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47"/>
  </p:notesMasterIdLst>
  <p:handoutMasterIdLst>
    <p:handoutMasterId r:id="rId48"/>
  </p:handoutMasterIdLst>
  <p:sldIdLst>
    <p:sldId id="256" r:id="rId2"/>
    <p:sldId id="363" r:id="rId3"/>
    <p:sldId id="257" r:id="rId4"/>
    <p:sldId id="260" r:id="rId5"/>
    <p:sldId id="412" r:id="rId6"/>
    <p:sldId id="364" r:id="rId7"/>
    <p:sldId id="367" r:id="rId8"/>
    <p:sldId id="415" r:id="rId9"/>
    <p:sldId id="394" r:id="rId10"/>
    <p:sldId id="396" r:id="rId11"/>
    <p:sldId id="397" r:id="rId12"/>
    <p:sldId id="369" r:id="rId13"/>
    <p:sldId id="422" r:id="rId14"/>
    <p:sldId id="398" r:id="rId15"/>
    <p:sldId id="370" r:id="rId16"/>
    <p:sldId id="380" r:id="rId17"/>
    <p:sldId id="382" r:id="rId18"/>
    <p:sldId id="383" r:id="rId19"/>
    <p:sldId id="381" r:id="rId20"/>
    <p:sldId id="388" r:id="rId21"/>
    <p:sldId id="365" r:id="rId22"/>
    <p:sldId id="387" r:id="rId23"/>
    <p:sldId id="385" r:id="rId24"/>
    <p:sldId id="402" r:id="rId25"/>
    <p:sldId id="408" r:id="rId26"/>
    <p:sldId id="404" r:id="rId27"/>
    <p:sldId id="386" r:id="rId28"/>
    <p:sldId id="389" r:id="rId29"/>
    <p:sldId id="403" r:id="rId30"/>
    <p:sldId id="411" r:id="rId31"/>
    <p:sldId id="409" r:id="rId32"/>
    <p:sldId id="410" r:id="rId33"/>
    <p:sldId id="413" r:id="rId34"/>
    <p:sldId id="392" r:id="rId35"/>
    <p:sldId id="414" r:id="rId36"/>
    <p:sldId id="405" r:id="rId37"/>
    <p:sldId id="419" r:id="rId38"/>
    <p:sldId id="407" r:id="rId39"/>
    <p:sldId id="390" r:id="rId40"/>
    <p:sldId id="400" r:id="rId41"/>
    <p:sldId id="417" r:id="rId42"/>
    <p:sldId id="421" r:id="rId43"/>
    <p:sldId id="393" r:id="rId44"/>
    <p:sldId id="418" r:id="rId45"/>
    <p:sldId id="286" r:id="rId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0C0"/>
    <a:srgbClr val="DD7C1B"/>
    <a:srgbClr val="EFEFEF"/>
    <a:srgbClr val="C4C4C4"/>
    <a:srgbClr val="B3B3B3"/>
    <a:srgbClr val="5E5E5E"/>
    <a:srgbClr val="64F0F7"/>
    <a:srgbClr val="65C0BA"/>
    <a:srgbClr val="F7E6DD"/>
    <a:srgbClr val="EECDB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E00AB2F-D9A0-45E6-A3F6-9FDCD1226669}" v="133" dt="2020-07-22T01:07:31.15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462" autoAdjust="0"/>
    <p:restoredTop sz="85023" autoAdjust="0"/>
  </p:normalViewPr>
  <p:slideViewPr>
    <p:cSldViewPr snapToGrid="0" snapToObjects="1">
      <p:cViewPr>
        <p:scale>
          <a:sx n="66" d="100"/>
          <a:sy n="66" d="100"/>
        </p:scale>
        <p:origin x="1411" y="936"/>
      </p:cViewPr>
      <p:guideLst/>
    </p:cSldViewPr>
  </p:slid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microsoft.com/office/2015/10/relationships/revisionInfo" Target="revisionInfo.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643C98C-6DA6-994F-9019-953254DF254F}"/>
              </a:ext>
            </a:extLst>
          </p:cNvPr>
          <p:cNvSpPr>
            <a:spLocks noGrp="1"/>
          </p:cNvSpPr>
          <p:nvPr>
            <p:ph type="hdr" sz="quarter"/>
          </p:nvPr>
        </p:nvSpPr>
        <p:spPr>
          <a:xfrm>
            <a:off x="0" y="1"/>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CE4120F-642B-2E46-867A-F6A5E6FA0500}"/>
              </a:ext>
            </a:extLst>
          </p:cNvPr>
          <p:cNvSpPr>
            <a:spLocks noGrp="1"/>
          </p:cNvSpPr>
          <p:nvPr>
            <p:ph type="dt" sz="quarter" idx="1"/>
          </p:nvPr>
        </p:nvSpPr>
        <p:spPr>
          <a:xfrm>
            <a:off x="3884613" y="1"/>
            <a:ext cx="2971800" cy="458788"/>
          </a:xfrm>
          <a:prstGeom prst="rect">
            <a:avLst/>
          </a:prstGeom>
        </p:spPr>
        <p:txBody>
          <a:bodyPr vert="horz" lIns="91440" tIns="45720" rIns="91440" bIns="45720" rtlCol="0"/>
          <a:lstStyle>
            <a:lvl1pPr algn="r">
              <a:defRPr sz="1200"/>
            </a:lvl1pPr>
          </a:lstStyle>
          <a:p>
            <a:fld id="{F8871844-02FE-6444-B872-8FA8E36F3783}" type="datetimeFigureOut">
              <a:rPr lang="en-US" smtClean="0"/>
              <a:t>7/25/2020</a:t>
            </a:fld>
            <a:endParaRPr lang="en-US"/>
          </a:p>
        </p:txBody>
      </p:sp>
      <p:sp>
        <p:nvSpPr>
          <p:cNvPr id="4" name="Footer Placeholder 3">
            <a:extLst>
              <a:ext uri="{FF2B5EF4-FFF2-40B4-BE49-F238E27FC236}">
                <a16:creationId xmlns:a16="http://schemas.microsoft.com/office/drawing/2014/main" id="{7A416BBB-ED44-F546-A045-140E8198709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5D8C868A-D970-1249-BC85-577D75CC685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64F6D01-51D6-4F4D-AC2C-52733F802650}" type="slidenum">
              <a:rPr lang="en-US" smtClean="0"/>
              <a:t>‹#›</a:t>
            </a:fld>
            <a:endParaRPr lang="en-US"/>
          </a:p>
        </p:txBody>
      </p:sp>
    </p:spTree>
    <p:extLst>
      <p:ext uri="{BB962C8B-B14F-4D97-AF65-F5344CB8AC3E}">
        <p14:creationId xmlns:p14="http://schemas.microsoft.com/office/powerpoint/2010/main" val="397435038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1"/>
            <a:ext cx="2971800" cy="458788"/>
          </a:xfrm>
          <a:prstGeom prst="rect">
            <a:avLst/>
          </a:prstGeom>
        </p:spPr>
        <p:txBody>
          <a:bodyPr vert="horz" lIns="91440" tIns="45720" rIns="91440" bIns="45720" rtlCol="0"/>
          <a:lstStyle>
            <a:lvl1pPr algn="r">
              <a:defRPr sz="1200"/>
            </a:lvl1pPr>
          </a:lstStyle>
          <a:p>
            <a:fld id="{7BA0950E-2487-4E41-A76D-E1C4FC82355E}" type="datetimeFigureOut">
              <a:rPr lang="en-US" smtClean="0"/>
              <a:t>7/25/2020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49"/>
            <a:ext cx="5486400" cy="3600451"/>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4B01D79-CAB1-2C4C-82C5-BDCEE09264B2}" type="slidenum">
              <a:rPr lang="en-US" smtClean="0"/>
              <a:t>‹#›</a:t>
            </a:fld>
            <a:endParaRPr lang="en-US"/>
          </a:p>
        </p:txBody>
      </p:sp>
    </p:spTree>
    <p:extLst>
      <p:ext uri="{BB962C8B-B14F-4D97-AF65-F5344CB8AC3E}">
        <p14:creationId xmlns:p14="http://schemas.microsoft.com/office/powerpoint/2010/main" val="15610725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Hello, everyone. Today I am going to present the paper "Server-Driven Video Streaming for Deep Learning Inference". I am Kuntai Du, a first-year Ph.D. student from University of Chicago. This is a joint work of me, Ahsan Pervaiz, Xin Yuan, Aakanksha Chowdhery </a:t>
            </a:r>
            <a:r>
              <a:rPr lang="en-US" sz="1200" b="0" kern="1200" dirty="0" err="1">
                <a:solidFill>
                  <a:schemeClr val="tx1"/>
                </a:solidFill>
                <a:effectLst/>
                <a:latin typeface="+mn-lt"/>
                <a:ea typeface="+mn-ea"/>
                <a:cs typeface="+mn-cs"/>
              </a:rPr>
              <a:t>fromm</a:t>
            </a:r>
            <a:r>
              <a:rPr lang="en-US" sz="1200" b="0" kern="1200" dirty="0">
                <a:solidFill>
                  <a:schemeClr val="tx1"/>
                </a:solidFill>
                <a:effectLst/>
                <a:latin typeface="+mn-lt"/>
                <a:ea typeface="+mn-ea"/>
                <a:cs typeface="+mn-cs"/>
              </a:rPr>
              <a:t> Google, Qizheng Zhang, Henry Hoffman and Junchen Jiang.</a:t>
            </a:r>
          </a:p>
          <a:p>
            <a:pPr marL="0" indent="0">
              <a:buFontTx/>
              <a:buNone/>
            </a:pPr>
            <a:endParaRPr lang="en-US" altLang="zh-CN" dirty="0"/>
          </a:p>
        </p:txBody>
      </p:sp>
      <p:sp>
        <p:nvSpPr>
          <p:cNvPr id="4" name="Slide Number Placeholder 3"/>
          <p:cNvSpPr>
            <a:spLocks noGrp="1"/>
          </p:cNvSpPr>
          <p:nvPr>
            <p:ph type="sldNum" sz="quarter" idx="10"/>
          </p:nvPr>
        </p:nvSpPr>
        <p:spPr/>
        <p:txBody>
          <a:bodyPr/>
          <a:lstStyle/>
          <a:p>
            <a:fld id="{F4B01D79-CAB1-2C4C-82C5-BDCEE09264B2}" type="slidenum">
              <a:rPr lang="en-US" smtClean="0"/>
              <a:t>1</a:t>
            </a:fld>
            <a:endParaRPr lang="en-US"/>
          </a:p>
        </p:txBody>
      </p:sp>
    </p:spTree>
    <p:extLst>
      <p:ext uri="{BB962C8B-B14F-4D97-AF65-F5344CB8AC3E}">
        <p14:creationId xmlns:p14="http://schemas.microsoft.com/office/powerpoint/2010/main" val="29698796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4B01D79-CAB1-2C4C-82C5-BDCEE09264B2}" type="slidenum">
              <a:rPr lang="en-US" smtClean="0"/>
              <a:t>11</a:t>
            </a:fld>
            <a:endParaRPr lang="en-US"/>
          </a:p>
        </p:txBody>
      </p:sp>
    </p:spTree>
    <p:extLst>
      <p:ext uri="{BB962C8B-B14F-4D97-AF65-F5344CB8AC3E}">
        <p14:creationId xmlns:p14="http://schemas.microsoft.com/office/powerpoint/2010/main" val="19867891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4B01D79-CAB1-2C4C-82C5-BDCEE09264B2}" type="slidenum">
              <a:rPr lang="en-US" smtClean="0"/>
              <a:t>12</a:t>
            </a:fld>
            <a:endParaRPr lang="en-US"/>
          </a:p>
        </p:txBody>
      </p:sp>
    </p:spTree>
    <p:extLst>
      <p:ext uri="{BB962C8B-B14F-4D97-AF65-F5344CB8AC3E}">
        <p14:creationId xmlns:p14="http://schemas.microsoft.com/office/powerpoint/2010/main" val="25168753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4B01D79-CAB1-2C4C-82C5-BDCEE09264B2}" type="slidenum">
              <a:rPr lang="en-US" smtClean="0"/>
              <a:t>13</a:t>
            </a:fld>
            <a:endParaRPr lang="en-US"/>
          </a:p>
        </p:txBody>
      </p:sp>
    </p:spTree>
    <p:extLst>
      <p:ext uri="{BB962C8B-B14F-4D97-AF65-F5344CB8AC3E}">
        <p14:creationId xmlns:p14="http://schemas.microsoft.com/office/powerpoint/2010/main" val="1528139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4B01D79-CAB1-2C4C-82C5-BDCEE09264B2}" type="slidenum">
              <a:rPr lang="en-US" smtClean="0"/>
              <a:t>14</a:t>
            </a:fld>
            <a:endParaRPr lang="en-US"/>
          </a:p>
        </p:txBody>
      </p:sp>
    </p:spTree>
    <p:extLst>
      <p:ext uri="{BB962C8B-B14F-4D97-AF65-F5344CB8AC3E}">
        <p14:creationId xmlns:p14="http://schemas.microsoft.com/office/powerpoint/2010/main" val="37701541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4B01D79-CAB1-2C4C-82C5-BDCEE09264B2}" type="slidenum">
              <a:rPr lang="en-US" smtClean="0"/>
              <a:t>15</a:t>
            </a:fld>
            <a:endParaRPr lang="en-US"/>
          </a:p>
        </p:txBody>
      </p:sp>
    </p:spTree>
    <p:extLst>
      <p:ext uri="{BB962C8B-B14F-4D97-AF65-F5344CB8AC3E}">
        <p14:creationId xmlns:p14="http://schemas.microsoft.com/office/powerpoint/2010/main" val="19488936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4B01D79-CAB1-2C4C-82C5-BDCEE09264B2}" type="slidenum">
              <a:rPr lang="en-US" smtClean="0"/>
              <a:t>16</a:t>
            </a:fld>
            <a:endParaRPr lang="en-US"/>
          </a:p>
        </p:txBody>
      </p:sp>
    </p:spTree>
    <p:extLst>
      <p:ext uri="{BB962C8B-B14F-4D97-AF65-F5344CB8AC3E}">
        <p14:creationId xmlns:p14="http://schemas.microsoft.com/office/powerpoint/2010/main" val="40430891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4B01D79-CAB1-2C4C-82C5-BDCEE09264B2}" type="slidenum">
              <a:rPr lang="en-US" smtClean="0"/>
              <a:t>17</a:t>
            </a:fld>
            <a:endParaRPr lang="en-US"/>
          </a:p>
        </p:txBody>
      </p:sp>
    </p:spTree>
    <p:extLst>
      <p:ext uri="{BB962C8B-B14F-4D97-AF65-F5344CB8AC3E}">
        <p14:creationId xmlns:p14="http://schemas.microsoft.com/office/powerpoint/2010/main" val="25263273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4B01D79-CAB1-2C4C-82C5-BDCEE09264B2}" type="slidenum">
              <a:rPr lang="en-US" smtClean="0"/>
              <a:t>18</a:t>
            </a:fld>
            <a:endParaRPr lang="en-US"/>
          </a:p>
        </p:txBody>
      </p:sp>
    </p:spTree>
    <p:extLst>
      <p:ext uri="{BB962C8B-B14F-4D97-AF65-F5344CB8AC3E}">
        <p14:creationId xmlns:p14="http://schemas.microsoft.com/office/powerpoint/2010/main" val="9171895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4B01D79-CAB1-2C4C-82C5-BDCEE09264B2}" type="slidenum">
              <a:rPr lang="en-US" smtClean="0"/>
              <a:t>19</a:t>
            </a:fld>
            <a:endParaRPr lang="en-US"/>
          </a:p>
        </p:txBody>
      </p:sp>
    </p:spTree>
    <p:extLst>
      <p:ext uri="{BB962C8B-B14F-4D97-AF65-F5344CB8AC3E}">
        <p14:creationId xmlns:p14="http://schemas.microsoft.com/office/powerpoint/2010/main" val="39839878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4B01D79-CAB1-2C4C-82C5-BDCEE09264B2}" type="slidenum">
              <a:rPr lang="en-US" smtClean="0"/>
              <a:t>20</a:t>
            </a:fld>
            <a:endParaRPr lang="en-US"/>
          </a:p>
        </p:txBody>
      </p:sp>
    </p:spTree>
    <p:extLst>
      <p:ext uri="{BB962C8B-B14F-4D97-AF65-F5344CB8AC3E}">
        <p14:creationId xmlns:p14="http://schemas.microsoft.com/office/powerpoint/2010/main" val="16751249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Here is a quick overview. First, different from traditional video streaming that cares about the global visual quality, video streaming for analytics enables aggressive compression on those areas that are not relevant to the analytic accuracy.</a:t>
            </a:r>
          </a:p>
          <a:p>
            <a:r>
              <a:rPr lang="en-US" sz="1200" b="0" kern="1200" dirty="0">
                <a:solidFill>
                  <a:schemeClr val="tx1"/>
                </a:solidFill>
                <a:effectLst/>
                <a:latin typeface="+mn-lt"/>
                <a:ea typeface="+mn-ea"/>
                <a:cs typeface="+mn-cs"/>
              </a:rPr>
              <a:t>We argue that only the server-side deep-neural-network (DNN for short) has sufficient information to fully estimate which area should be compressed in real-time.</a:t>
            </a:r>
          </a:p>
          <a:p>
            <a:r>
              <a:rPr lang="en-US" sz="1200" b="0" kern="1200" dirty="0">
                <a:solidFill>
                  <a:schemeClr val="tx1"/>
                </a:solidFill>
                <a:effectLst/>
                <a:latin typeface="+mn-lt"/>
                <a:ea typeface="+mn-ea"/>
                <a:cs typeface="+mn-cs"/>
              </a:rPr>
              <a:t>Based on this observation, we drive the video streaming protocol by the real-time feedback of server-side DNN. In other word, we advocate for a new approach for streaming, called DNN-Driven Streaming.</a:t>
            </a: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F4B01D79-CAB1-2C4C-82C5-BDCEE09264B2}" type="slidenum">
              <a:rPr lang="en-US" smtClean="0"/>
              <a:t>2</a:t>
            </a:fld>
            <a:endParaRPr lang="en-US"/>
          </a:p>
        </p:txBody>
      </p:sp>
    </p:spTree>
    <p:extLst>
      <p:ext uri="{BB962C8B-B14F-4D97-AF65-F5344CB8AC3E}">
        <p14:creationId xmlns:p14="http://schemas.microsoft.com/office/powerpoint/2010/main" val="6116147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4B01D79-CAB1-2C4C-82C5-BDCEE09264B2}" type="slidenum">
              <a:rPr lang="en-US" smtClean="0"/>
              <a:t>21</a:t>
            </a:fld>
            <a:endParaRPr lang="en-US"/>
          </a:p>
        </p:txBody>
      </p:sp>
    </p:spTree>
    <p:extLst>
      <p:ext uri="{BB962C8B-B14F-4D97-AF65-F5344CB8AC3E}">
        <p14:creationId xmlns:p14="http://schemas.microsoft.com/office/powerpoint/2010/main" val="27877106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4B01D79-CAB1-2C4C-82C5-BDCEE09264B2}" type="slidenum">
              <a:rPr lang="en-US" smtClean="0"/>
              <a:t>22</a:t>
            </a:fld>
            <a:endParaRPr lang="en-US"/>
          </a:p>
        </p:txBody>
      </p:sp>
    </p:spTree>
    <p:extLst>
      <p:ext uri="{BB962C8B-B14F-4D97-AF65-F5344CB8AC3E}">
        <p14:creationId xmlns:p14="http://schemas.microsoft.com/office/powerpoint/2010/main" val="15504181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4B01D79-CAB1-2C4C-82C5-BDCEE09264B2}" type="slidenum">
              <a:rPr lang="en-US" smtClean="0"/>
              <a:t>23</a:t>
            </a:fld>
            <a:endParaRPr lang="en-US"/>
          </a:p>
        </p:txBody>
      </p:sp>
    </p:spTree>
    <p:extLst>
      <p:ext uri="{BB962C8B-B14F-4D97-AF65-F5344CB8AC3E}">
        <p14:creationId xmlns:p14="http://schemas.microsoft.com/office/powerpoint/2010/main" val="271563060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4B01D79-CAB1-2C4C-82C5-BDCEE09264B2}" type="slidenum">
              <a:rPr lang="en-US" smtClean="0"/>
              <a:t>24</a:t>
            </a:fld>
            <a:endParaRPr lang="en-US"/>
          </a:p>
        </p:txBody>
      </p:sp>
    </p:spTree>
    <p:extLst>
      <p:ext uri="{BB962C8B-B14F-4D97-AF65-F5344CB8AC3E}">
        <p14:creationId xmlns:p14="http://schemas.microsoft.com/office/powerpoint/2010/main" val="401201128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4B01D79-CAB1-2C4C-82C5-BDCEE09264B2}" type="slidenum">
              <a:rPr lang="en-US" smtClean="0"/>
              <a:t>25</a:t>
            </a:fld>
            <a:endParaRPr lang="en-US"/>
          </a:p>
        </p:txBody>
      </p:sp>
    </p:spTree>
    <p:extLst>
      <p:ext uri="{BB962C8B-B14F-4D97-AF65-F5344CB8AC3E}">
        <p14:creationId xmlns:p14="http://schemas.microsoft.com/office/powerpoint/2010/main" val="19646596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4B01D79-CAB1-2C4C-82C5-BDCEE09264B2}" type="slidenum">
              <a:rPr lang="en-US" smtClean="0"/>
              <a:t>26</a:t>
            </a:fld>
            <a:endParaRPr lang="en-US"/>
          </a:p>
        </p:txBody>
      </p:sp>
    </p:spTree>
    <p:extLst>
      <p:ext uri="{BB962C8B-B14F-4D97-AF65-F5344CB8AC3E}">
        <p14:creationId xmlns:p14="http://schemas.microsoft.com/office/powerpoint/2010/main" val="70102939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4B01D79-CAB1-2C4C-82C5-BDCEE09264B2}" type="slidenum">
              <a:rPr lang="en-US" smtClean="0"/>
              <a:t>27</a:t>
            </a:fld>
            <a:endParaRPr lang="en-US"/>
          </a:p>
        </p:txBody>
      </p:sp>
    </p:spTree>
    <p:extLst>
      <p:ext uri="{BB962C8B-B14F-4D97-AF65-F5344CB8AC3E}">
        <p14:creationId xmlns:p14="http://schemas.microsoft.com/office/powerpoint/2010/main" val="27139285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4B01D79-CAB1-2C4C-82C5-BDCEE09264B2}" type="slidenum">
              <a:rPr lang="en-US" smtClean="0"/>
              <a:t>28</a:t>
            </a:fld>
            <a:endParaRPr lang="en-US"/>
          </a:p>
        </p:txBody>
      </p:sp>
    </p:spTree>
    <p:extLst>
      <p:ext uri="{BB962C8B-B14F-4D97-AF65-F5344CB8AC3E}">
        <p14:creationId xmlns:p14="http://schemas.microsoft.com/office/powerpoint/2010/main" val="356928243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4B01D79-CAB1-2C4C-82C5-BDCEE09264B2}" type="slidenum">
              <a:rPr lang="en-US" smtClean="0"/>
              <a:t>29</a:t>
            </a:fld>
            <a:endParaRPr lang="en-US"/>
          </a:p>
        </p:txBody>
      </p:sp>
    </p:spTree>
    <p:extLst>
      <p:ext uri="{BB962C8B-B14F-4D97-AF65-F5344CB8AC3E}">
        <p14:creationId xmlns:p14="http://schemas.microsoft.com/office/powerpoint/2010/main" val="25493421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4B01D79-CAB1-2C4C-82C5-BDCEE09264B2}" type="slidenum">
              <a:rPr lang="en-US" smtClean="0"/>
              <a:t>30</a:t>
            </a:fld>
            <a:endParaRPr lang="en-US"/>
          </a:p>
        </p:txBody>
      </p:sp>
    </p:spTree>
    <p:extLst>
      <p:ext uri="{BB962C8B-B14F-4D97-AF65-F5344CB8AC3E}">
        <p14:creationId xmlns:p14="http://schemas.microsoft.com/office/powerpoint/2010/main" val="25092731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Nowadays, DNN-based video analytics becomes more and more pervasive. For example, people deploy wild-life camera and run analytics to learn about the habits of wild animals.</a:t>
            </a:r>
          </a:p>
          <a:p>
            <a:r>
              <a:rPr lang="en-US" sz="1200" b="0" kern="1200" dirty="0">
                <a:solidFill>
                  <a:schemeClr val="tx1"/>
                </a:solidFill>
                <a:effectLst/>
                <a:latin typeface="+mn-lt"/>
                <a:ea typeface="+mn-ea"/>
                <a:cs typeface="+mn-cs"/>
              </a:rPr>
              <a:t>On the street, people deploy traffic camera and run analytics to monitor the current traffic condition and generate valuable insight.</a:t>
            </a:r>
          </a:p>
          <a:p>
            <a:r>
              <a:rPr lang="en-US" sz="1200" b="0" kern="1200" dirty="0">
                <a:solidFill>
                  <a:schemeClr val="tx1"/>
                </a:solidFill>
                <a:effectLst/>
                <a:latin typeface="+mn-lt"/>
                <a:ea typeface="+mn-ea"/>
                <a:cs typeface="+mn-cs"/>
              </a:rPr>
              <a:t>Last but not least, people also use drone and run analytics for multiple purposes.</a:t>
            </a: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F4B01D79-CAB1-2C4C-82C5-BDCEE09264B2}" type="slidenum">
              <a:rPr lang="en-US" smtClean="0"/>
              <a:t>3</a:t>
            </a:fld>
            <a:endParaRPr lang="en-US"/>
          </a:p>
        </p:txBody>
      </p:sp>
    </p:spTree>
    <p:extLst>
      <p:ext uri="{BB962C8B-B14F-4D97-AF65-F5344CB8AC3E}">
        <p14:creationId xmlns:p14="http://schemas.microsoft.com/office/powerpoint/2010/main" val="249574017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4B01D79-CAB1-2C4C-82C5-BDCEE09264B2}" type="slidenum">
              <a:rPr lang="en-US" smtClean="0"/>
              <a:t>31</a:t>
            </a:fld>
            <a:endParaRPr lang="en-US"/>
          </a:p>
        </p:txBody>
      </p:sp>
    </p:spTree>
    <p:extLst>
      <p:ext uri="{BB962C8B-B14F-4D97-AF65-F5344CB8AC3E}">
        <p14:creationId xmlns:p14="http://schemas.microsoft.com/office/powerpoint/2010/main" val="314940313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4B01D79-CAB1-2C4C-82C5-BDCEE09264B2}" type="slidenum">
              <a:rPr lang="en-US" smtClean="0"/>
              <a:t>32</a:t>
            </a:fld>
            <a:endParaRPr lang="en-US"/>
          </a:p>
        </p:txBody>
      </p:sp>
    </p:spTree>
    <p:extLst>
      <p:ext uri="{BB962C8B-B14F-4D97-AF65-F5344CB8AC3E}">
        <p14:creationId xmlns:p14="http://schemas.microsoft.com/office/powerpoint/2010/main" val="293047237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4B01D79-CAB1-2C4C-82C5-BDCEE09264B2}" type="slidenum">
              <a:rPr lang="en-US" smtClean="0"/>
              <a:t>33</a:t>
            </a:fld>
            <a:endParaRPr lang="en-US"/>
          </a:p>
        </p:txBody>
      </p:sp>
    </p:spTree>
    <p:extLst>
      <p:ext uri="{BB962C8B-B14F-4D97-AF65-F5344CB8AC3E}">
        <p14:creationId xmlns:p14="http://schemas.microsoft.com/office/powerpoint/2010/main" val="420163756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4B01D79-CAB1-2C4C-82C5-BDCEE09264B2}" type="slidenum">
              <a:rPr lang="en-US" smtClean="0"/>
              <a:t>34</a:t>
            </a:fld>
            <a:endParaRPr lang="en-US"/>
          </a:p>
        </p:txBody>
      </p:sp>
    </p:spTree>
    <p:extLst>
      <p:ext uri="{BB962C8B-B14F-4D97-AF65-F5344CB8AC3E}">
        <p14:creationId xmlns:p14="http://schemas.microsoft.com/office/powerpoint/2010/main" val="246218895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4B01D79-CAB1-2C4C-82C5-BDCEE09264B2}" type="slidenum">
              <a:rPr lang="en-US" smtClean="0"/>
              <a:t>35</a:t>
            </a:fld>
            <a:endParaRPr lang="en-US"/>
          </a:p>
        </p:txBody>
      </p:sp>
    </p:spTree>
    <p:extLst>
      <p:ext uri="{BB962C8B-B14F-4D97-AF65-F5344CB8AC3E}">
        <p14:creationId xmlns:p14="http://schemas.microsoft.com/office/powerpoint/2010/main" val="201410448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4B01D79-CAB1-2C4C-82C5-BDCEE09264B2}" type="slidenum">
              <a:rPr lang="en-US" smtClean="0"/>
              <a:t>36</a:t>
            </a:fld>
            <a:endParaRPr lang="en-US"/>
          </a:p>
        </p:txBody>
      </p:sp>
    </p:spTree>
    <p:extLst>
      <p:ext uri="{BB962C8B-B14F-4D97-AF65-F5344CB8AC3E}">
        <p14:creationId xmlns:p14="http://schemas.microsoft.com/office/powerpoint/2010/main" val="367520127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4B01D79-CAB1-2C4C-82C5-BDCEE09264B2}" type="slidenum">
              <a:rPr lang="en-US" smtClean="0"/>
              <a:t>37</a:t>
            </a:fld>
            <a:endParaRPr lang="en-US"/>
          </a:p>
        </p:txBody>
      </p:sp>
    </p:spTree>
    <p:extLst>
      <p:ext uri="{BB962C8B-B14F-4D97-AF65-F5344CB8AC3E}">
        <p14:creationId xmlns:p14="http://schemas.microsoft.com/office/powerpoint/2010/main" val="60252215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4B01D79-CAB1-2C4C-82C5-BDCEE09264B2}" type="slidenum">
              <a:rPr lang="en-US" smtClean="0"/>
              <a:t>38</a:t>
            </a:fld>
            <a:endParaRPr lang="en-US"/>
          </a:p>
        </p:txBody>
      </p:sp>
    </p:spTree>
    <p:extLst>
      <p:ext uri="{BB962C8B-B14F-4D97-AF65-F5344CB8AC3E}">
        <p14:creationId xmlns:p14="http://schemas.microsoft.com/office/powerpoint/2010/main" val="527278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4B01D79-CAB1-2C4C-82C5-BDCEE09264B2}" type="slidenum">
              <a:rPr lang="en-US" smtClean="0"/>
              <a:t>39</a:t>
            </a:fld>
            <a:endParaRPr lang="en-US"/>
          </a:p>
        </p:txBody>
      </p:sp>
    </p:spTree>
    <p:extLst>
      <p:ext uri="{BB962C8B-B14F-4D97-AF65-F5344CB8AC3E}">
        <p14:creationId xmlns:p14="http://schemas.microsoft.com/office/powerpoint/2010/main" val="29427218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4B01D79-CAB1-2C4C-82C5-BDCEE09264B2}" type="slidenum">
              <a:rPr lang="en-US" smtClean="0"/>
              <a:t>40</a:t>
            </a:fld>
            <a:endParaRPr lang="en-US"/>
          </a:p>
        </p:txBody>
      </p:sp>
    </p:spTree>
    <p:extLst>
      <p:ext uri="{BB962C8B-B14F-4D97-AF65-F5344CB8AC3E}">
        <p14:creationId xmlns:p14="http://schemas.microsoft.com/office/powerpoint/2010/main" val="28388076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F4B01D79-CAB1-2C4C-82C5-BDCEE09264B2}" type="slidenum">
              <a:rPr lang="en-US" smtClean="0"/>
              <a:t>4</a:t>
            </a:fld>
            <a:endParaRPr lang="en-US"/>
          </a:p>
        </p:txBody>
      </p:sp>
    </p:spTree>
    <p:extLst>
      <p:ext uri="{BB962C8B-B14F-4D97-AF65-F5344CB8AC3E}">
        <p14:creationId xmlns:p14="http://schemas.microsoft.com/office/powerpoint/2010/main" val="191570979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Among all the existing solutions, the conventional wisdom is that, when watching 360 videos, users pay *equal attention* to *all* pixels in the viewport.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rtl="0"/>
            <a:r>
              <a:rPr lang="en-US" sz="1200" b="0" i="0" u="none" strike="noStrike" kern="1200" dirty="0">
                <a:solidFill>
                  <a:schemeClr val="tx1"/>
                </a:solidFill>
                <a:effectLst/>
                <a:latin typeface="+mn-lt"/>
                <a:ea typeface="+mn-ea"/>
                <a:cs typeface="+mn-cs"/>
              </a:rPr>
              <a:t>However, we found this is actually a myth, and sticking to it will miss many opportunities to save bandwidth!</a:t>
            </a:r>
          </a:p>
          <a:p>
            <a:endParaRPr lang="en-US" dirty="0"/>
          </a:p>
        </p:txBody>
      </p:sp>
      <p:sp>
        <p:nvSpPr>
          <p:cNvPr id="4" name="Slide Number Placeholder 3"/>
          <p:cNvSpPr>
            <a:spLocks noGrp="1"/>
          </p:cNvSpPr>
          <p:nvPr>
            <p:ph type="sldNum" sz="quarter" idx="10"/>
          </p:nvPr>
        </p:nvSpPr>
        <p:spPr/>
        <p:txBody>
          <a:bodyPr/>
          <a:lstStyle/>
          <a:p>
            <a:fld id="{F4B01D79-CAB1-2C4C-82C5-BDCEE09264B2}" type="slidenum">
              <a:rPr lang="en-US" smtClean="0"/>
              <a:t>42</a:t>
            </a:fld>
            <a:endParaRPr lang="en-US"/>
          </a:p>
        </p:txBody>
      </p:sp>
    </p:spTree>
    <p:extLst>
      <p:ext uri="{BB962C8B-B14F-4D97-AF65-F5344CB8AC3E}">
        <p14:creationId xmlns:p14="http://schemas.microsoft.com/office/powerpoint/2010/main" val="366636735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4B01D79-CAB1-2C4C-82C5-BDCEE09264B2}" type="slidenum">
              <a:rPr lang="en-US" smtClean="0"/>
              <a:t>43</a:t>
            </a:fld>
            <a:endParaRPr lang="en-US"/>
          </a:p>
        </p:txBody>
      </p:sp>
    </p:spTree>
    <p:extLst>
      <p:ext uri="{BB962C8B-B14F-4D97-AF65-F5344CB8AC3E}">
        <p14:creationId xmlns:p14="http://schemas.microsoft.com/office/powerpoint/2010/main" val="163185609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F4B01D79-CAB1-2C4C-82C5-BDCEE09264B2}" type="slidenum">
              <a:rPr lang="en-US" smtClean="0"/>
              <a:t>45</a:t>
            </a:fld>
            <a:endParaRPr lang="en-US"/>
          </a:p>
        </p:txBody>
      </p:sp>
    </p:spTree>
    <p:extLst>
      <p:ext uri="{BB962C8B-B14F-4D97-AF65-F5344CB8AC3E}">
        <p14:creationId xmlns:p14="http://schemas.microsoft.com/office/powerpoint/2010/main" val="17337659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4B01D79-CAB1-2C4C-82C5-BDCEE09264B2}" type="slidenum">
              <a:rPr lang="en-US" smtClean="0"/>
              <a:t>6</a:t>
            </a:fld>
            <a:endParaRPr lang="en-US"/>
          </a:p>
        </p:txBody>
      </p:sp>
    </p:spTree>
    <p:extLst>
      <p:ext uri="{BB962C8B-B14F-4D97-AF65-F5344CB8AC3E}">
        <p14:creationId xmlns:p14="http://schemas.microsoft.com/office/powerpoint/2010/main" val="12329443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4B01D79-CAB1-2C4C-82C5-BDCEE09264B2}" type="slidenum">
              <a:rPr lang="en-US" smtClean="0"/>
              <a:t>7</a:t>
            </a:fld>
            <a:endParaRPr lang="en-US"/>
          </a:p>
        </p:txBody>
      </p:sp>
    </p:spTree>
    <p:extLst>
      <p:ext uri="{BB962C8B-B14F-4D97-AF65-F5344CB8AC3E}">
        <p14:creationId xmlns:p14="http://schemas.microsoft.com/office/powerpoint/2010/main" val="36988085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4B01D79-CAB1-2C4C-82C5-BDCEE09264B2}" type="slidenum">
              <a:rPr lang="en-US" smtClean="0"/>
              <a:t>8</a:t>
            </a:fld>
            <a:endParaRPr lang="en-US"/>
          </a:p>
        </p:txBody>
      </p:sp>
    </p:spTree>
    <p:extLst>
      <p:ext uri="{BB962C8B-B14F-4D97-AF65-F5344CB8AC3E}">
        <p14:creationId xmlns:p14="http://schemas.microsoft.com/office/powerpoint/2010/main" val="25873092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4B01D79-CAB1-2C4C-82C5-BDCEE09264B2}" type="slidenum">
              <a:rPr lang="en-US" smtClean="0"/>
              <a:t>9</a:t>
            </a:fld>
            <a:endParaRPr lang="en-US"/>
          </a:p>
        </p:txBody>
      </p:sp>
    </p:spTree>
    <p:extLst>
      <p:ext uri="{BB962C8B-B14F-4D97-AF65-F5344CB8AC3E}">
        <p14:creationId xmlns:p14="http://schemas.microsoft.com/office/powerpoint/2010/main" val="32973403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4B01D79-CAB1-2C4C-82C5-BDCEE09264B2}" type="slidenum">
              <a:rPr lang="en-US" smtClean="0"/>
              <a:t>10</a:t>
            </a:fld>
            <a:endParaRPr lang="en-US"/>
          </a:p>
        </p:txBody>
      </p:sp>
    </p:spTree>
    <p:extLst>
      <p:ext uri="{BB962C8B-B14F-4D97-AF65-F5344CB8AC3E}">
        <p14:creationId xmlns:p14="http://schemas.microsoft.com/office/powerpoint/2010/main" val="26385430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solidFill>
                  <a:srgbClr val="0070C0"/>
                </a:solidFill>
              </a:defRPr>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p:cNvSpPr>
            <a:spLocks noGrp="1"/>
          </p:cNvSpPr>
          <p:nvPr>
            <p:ph type="dt" sz="half" idx="10"/>
          </p:nvPr>
        </p:nvSpPr>
        <p:spPr/>
        <p:txBody>
          <a:bodyPr/>
          <a:lstStyle/>
          <a:p>
            <a:fld id="{C0242348-19A7-6E46-9EF2-F94BA6C1F1B5}" type="datetime1">
              <a:rPr lang="en-US" smtClean="0"/>
              <a:t>7/25/2020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E1F3F83-CEEF-5D42-8784-473683DD07D4}" type="slidenum">
              <a:rPr lang="en-US" smtClean="0"/>
              <a:t>‹#›</a:t>
            </a:fld>
            <a:endParaRPr lang="en-US"/>
          </a:p>
        </p:txBody>
      </p:sp>
    </p:spTree>
    <p:extLst>
      <p:ext uri="{BB962C8B-B14F-4D97-AF65-F5344CB8AC3E}">
        <p14:creationId xmlns:p14="http://schemas.microsoft.com/office/powerpoint/2010/main" val="11383313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3E3F717-45C9-574E-8BE8-1A6CE6C6A225}" type="datetime1">
              <a:rPr lang="en-US" smtClean="0"/>
              <a:t>7/25/2020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E1F3F83-CEEF-5D42-8784-473683DD07D4}" type="slidenum">
              <a:rPr lang="en-US" smtClean="0"/>
              <a:t>‹#›</a:t>
            </a:fld>
            <a:endParaRPr lang="en-US"/>
          </a:p>
        </p:txBody>
      </p:sp>
    </p:spTree>
    <p:extLst>
      <p:ext uri="{BB962C8B-B14F-4D97-AF65-F5344CB8AC3E}">
        <p14:creationId xmlns:p14="http://schemas.microsoft.com/office/powerpoint/2010/main" val="24400719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2BB7D65-8E95-1842-9867-75F79A62DDA9}" type="datetime1">
              <a:rPr lang="en-US" smtClean="0"/>
              <a:t>7/25/2020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E1F3F83-CEEF-5D42-8784-473683DD07D4}" type="slidenum">
              <a:rPr lang="en-US" smtClean="0"/>
              <a:t>‹#›</a:t>
            </a:fld>
            <a:endParaRPr lang="en-US"/>
          </a:p>
        </p:txBody>
      </p:sp>
    </p:spTree>
    <p:extLst>
      <p:ext uri="{BB962C8B-B14F-4D97-AF65-F5344CB8AC3E}">
        <p14:creationId xmlns:p14="http://schemas.microsoft.com/office/powerpoint/2010/main" val="26107870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70C0"/>
                </a:solidFill>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EB52901-CF3F-314A-A4AE-9AE5D38197BA}" type="datetime1">
              <a:rPr lang="en-US" smtClean="0"/>
              <a:t>7/25/2020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E1F3F83-CEEF-5D42-8784-473683DD07D4}" type="slidenum">
              <a:rPr lang="en-US" smtClean="0"/>
              <a:t>‹#›</a:t>
            </a:fld>
            <a:endParaRPr lang="en-US"/>
          </a:p>
        </p:txBody>
      </p:sp>
    </p:spTree>
    <p:extLst>
      <p:ext uri="{BB962C8B-B14F-4D97-AF65-F5344CB8AC3E}">
        <p14:creationId xmlns:p14="http://schemas.microsoft.com/office/powerpoint/2010/main" val="29623680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B9775F0-FEFD-7540-9058-E6EBCE5A426F}" type="datetime1">
              <a:rPr lang="en-US" smtClean="0"/>
              <a:t>7/25/2020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E1F3F83-CEEF-5D42-8784-473683DD07D4}" type="slidenum">
              <a:rPr lang="en-US" smtClean="0"/>
              <a:t>‹#›</a:t>
            </a:fld>
            <a:endParaRPr lang="en-US"/>
          </a:p>
        </p:txBody>
      </p:sp>
    </p:spTree>
    <p:extLst>
      <p:ext uri="{BB962C8B-B14F-4D97-AF65-F5344CB8AC3E}">
        <p14:creationId xmlns:p14="http://schemas.microsoft.com/office/powerpoint/2010/main" val="9456196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D6E10AC-3A23-8F44-A4EE-1FEDDA77F074}" type="datetime1">
              <a:rPr lang="en-US" smtClean="0"/>
              <a:t>7/25/2020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E1F3F83-CEEF-5D42-8784-473683DD07D4}" type="slidenum">
              <a:rPr lang="en-US" smtClean="0"/>
              <a:t>‹#›</a:t>
            </a:fld>
            <a:endParaRPr lang="en-US"/>
          </a:p>
        </p:txBody>
      </p:sp>
    </p:spTree>
    <p:extLst>
      <p:ext uri="{BB962C8B-B14F-4D97-AF65-F5344CB8AC3E}">
        <p14:creationId xmlns:p14="http://schemas.microsoft.com/office/powerpoint/2010/main" val="8466560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89D55C3-4B82-3F4D-BCB4-FCF206653A37}" type="datetime1">
              <a:rPr lang="en-US" smtClean="0"/>
              <a:t>7/25/2020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E1F3F83-CEEF-5D42-8784-473683DD07D4}" type="slidenum">
              <a:rPr lang="en-US" smtClean="0"/>
              <a:t>‹#›</a:t>
            </a:fld>
            <a:endParaRPr lang="en-US"/>
          </a:p>
        </p:txBody>
      </p:sp>
    </p:spTree>
    <p:extLst>
      <p:ext uri="{BB962C8B-B14F-4D97-AF65-F5344CB8AC3E}">
        <p14:creationId xmlns:p14="http://schemas.microsoft.com/office/powerpoint/2010/main" val="12241386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222F846-D604-9A43-A7A5-8AC3349D00A8}" type="datetime1">
              <a:rPr lang="en-US" smtClean="0"/>
              <a:t>7/25/2020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E1F3F83-CEEF-5D42-8784-473683DD07D4}" type="slidenum">
              <a:rPr lang="en-US" smtClean="0"/>
              <a:t>‹#›</a:t>
            </a:fld>
            <a:endParaRPr lang="en-US"/>
          </a:p>
        </p:txBody>
      </p:sp>
    </p:spTree>
    <p:extLst>
      <p:ext uri="{BB962C8B-B14F-4D97-AF65-F5344CB8AC3E}">
        <p14:creationId xmlns:p14="http://schemas.microsoft.com/office/powerpoint/2010/main" val="42315900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58DB63C-E36A-754E-9902-6D128F28083F}" type="datetime1">
              <a:rPr lang="en-US" smtClean="0"/>
              <a:t>7/25/2020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E1F3F83-CEEF-5D42-8784-473683DD07D4}" type="slidenum">
              <a:rPr lang="en-US" smtClean="0"/>
              <a:t>‹#›</a:t>
            </a:fld>
            <a:endParaRPr lang="en-US"/>
          </a:p>
        </p:txBody>
      </p:sp>
    </p:spTree>
    <p:extLst>
      <p:ext uri="{BB962C8B-B14F-4D97-AF65-F5344CB8AC3E}">
        <p14:creationId xmlns:p14="http://schemas.microsoft.com/office/powerpoint/2010/main" val="4546761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84531A2-5345-204B-9428-406327853431}" type="datetime1">
              <a:rPr lang="en-US" smtClean="0"/>
              <a:t>7/25/2020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E1F3F83-CEEF-5D42-8784-473683DD07D4}" type="slidenum">
              <a:rPr lang="en-US" smtClean="0"/>
              <a:t>‹#›</a:t>
            </a:fld>
            <a:endParaRPr lang="en-US"/>
          </a:p>
        </p:txBody>
      </p:sp>
    </p:spTree>
    <p:extLst>
      <p:ext uri="{BB962C8B-B14F-4D97-AF65-F5344CB8AC3E}">
        <p14:creationId xmlns:p14="http://schemas.microsoft.com/office/powerpoint/2010/main" val="9813264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BBCF0C5-2430-8941-B2D2-F09198406A9E}" type="datetime1">
              <a:rPr lang="en-US" smtClean="0"/>
              <a:t>7/25/2020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E1F3F83-CEEF-5D42-8784-473683DD07D4}" type="slidenum">
              <a:rPr lang="en-US" smtClean="0"/>
              <a:t>‹#›</a:t>
            </a:fld>
            <a:endParaRPr lang="en-US"/>
          </a:p>
        </p:txBody>
      </p:sp>
    </p:spTree>
    <p:extLst>
      <p:ext uri="{BB962C8B-B14F-4D97-AF65-F5344CB8AC3E}">
        <p14:creationId xmlns:p14="http://schemas.microsoft.com/office/powerpoint/2010/main" val="30152414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775C776-585A-994F-9C9B-E3FF0A1764C6}" type="datetime1">
              <a:rPr lang="en-US" smtClean="0"/>
              <a:t>7/25/2020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E1F3F83-CEEF-5D42-8784-473683DD07D4}" type="slidenum">
              <a:rPr lang="en-US" smtClean="0"/>
              <a:t>‹#›</a:t>
            </a:fld>
            <a:endParaRPr lang="en-US"/>
          </a:p>
        </p:txBody>
      </p:sp>
    </p:spTree>
    <p:extLst>
      <p:ext uri="{BB962C8B-B14F-4D97-AF65-F5344CB8AC3E}">
        <p14:creationId xmlns:p14="http://schemas.microsoft.com/office/powerpoint/2010/main" val="371143066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19.png"/><Relationship Id="rId7" Type="http://schemas.openxmlformats.org/officeDocument/2006/relationships/image" Target="../media/image8.png"/><Relationship Id="rId12" Type="http://schemas.openxmlformats.org/officeDocument/2006/relationships/image" Target="../media/image12.sv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0.png"/><Relationship Id="rId11" Type="http://schemas.openxmlformats.org/officeDocument/2006/relationships/image" Target="../media/image11.png"/><Relationship Id="rId5" Type="http://schemas.openxmlformats.org/officeDocument/2006/relationships/image" Target="../media/image6.png"/><Relationship Id="rId10" Type="http://schemas.openxmlformats.org/officeDocument/2006/relationships/image" Target="../media/image14.svg"/><Relationship Id="rId4" Type="http://schemas.openxmlformats.org/officeDocument/2006/relationships/image" Target="../media/image20.svg"/><Relationship Id="rId9"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jpeg"/></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3.svg"/></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3.svg"/></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33.sv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5.png"/></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5.jpe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10.png"/><Relationship Id="rId7" Type="http://schemas.openxmlformats.org/officeDocument/2006/relationships/image" Target="../media/image13.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9.svg"/><Relationship Id="rId5" Type="http://schemas.openxmlformats.org/officeDocument/2006/relationships/image" Target="../media/image8.png"/><Relationship Id="rId10" Type="http://schemas.openxmlformats.org/officeDocument/2006/relationships/image" Target="../media/image12.svg"/><Relationship Id="rId4" Type="http://schemas.openxmlformats.org/officeDocument/2006/relationships/image" Target="../media/image31.png"/><Relationship Id="rId9" Type="http://schemas.openxmlformats.org/officeDocument/2006/relationships/image" Target="../media/image11.png"/></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3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33.svg"/></Relationships>
</file>

<file path=ppt/slides/_rels/slide3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3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8" Type="http://schemas.openxmlformats.org/officeDocument/2006/relationships/image" Target="../media/image400.png"/><Relationship Id="rId3" Type="http://schemas.openxmlformats.org/officeDocument/2006/relationships/image" Target="../media/image10.png"/><Relationship Id="rId7" Type="http://schemas.openxmlformats.org/officeDocument/2006/relationships/image" Target="../media/image390.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391.png"/><Relationship Id="rId5" Type="http://schemas.openxmlformats.org/officeDocument/2006/relationships/image" Target="../media/image370.png"/><Relationship Id="rId9" Type="http://schemas.openxmlformats.org/officeDocument/2006/relationships/image" Target="../media/image6.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hyperlink" Target="https://kuntaidu.github.io/aboutme" TargetMode="External"/><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sv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svg"/><Relationship Id="rId9" Type="http://schemas.openxmlformats.org/officeDocument/2006/relationships/image" Target="../media/image14.svg"/></Relationships>
</file>

<file path=ppt/slides/_rels/slide6.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6.png"/><Relationship Id="rId7" Type="http://schemas.openxmlformats.org/officeDocument/2006/relationships/image" Target="../media/image11.png"/><Relationship Id="rId12" Type="http://schemas.openxmlformats.org/officeDocument/2006/relationships/image" Target="../media/image16.sv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9.svg"/><Relationship Id="rId10" Type="http://schemas.openxmlformats.org/officeDocument/2006/relationships/image" Target="../media/image14.svg"/><Relationship Id="rId4" Type="http://schemas.openxmlformats.org/officeDocument/2006/relationships/image" Target="../media/image8.png"/><Relationship Id="rId9"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6.png"/><Relationship Id="rId7"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9.svg"/><Relationship Id="rId5" Type="http://schemas.openxmlformats.org/officeDocument/2006/relationships/image" Target="../media/image8.png"/><Relationship Id="rId10" Type="http://schemas.openxmlformats.org/officeDocument/2006/relationships/image" Target="../media/image12.svg"/><Relationship Id="rId4" Type="http://schemas.openxmlformats.org/officeDocument/2006/relationships/image" Target="../media/image10.png"/><Relationship Id="rId9"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9225" y="888193"/>
            <a:ext cx="12085319" cy="2058159"/>
          </a:xfrm>
        </p:spPr>
        <p:txBody>
          <a:bodyPr>
            <a:noAutofit/>
          </a:bodyPr>
          <a:lstStyle/>
          <a:p>
            <a:r>
              <a:rPr lang="en-US" sz="4800" b="1" dirty="0">
                <a:solidFill>
                  <a:srgbClr val="216583"/>
                </a:solidFill>
              </a:rPr>
              <a:t>Server-Driven Video Streaming </a:t>
            </a:r>
            <a:br>
              <a:rPr lang="en-US" sz="4800" b="1" dirty="0">
                <a:solidFill>
                  <a:srgbClr val="216583"/>
                </a:solidFill>
              </a:rPr>
            </a:br>
            <a:r>
              <a:rPr lang="en-US" sz="4800" b="1" dirty="0">
                <a:solidFill>
                  <a:srgbClr val="216583"/>
                </a:solidFill>
              </a:rPr>
              <a:t>for Deep Learning Inference</a:t>
            </a:r>
          </a:p>
        </p:txBody>
      </p:sp>
      <p:sp>
        <p:nvSpPr>
          <p:cNvPr id="3" name="Subtitle 2"/>
          <p:cNvSpPr>
            <a:spLocks noGrp="1"/>
          </p:cNvSpPr>
          <p:nvPr>
            <p:ph type="subTitle" idx="1"/>
          </p:nvPr>
        </p:nvSpPr>
        <p:spPr>
          <a:xfrm>
            <a:off x="2099550" y="3701034"/>
            <a:ext cx="7984671" cy="1655762"/>
          </a:xfrm>
        </p:spPr>
        <p:txBody>
          <a:bodyPr/>
          <a:lstStyle/>
          <a:p>
            <a:r>
              <a:rPr lang="en-US" dirty="0"/>
              <a:t>Kuntai Du, Ahsan Pervaiz, Xin Yuan, Aakanksha Chowdhery, Qizheng Zhang, Henry Hoffman, Junchen Jiang</a:t>
            </a:r>
          </a:p>
        </p:txBody>
      </p:sp>
      <p:pic>
        <p:nvPicPr>
          <p:cNvPr id="4" name="Picture 6" descr="mage result for uchicago  pn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099550" y="5026010"/>
            <a:ext cx="3106278" cy="661569"/>
          </a:xfrm>
          <a:prstGeom prst="rect">
            <a:avLst/>
          </a:prstGeom>
          <a:noFill/>
          <a:extLst>
            <a:ext uri="{909E8E84-426E-40DD-AFC4-6F175D3DCCD1}">
              <a14:hiddenFill xmlns:a14="http://schemas.microsoft.com/office/drawing/2010/main">
                <a:solidFill>
                  <a:srgbClr val="FFFFFF"/>
                </a:solidFill>
              </a14:hiddenFill>
            </a:ext>
          </a:extLst>
        </p:spPr>
      </p:pic>
      <p:sp>
        <p:nvSpPr>
          <p:cNvPr id="6" name="Slide Number Placeholder 5">
            <a:extLst>
              <a:ext uri="{FF2B5EF4-FFF2-40B4-BE49-F238E27FC236}">
                <a16:creationId xmlns:a16="http://schemas.microsoft.com/office/drawing/2014/main" id="{21C51AFF-83E2-484C-B0F6-F3A47C7D0946}"/>
              </a:ext>
            </a:extLst>
          </p:cNvPr>
          <p:cNvSpPr>
            <a:spLocks noGrp="1"/>
          </p:cNvSpPr>
          <p:nvPr>
            <p:ph type="sldNum" sz="quarter" idx="12"/>
          </p:nvPr>
        </p:nvSpPr>
        <p:spPr/>
        <p:txBody>
          <a:bodyPr/>
          <a:lstStyle/>
          <a:p>
            <a:fld id="{0E1F3F83-CEEF-5D42-8784-473683DD07D4}" type="slidenum">
              <a:rPr lang="en-US" smtClean="0"/>
              <a:t>1</a:t>
            </a:fld>
            <a:endParaRPr lang="en-US" dirty="0"/>
          </a:p>
        </p:txBody>
      </p:sp>
      <p:pic>
        <p:nvPicPr>
          <p:cNvPr id="7" name="Picture 6">
            <a:extLst>
              <a:ext uri="{FF2B5EF4-FFF2-40B4-BE49-F238E27FC236}">
                <a16:creationId xmlns:a16="http://schemas.microsoft.com/office/drawing/2014/main" id="{F5D50EB9-A7F8-426C-905E-67E42203E1A4}"/>
              </a:ext>
            </a:extLst>
          </p:cNvPr>
          <p:cNvPicPr>
            <a:picLocks noChangeAspect="1"/>
          </p:cNvPicPr>
          <p:nvPr/>
        </p:nvPicPr>
        <p:blipFill>
          <a:blip r:embed="rId4"/>
          <a:stretch>
            <a:fillRect/>
          </a:stretch>
        </p:blipFill>
        <p:spPr>
          <a:xfrm>
            <a:off x="6296034" y="4823041"/>
            <a:ext cx="4019125" cy="1067509"/>
          </a:xfrm>
          <a:prstGeom prst="rect">
            <a:avLst/>
          </a:prstGeom>
        </p:spPr>
      </p:pic>
    </p:spTree>
    <p:extLst>
      <p:ext uri="{BB962C8B-B14F-4D97-AF65-F5344CB8AC3E}">
        <p14:creationId xmlns:p14="http://schemas.microsoft.com/office/powerpoint/2010/main" val="16354595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solidFill>
                  <a:srgbClr val="216583"/>
                </a:solidFill>
              </a:rPr>
              <a:t>Previous work type A:</a:t>
            </a:r>
            <a:br>
              <a:rPr lang="en-US" b="1" dirty="0">
                <a:solidFill>
                  <a:srgbClr val="216583"/>
                </a:solidFill>
              </a:rPr>
            </a:br>
            <a:r>
              <a:rPr lang="en-US" b="1" dirty="0">
                <a:solidFill>
                  <a:srgbClr val="216583"/>
                </a:solidFill>
              </a:rPr>
              <a:t>Camera-side-heuristics driven</a:t>
            </a:r>
            <a:endParaRPr lang="en-US" dirty="0"/>
          </a:p>
        </p:txBody>
      </p:sp>
      <p:sp>
        <p:nvSpPr>
          <p:cNvPr id="3" name="Slide Number Placeholder 2">
            <a:extLst>
              <a:ext uri="{FF2B5EF4-FFF2-40B4-BE49-F238E27FC236}">
                <a16:creationId xmlns:a16="http://schemas.microsoft.com/office/drawing/2014/main" id="{D8212E72-F46C-B54E-BA00-8C960A081C7F}"/>
              </a:ext>
            </a:extLst>
          </p:cNvPr>
          <p:cNvSpPr>
            <a:spLocks noGrp="1"/>
          </p:cNvSpPr>
          <p:nvPr>
            <p:ph type="sldNum" sz="quarter" idx="12"/>
          </p:nvPr>
        </p:nvSpPr>
        <p:spPr/>
        <p:txBody>
          <a:bodyPr/>
          <a:lstStyle/>
          <a:p>
            <a:fld id="{0E1F3F83-CEEF-5D42-8784-473683DD07D4}" type="slidenum">
              <a:rPr lang="en-US" smtClean="0"/>
              <a:t>10</a:t>
            </a:fld>
            <a:endParaRPr lang="en-US"/>
          </a:p>
        </p:txBody>
      </p:sp>
      <p:sp>
        <p:nvSpPr>
          <p:cNvPr id="9" name="TextBox 8">
            <a:extLst>
              <a:ext uri="{FF2B5EF4-FFF2-40B4-BE49-F238E27FC236}">
                <a16:creationId xmlns:a16="http://schemas.microsoft.com/office/drawing/2014/main" id="{81EB90D6-ACE0-4426-97D4-F5F61F8237DD}"/>
              </a:ext>
            </a:extLst>
          </p:cNvPr>
          <p:cNvSpPr txBox="1"/>
          <p:nvPr/>
        </p:nvSpPr>
        <p:spPr>
          <a:xfrm>
            <a:off x="838200" y="1943768"/>
            <a:ext cx="4537589" cy="369332"/>
          </a:xfrm>
          <a:prstGeom prst="rect">
            <a:avLst/>
          </a:prstGeom>
          <a:noFill/>
        </p:spPr>
        <p:txBody>
          <a:bodyPr wrap="none" rtlCol="0">
            <a:spAutoFit/>
          </a:bodyPr>
          <a:lstStyle/>
          <a:p>
            <a:r>
              <a:rPr lang="en-US" dirty="0"/>
              <a:t>Jetson TX2: 500$ </a:t>
            </a:r>
            <a:r>
              <a:rPr lang="en-US" dirty="0">
                <a:sym typeface="Wingdings" panose="05000000000000000000" pitchFamily="2" charset="2"/>
              </a:rPr>
              <a:t> SSD </a:t>
            </a:r>
            <a:r>
              <a:rPr lang="en-US" dirty="0" err="1">
                <a:sym typeface="Wingdings" panose="05000000000000000000" pitchFamily="2" charset="2"/>
              </a:rPr>
              <a:t>MobileNet</a:t>
            </a:r>
            <a:r>
              <a:rPr lang="en-US" dirty="0">
                <a:sym typeface="Wingdings" panose="05000000000000000000" pitchFamily="2" charset="2"/>
              </a:rPr>
              <a:t> v2 ~12FPS</a:t>
            </a:r>
            <a:endParaRPr lang="en-US" dirty="0"/>
          </a:p>
        </p:txBody>
      </p:sp>
    </p:spTree>
    <p:extLst>
      <p:ext uri="{BB962C8B-B14F-4D97-AF65-F5344CB8AC3E}">
        <p14:creationId xmlns:p14="http://schemas.microsoft.com/office/powerpoint/2010/main" val="4192871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randombar(horizontal)">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solidFill>
                  <a:srgbClr val="216583"/>
                </a:solidFill>
              </a:rPr>
              <a:t>Previous work type 1:</a:t>
            </a:r>
            <a:br>
              <a:rPr lang="en-US" b="1" dirty="0">
                <a:solidFill>
                  <a:srgbClr val="216583"/>
                </a:solidFill>
              </a:rPr>
            </a:br>
            <a:r>
              <a:rPr lang="en-US" b="1" dirty="0">
                <a:solidFill>
                  <a:srgbClr val="216583"/>
                </a:solidFill>
              </a:rPr>
              <a:t>Camera-side-heuristics driven</a:t>
            </a:r>
            <a:endParaRPr lang="en-US" dirty="0"/>
          </a:p>
        </p:txBody>
      </p:sp>
      <p:sp>
        <p:nvSpPr>
          <p:cNvPr id="3" name="Slide Number Placeholder 2">
            <a:extLst>
              <a:ext uri="{FF2B5EF4-FFF2-40B4-BE49-F238E27FC236}">
                <a16:creationId xmlns:a16="http://schemas.microsoft.com/office/drawing/2014/main" id="{D8212E72-F46C-B54E-BA00-8C960A081C7F}"/>
              </a:ext>
            </a:extLst>
          </p:cNvPr>
          <p:cNvSpPr>
            <a:spLocks noGrp="1"/>
          </p:cNvSpPr>
          <p:nvPr>
            <p:ph type="sldNum" sz="quarter" idx="12"/>
          </p:nvPr>
        </p:nvSpPr>
        <p:spPr/>
        <p:txBody>
          <a:bodyPr/>
          <a:lstStyle/>
          <a:p>
            <a:r>
              <a:rPr lang="en-US" dirty="0"/>
              <a:t>9</a:t>
            </a:r>
          </a:p>
        </p:txBody>
      </p:sp>
      <p:pic>
        <p:nvPicPr>
          <p:cNvPr id="5" name="Picture 4">
            <a:extLst>
              <a:ext uri="{FF2B5EF4-FFF2-40B4-BE49-F238E27FC236}">
                <a16:creationId xmlns:a16="http://schemas.microsoft.com/office/drawing/2014/main" id="{7171031C-C1BF-4C77-BB63-A55D5BCAF39C}"/>
              </a:ext>
            </a:extLst>
          </p:cNvPr>
          <p:cNvPicPr>
            <a:picLocks noChangeAspect="1"/>
          </p:cNvPicPr>
          <p:nvPr/>
        </p:nvPicPr>
        <p:blipFill>
          <a:blip r:embed="rId3"/>
          <a:stretch>
            <a:fillRect/>
          </a:stretch>
        </p:blipFill>
        <p:spPr>
          <a:xfrm>
            <a:off x="475763" y="2076440"/>
            <a:ext cx="11240474" cy="3894157"/>
          </a:xfrm>
          <a:prstGeom prst="rect">
            <a:avLst/>
          </a:prstGeom>
          <a:ln w="9525">
            <a:noFill/>
          </a:ln>
        </p:spPr>
      </p:pic>
      <p:sp>
        <p:nvSpPr>
          <p:cNvPr id="4" name="Rectangle 3">
            <a:extLst>
              <a:ext uri="{FF2B5EF4-FFF2-40B4-BE49-F238E27FC236}">
                <a16:creationId xmlns:a16="http://schemas.microsoft.com/office/drawing/2014/main" id="{37278E0C-3E4E-46E4-B4D7-E037018A4BC3}"/>
              </a:ext>
            </a:extLst>
          </p:cNvPr>
          <p:cNvSpPr/>
          <p:nvPr/>
        </p:nvSpPr>
        <p:spPr>
          <a:xfrm>
            <a:off x="1453487" y="2613546"/>
            <a:ext cx="1296537" cy="1235123"/>
          </a:xfrm>
          <a:prstGeom prst="rect">
            <a:avLst/>
          </a:prstGeom>
          <a:solidFill>
            <a:schemeClr val="accent1">
              <a:alpha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C8C653DB-108B-44E7-8D3B-639F0B839990}"/>
              </a:ext>
            </a:extLst>
          </p:cNvPr>
          <p:cNvSpPr/>
          <p:nvPr/>
        </p:nvSpPr>
        <p:spPr>
          <a:xfrm>
            <a:off x="2834185" y="2383810"/>
            <a:ext cx="393511" cy="400334"/>
          </a:xfrm>
          <a:prstGeom prst="rect">
            <a:avLst/>
          </a:prstGeom>
          <a:solidFill>
            <a:schemeClr val="accent1">
              <a:alpha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E1A35C0-40F9-400F-8A9C-355BE52596DF}"/>
              </a:ext>
            </a:extLst>
          </p:cNvPr>
          <p:cNvSpPr/>
          <p:nvPr/>
        </p:nvSpPr>
        <p:spPr>
          <a:xfrm>
            <a:off x="3430138" y="2247332"/>
            <a:ext cx="302525" cy="318447"/>
          </a:xfrm>
          <a:prstGeom prst="rect">
            <a:avLst/>
          </a:prstGeom>
          <a:solidFill>
            <a:schemeClr val="accent1">
              <a:alpha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343228C-24FE-4F09-8106-8D3B857A5112}"/>
              </a:ext>
            </a:extLst>
          </p:cNvPr>
          <p:cNvSpPr/>
          <p:nvPr/>
        </p:nvSpPr>
        <p:spPr>
          <a:xfrm>
            <a:off x="3985148" y="2329218"/>
            <a:ext cx="184244" cy="236561"/>
          </a:xfrm>
          <a:prstGeom prst="rect">
            <a:avLst/>
          </a:prstGeom>
          <a:solidFill>
            <a:schemeClr val="accent1">
              <a:alpha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E0A0101-BC1C-4A52-A722-2A7192563CCB}"/>
              </a:ext>
            </a:extLst>
          </p:cNvPr>
          <p:cNvSpPr/>
          <p:nvPr/>
        </p:nvSpPr>
        <p:spPr>
          <a:xfrm>
            <a:off x="4408230" y="2288274"/>
            <a:ext cx="252480" cy="277505"/>
          </a:xfrm>
          <a:prstGeom prst="rect">
            <a:avLst/>
          </a:prstGeom>
          <a:solidFill>
            <a:schemeClr val="accent1">
              <a:alpha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2FFF827-E40D-4CE1-B0EF-EACEB5F952BE}"/>
              </a:ext>
            </a:extLst>
          </p:cNvPr>
          <p:cNvSpPr/>
          <p:nvPr/>
        </p:nvSpPr>
        <p:spPr>
          <a:xfrm>
            <a:off x="4970062" y="2301921"/>
            <a:ext cx="302525" cy="318447"/>
          </a:xfrm>
          <a:prstGeom prst="rect">
            <a:avLst/>
          </a:prstGeom>
          <a:solidFill>
            <a:schemeClr val="accent1">
              <a:alpha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2C8EEBC-8C2C-4187-9806-1E7A1A46B10A}"/>
              </a:ext>
            </a:extLst>
          </p:cNvPr>
          <p:cNvSpPr/>
          <p:nvPr/>
        </p:nvSpPr>
        <p:spPr>
          <a:xfrm>
            <a:off x="5463658" y="3110553"/>
            <a:ext cx="384408" cy="437865"/>
          </a:xfrm>
          <a:prstGeom prst="rect">
            <a:avLst/>
          </a:prstGeom>
          <a:solidFill>
            <a:schemeClr val="accent1">
              <a:alpha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56950F7D-D289-4EA7-A60B-D526879DF36C}"/>
              </a:ext>
            </a:extLst>
          </p:cNvPr>
          <p:cNvSpPr/>
          <p:nvPr/>
        </p:nvSpPr>
        <p:spPr>
          <a:xfrm>
            <a:off x="4888178" y="4163705"/>
            <a:ext cx="575479" cy="722194"/>
          </a:xfrm>
          <a:prstGeom prst="rect">
            <a:avLst/>
          </a:prstGeom>
          <a:solidFill>
            <a:schemeClr val="accent1">
              <a:alpha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93C00FB-B1FD-4C18-B924-448F98D87800}"/>
              </a:ext>
            </a:extLst>
          </p:cNvPr>
          <p:cNvSpPr/>
          <p:nvPr/>
        </p:nvSpPr>
        <p:spPr>
          <a:xfrm>
            <a:off x="5642215" y="4221434"/>
            <a:ext cx="453785" cy="534811"/>
          </a:xfrm>
          <a:prstGeom prst="rect">
            <a:avLst/>
          </a:prstGeom>
          <a:solidFill>
            <a:schemeClr val="accent1">
              <a:alpha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BD2DCBD4-35B2-4B88-8F4B-806832771EE8}"/>
              </a:ext>
            </a:extLst>
          </p:cNvPr>
          <p:cNvSpPr/>
          <p:nvPr/>
        </p:nvSpPr>
        <p:spPr>
          <a:xfrm>
            <a:off x="648269" y="4592472"/>
            <a:ext cx="805218" cy="620973"/>
          </a:xfrm>
          <a:prstGeom prst="rect">
            <a:avLst/>
          </a:prstGeom>
          <a:noFill/>
          <a:ln w="508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966C70C5-5717-4523-9BB5-86F327610D99}"/>
              </a:ext>
            </a:extLst>
          </p:cNvPr>
          <p:cNvSpPr/>
          <p:nvPr/>
        </p:nvSpPr>
        <p:spPr>
          <a:xfrm>
            <a:off x="648269" y="3764803"/>
            <a:ext cx="361665" cy="456632"/>
          </a:xfrm>
          <a:prstGeom prst="rect">
            <a:avLst/>
          </a:prstGeom>
          <a:noFill/>
          <a:ln w="508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FC1EA273-5837-4133-A109-2334BF03823E}"/>
              </a:ext>
            </a:extLst>
          </p:cNvPr>
          <p:cNvSpPr/>
          <p:nvPr/>
        </p:nvSpPr>
        <p:spPr>
          <a:xfrm>
            <a:off x="1188493" y="3085258"/>
            <a:ext cx="476534" cy="463160"/>
          </a:xfrm>
          <a:prstGeom prst="rect">
            <a:avLst/>
          </a:prstGeom>
          <a:noFill/>
          <a:ln w="508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0A3B29C4-ADAF-413D-8E1A-2438C0FB3060}"/>
              </a:ext>
            </a:extLst>
          </p:cNvPr>
          <p:cNvSpPr/>
          <p:nvPr/>
        </p:nvSpPr>
        <p:spPr>
          <a:xfrm>
            <a:off x="2428166" y="2247332"/>
            <a:ext cx="302525" cy="202441"/>
          </a:xfrm>
          <a:prstGeom prst="rect">
            <a:avLst/>
          </a:prstGeom>
          <a:noFill/>
          <a:ln w="508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3034D117-DA98-4670-9041-F06820887F5C}"/>
              </a:ext>
            </a:extLst>
          </p:cNvPr>
          <p:cNvSpPr/>
          <p:nvPr/>
        </p:nvSpPr>
        <p:spPr>
          <a:xfrm>
            <a:off x="3158886" y="2363336"/>
            <a:ext cx="302525" cy="277505"/>
          </a:xfrm>
          <a:prstGeom prst="rect">
            <a:avLst/>
          </a:prstGeom>
          <a:noFill/>
          <a:ln w="508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D79EB5FB-47E6-4316-BAD3-FA602710EB07}"/>
              </a:ext>
            </a:extLst>
          </p:cNvPr>
          <p:cNvSpPr/>
          <p:nvPr/>
        </p:nvSpPr>
        <p:spPr>
          <a:xfrm>
            <a:off x="3589359" y="2506639"/>
            <a:ext cx="302525" cy="400334"/>
          </a:xfrm>
          <a:prstGeom prst="rect">
            <a:avLst/>
          </a:prstGeom>
          <a:noFill/>
          <a:ln w="508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950B484D-0AF9-4A50-AE3B-916E07B3A62E}"/>
              </a:ext>
            </a:extLst>
          </p:cNvPr>
          <p:cNvSpPr/>
          <p:nvPr/>
        </p:nvSpPr>
        <p:spPr>
          <a:xfrm>
            <a:off x="3667838" y="2258705"/>
            <a:ext cx="267267" cy="277505"/>
          </a:xfrm>
          <a:prstGeom prst="rect">
            <a:avLst/>
          </a:prstGeom>
          <a:noFill/>
          <a:ln w="508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CA131998-ACB9-4106-A7D4-6F51A0304B7D}"/>
              </a:ext>
            </a:extLst>
          </p:cNvPr>
          <p:cNvSpPr/>
          <p:nvPr/>
        </p:nvSpPr>
        <p:spPr>
          <a:xfrm>
            <a:off x="4681752" y="2258705"/>
            <a:ext cx="267267" cy="277505"/>
          </a:xfrm>
          <a:prstGeom prst="rect">
            <a:avLst/>
          </a:prstGeom>
          <a:noFill/>
          <a:ln w="508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BFDD5E79-3E78-4C29-8FD4-01448ECA1A5A}"/>
              </a:ext>
            </a:extLst>
          </p:cNvPr>
          <p:cNvSpPr/>
          <p:nvPr/>
        </p:nvSpPr>
        <p:spPr>
          <a:xfrm>
            <a:off x="5374948" y="2356513"/>
            <a:ext cx="267267" cy="277505"/>
          </a:xfrm>
          <a:prstGeom prst="rect">
            <a:avLst/>
          </a:prstGeom>
          <a:noFill/>
          <a:ln w="508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C5A66161-CC8E-43D3-8DDF-5A122CFCA85A}"/>
              </a:ext>
            </a:extLst>
          </p:cNvPr>
          <p:cNvSpPr/>
          <p:nvPr/>
        </p:nvSpPr>
        <p:spPr>
          <a:xfrm>
            <a:off x="5005320" y="3121356"/>
            <a:ext cx="302525" cy="379295"/>
          </a:xfrm>
          <a:prstGeom prst="rect">
            <a:avLst/>
          </a:prstGeom>
          <a:noFill/>
          <a:ln w="508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F1CB3378-30DD-44D9-BAC1-1CCCAA8CE415}"/>
              </a:ext>
            </a:extLst>
          </p:cNvPr>
          <p:cNvSpPr txBox="1"/>
          <p:nvPr/>
        </p:nvSpPr>
        <p:spPr>
          <a:xfrm>
            <a:off x="820380" y="1618270"/>
            <a:ext cx="5347874" cy="461665"/>
          </a:xfrm>
          <a:prstGeom prst="rect">
            <a:avLst/>
          </a:prstGeom>
          <a:noFill/>
        </p:spPr>
        <p:txBody>
          <a:bodyPr wrap="none" rtlCol="0">
            <a:spAutoFit/>
          </a:bodyPr>
          <a:lstStyle/>
          <a:p>
            <a:r>
              <a:rPr lang="en-US" sz="2400" dirty="0"/>
              <a:t>Jetson TX2: 500$ </a:t>
            </a:r>
            <a:r>
              <a:rPr lang="en-US" sz="2400" dirty="0">
                <a:sym typeface="Wingdings" panose="05000000000000000000" pitchFamily="2" charset="2"/>
              </a:rPr>
              <a:t> cheap model ~12FPS</a:t>
            </a:r>
            <a:endParaRPr lang="en-US" sz="2400" dirty="0"/>
          </a:p>
        </p:txBody>
      </p:sp>
    </p:spTree>
    <p:extLst>
      <p:ext uri="{BB962C8B-B14F-4D97-AF65-F5344CB8AC3E}">
        <p14:creationId xmlns:p14="http://schemas.microsoft.com/office/powerpoint/2010/main" val="1171148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randombar(horizontal)">
                                      <p:cBhvr>
                                        <p:cTn id="10" dur="500"/>
                                        <p:tgtEl>
                                          <p:spTgt spid="8"/>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randombar(horizontal)">
                                      <p:cBhvr>
                                        <p:cTn id="13" dur="500"/>
                                        <p:tgtEl>
                                          <p:spTgt spid="10"/>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randombar(horizontal)">
                                      <p:cBhvr>
                                        <p:cTn id="16" dur="500"/>
                                        <p:tgtEl>
                                          <p:spTgt spid="11"/>
                                        </p:tgtEl>
                                      </p:cBhvr>
                                    </p:animEffect>
                                  </p:childTnLst>
                                </p:cTn>
                              </p:par>
                              <p:par>
                                <p:cTn id="17" presetID="14" presetClass="entr" presetSubtype="1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randombar(horizontal)">
                                      <p:cBhvr>
                                        <p:cTn id="19" dur="500"/>
                                        <p:tgtEl>
                                          <p:spTgt spid="12"/>
                                        </p:tgtEl>
                                      </p:cBhvr>
                                    </p:animEffect>
                                  </p:childTnLst>
                                </p:cTn>
                              </p:par>
                              <p:par>
                                <p:cTn id="20" presetID="14" presetClass="entr" presetSubtype="10" fill="hold" grpId="0"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randombar(horizontal)">
                                      <p:cBhvr>
                                        <p:cTn id="22" dur="500"/>
                                        <p:tgtEl>
                                          <p:spTgt spid="13"/>
                                        </p:tgtEl>
                                      </p:cBhvr>
                                    </p:animEffect>
                                  </p:childTnLst>
                                </p:cTn>
                              </p:par>
                              <p:par>
                                <p:cTn id="23" presetID="14" presetClass="entr" presetSubtype="1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randombar(horizontal)">
                                      <p:cBhvr>
                                        <p:cTn id="25" dur="500"/>
                                        <p:tgtEl>
                                          <p:spTgt spid="14"/>
                                        </p:tgtEl>
                                      </p:cBhvr>
                                    </p:animEffect>
                                  </p:childTnLst>
                                </p:cTn>
                              </p:par>
                              <p:par>
                                <p:cTn id="26" presetID="14" presetClass="entr" presetSubtype="10" fill="hold" grpId="0" nodeType="with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randombar(horizontal)">
                                      <p:cBhvr>
                                        <p:cTn id="28" dur="500"/>
                                        <p:tgtEl>
                                          <p:spTgt spid="16"/>
                                        </p:tgtEl>
                                      </p:cBhvr>
                                    </p:animEffect>
                                  </p:childTnLst>
                                </p:cTn>
                              </p:par>
                              <p:par>
                                <p:cTn id="29" presetID="14" presetClass="entr" presetSubtype="10"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randombar(horizontal)">
                                      <p:cBhvr>
                                        <p:cTn id="31" dur="500"/>
                                        <p:tgtEl>
                                          <p:spTgt spid="15"/>
                                        </p:tgtEl>
                                      </p:cBhvr>
                                    </p:animEffect>
                                  </p:childTnLst>
                                </p:cTn>
                              </p:par>
                            </p:childTnLst>
                          </p:cTn>
                        </p:par>
                      </p:childTnLst>
                    </p:cTn>
                  </p:par>
                  <p:par>
                    <p:cTn id="32" fill="hold">
                      <p:stCondLst>
                        <p:cond delay="indefinite"/>
                      </p:stCondLst>
                      <p:childTnLst>
                        <p:par>
                          <p:cTn id="33" fill="hold">
                            <p:stCondLst>
                              <p:cond delay="0"/>
                            </p:stCondLst>
                            <p:childTnLst>
                              <p:par>
                                <p:cTn id="34" presetID="14" presetClass="entr" presetSubtype="10" fill="hold" grpId="0" nodeType="clickEffect">
                                  <p:stCondLst>
                                    <p:cond delay="0"/>
                                  </p:stCondLst>
                                  <p:childTnLst>
                                    <p:set>
                                      <p:cBhvr>
                                        <p:cTn id="35" dur="1" fill="hold">
                                          <p:stCondLst>
                                            <p:cond delay="0"/>
                                          </p:stCondLst>
                                        </p:cTn>
                                        <p:tgtEl>
                                          <p:spTgt spid="6"/>
                                        </p:tgtEl>
                                        <p:attrNameLst>
                                          <p:attrName>style.visibility</p:attrName>
                                        </p:attrNameLst>
                                      </p:cBhvr>
                                      <p:to>
                                        <p:strVal val="visible"/>
                                      </p:to>
                                    </p:set>
                                    <p:animEffect transition="in" filter="randombar(horizontal)">
                                      <p:cBhvr>
                                        <p:cTn id="36" dur="500"/>
                                        <p:tgtEl>
                                          <p:spTgt spid="6"/>
                                        </p:tgtEl>
                                      </p:cBhvr>
                                    </p:animEffect>
                                  </p:childTnLst>
                                </p:cTn>
                              </p:par>
                              <p:par>
                                <p:cTn id="37" presetID="14" presetClass="entr" presetSubtype="10" fill="hold" grpId="0" nodeType="with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randombar(horizontal)">
                                      <p:cBhvr>
                                        <p:cTn id="39" dur="500"/>
                                        <p:tgtEl>
                                          <p:spTgt spid="17"/>
                                        </p:tgtEl>
                                      </p:cBhvr>
                                    </p:animEffect>
                                  </p:childTnLst>
                                </p:cTn>
                              </p:par>
                              <p:par>
                                <p:cTn id="40" presetID="14" presetClass="entr" presetSubtype="10" fill="hold" grpId="0" nodeType="withEffect">
                                  <p:stCondLst>
                                    <p:cond delay="0"/>
                                  </p:stCondLst>
                                  <p:childTnLst>
                                    <p:set>
                                      <p:cBhvr>
                                        <p:cTn id="41" dur="1" fill="hold">
                                          <p:stCondLst>
                                            <p:cond delay="0"/>
                                          </p:stCondLst>
                                        </p:cTn>
                                        <p:tgtEl>
                                          <p:spTgt spid="18"/>
                                        </p:tgtEl>
                                        <p:attrNameLst>
                                          <p:attrName>style.visibility</p:attrName>
                                        </p:attrNameLst>
                                      </p:cBhvr>
                                      <p:to>
                                        <p:strVal val="visible"/>
                                      </p:to>
                                    </p:set>
                                    <p:animEffect transition="in" filter="randombar(horizontal)">
                                      <p:cBhvr>
                                        <p:cTn id="42" dur="500"/>
                                        <p:tgtEl>
                                          <p:spTgt spid="18"/>
                                        </p:tgtEl>
                                      </p:cBhvr>
                                    </p:animEffect>
                                  </p:childTnLst>
                                </p:cTn>
                              </p:par>
                              <p:par>
                                <p:cTn id="43" presetID="14" presetClass="entr" presetSubtype="10" fill="hold" grpId="0" nodeType="withEffect">
                                  <p:stCondLst>
                                    <p:cond delay="0"/>
                                  </p:stCondLst>
                                  <p:childTnLst>
                                    <p:set>
                                      <p:cBhvr>
                                        <p:cTn id="44" dur="1" fill="hold">
                                          <p:stCondLst>
                                            <p:cond delay="0"/>
                                          </p:stCondLst>
                                        </p:cTn>
                                        <p:tgtEl>
                                          <p:spTgt spid="19"/>
                                        </p:tgtEl>
                                        <p:attrNameLst>
                                          <p:attrName>style.visibility</p:attrName>
                                        </p:attrNameLst>
                                      </p:cBhvr>
                                      <p:to>
                                        <p:strVal val="visible"/>
                                      </p:to>
                                    </p:set>
                                    <p:animEffect transition="in" filter="randombar(horizontal)">
                                      <p:cBhvr>
                                        <p:cTn id="45" dur="500"/>
                                        <p:tgtEl>
                                          <p:spTgt spid="19"/>
                                        </p:tgtEl>
                                      </p:cBhvr>
                                    </p:animEffect>
                                  </p:childTnLst>
                                </p:cTn>
                              </p:par>
                              <p:par>
                                <p:cTn id="46" presetID="14" presetClass="entr" presetSubtype="10" fill="hold" grpId="0" nodeType="withEffect">
                                  <p:stCondLst>
                                    <p:cond delay="0"/>
                                  </p:stCondLst>
                                  <p:childTnLst>
                                    <p:set>
                                      <p:cBhvr>
                                        <p:cTn id="47" dur="1" fill="hold">
                                          <p:stCondLst>
                                            <p:cond delay="0"/>
                                          </p:stCondLst>
                                        </p:cTn>
                                        <p:tgtEl>
                                          <p:spTgt spid="23"/>
                                        </p:tgtEl>
                                        <p:attrNameLst>
                                          <p:attrName>style.visibility</p:attrName>
                                        </p:attrNameLst>
                                      </p:cBhvr>
                                      <p:to>
                                        <p:strVal val="visible"/>
                                      </p:to>
                                    </p:set>
                                    <p:animEffect transition="in" filter="randombar(horizontal)">
                                      <p:cBhvr>
                                        <p:cTn id="48" dur="500"/>
                                        <p:tgtEl>
                                          <p:spTgt spid="23"/>
                                        </p:tgtEl>
                                      </p:cBhvr>
                                    </p:animEffect>
                                  </p:childTnLst>
                                </p:cTn>
                              </p:par>
                              <p:par>
                                <p:cTn id="49" presetID="14" presetClass="entr" presetSubtype="10" fill="hold" grpId="0" nodeType="withEffect">
                                  <p:stCondLst>
                                    <p:cond delay="0"/>
                                  </p:stCondLst>
                                  <p:childTnLst>
                                    <p:set>
                                      <p:cBhvr>
                                        <p:cTn id="50" dur="1" fill="hold">
                                          <p:stCondLst>
                                            <p:cond delay="0"/>
                                          </p:stCondLst>
                                        </p:cTn>
                                        <p:tgtEl>
                                          <p:spTgt spid="22"/>
                                        </p:tgtEl>
                                        <p:attrNameLst>
                                          <p:attrName>style.visibility</p:attrName>
                                        </p:attrNameLst>
                                      </p:cBhvr>
                                      <p:to>
                                        <p:strVal val="visible"/>
                                      </p:to>
                                    </p:set>
                                    <p:animEffect transition="in" filter="randombar(horizontal)">
                                      <p:cBhvr>
                                        <p:cTn id="51" dur="500"/>
                                        <p:tgtEl>
                                          <p:spTgt spid="22"/>
                                        </p:tgtEl>
                                      </p:cBhvr>
                                    </p:animEffect>
                                  </p:childTnLst>
                                </p:cTn>
                              </p:par>
                              <p:par>
                                <p:cTn id="52" presetID="14" presetClass="entr" presetSubtype="10" fill="hold" grpId="0" nodeType="withEffect">
                                  <p:stCondLst>
                                    <p:cond delay="0"/>
                                  </p:stCondLst>
                                  <p:childTnLst>
                                    <p:set>
                                      <p:cBhvr>
                                        <p:cTn id="53" dur="1" fill="hold">
                                          <p:stCondLst>
                                            <p:cond delay="0"/>
                                          </p:stCondLst>
                                        </p:cTn>
                                        <p:tgtEl>
                                          <p:spTgt spid="24"/>
                                        </p:tgtEl>
                                        <p:attrNameLst>
                                          <p:attrName>style.visibility</p:attrName>
                                        </p:attrNameLst>
                                      </p:cBhvr>
                                      <p:to>
                                        <p:strVal val="visible"/>
                                      </p:to>
                                    </p:set>
                                    <p:animEffect transition="in" filter="randombar(horizontal)">
                                      <p:cBhvr>
                                        <p:cTn id="54" dur="500"/>
                                        <p:tgtEl>
                                          <p:spTgt spid="24"/>
                                        </p:tgtEl>
                                      </p:cBhvr>
                                    </p:animEffect>
                                  </p:childTnLst>
                                </p:cTn>
                              </p:par>
                              <p:par>
                                <p:cTn id="55" presetID="14" presetClass="entr" presetSubtype="10" fill="hold" grpId="0" nodeType="withEffect">
                                  <p:stCondLst>
                                    <p:cond delay="0"/>
                                  </p:stCondLst>
                                  <p:childTnLst>
                                    <p:set>
                                      <p:cBhvr>
                                        <p:cTn id="56" dur="1" fill="hold">
                                          <p:stCondLst>
                                            <p:cond delay="0"/>
                                          </p:stCondLst>
                                        </p:cTn>
                                        <p:tgtEl>
                                          <p:spTgt spid="25"/>
                                        </p:tgtEl>
                                        <p:attrNameLst>
                                          <p:attrName>style.visibility</p:attrName>
                                        </p:attrNameLst>
                                      </p:cBhvr>
                                      <p:to>
                                        <p:strVal val="visible"/>
                                      </p:to>
                                    </p:set>
                                    <p:animEffect transition="in" filter="randombar(horizontal)">
                                      <p:cBhvr>
                                        <p:cTn id="57" dur="500"/>
                                        <p:tgtEl>
                                          <p:spTgt spid="25"/>
                                        </p:tgtEl>
                                      </p:cBhvr>
                                    </p:animEffect>
                                  </p:childTnLst>
                                </p:cTn>
                              </p:par>
                              <p:par>
                                <p:cTn id="58" presetID="14" presetClass="entr" presetSubtype="10" fill="hold" grpId="0" nodeType="withEffect">
                                  <p:stCondLst>
                                    <p:cond delay="0"/>
                                  </p:stCondLst>
                                  <p:childTnLst>
                                    <p:set>
                                      <p:cBhvr>
                                        <p:cTn id="59" dur="1" fill="hold">
                                          <p:stCondLst>
                                            <p:cond delay="0"/>
                                          </p:stCondLst>
                                        </p:cTn>
                                        <p:tgtEl>
                                          <p:spTgt spid="27"/>
                                        </p:tgtEl>
                                        <p:attrNameLst>
                                          <p:attrName>style.visibility</p:attrName>
                                        </p:attrNameLst>
                                      </p:cBhvr>
                                      <p:to>
                                        <p:strVal val="visible"/>
                                      </p:to>
                                    </p:set>
                                    <p:animEffect transition="in" filter="randombar(horizontal)">
                                      <p:cBhvr>
                                        <p:cTn id="60" dur="500"/>
                                        <p:tgtEl>
                                          <p:spTgt spid="27"/>
                                        </p:tgtEl>
                                      </p:cBhvr>
                                    </p:animEffect>
                                  </p:childTnLst>
                                </p:cTn>
                              </p:par>
                              <p:par>
                                <p:cTn id="61" presetID="14" presetClass="entr" presetSubtype="10" fill="hold" grpId="0" nodeType="withEffect">
                                  <p:stCondLst>
                                    <p:cond delay="0"/>
                                  </p:stCondLst>
                                  <p:childTnLst>
                                    <p:set>
                                      <p:cBhvr>
                                        <p:cTn id="62" dur="1" fill="hold">
                                          <p:stCondLst>
                                            <p:cond delay="0"/>
                                          </p:stCondLst>
                                        </p:cTn>
                                        <p:tgtEl>
                                          <p:spTgt spid="26"/>
                                        </p:tgtEl>
                                        <p:attrNameLst>
                                          <p:attrName>style.visibility</p:attrName>
                                        </p:attrNameLst>
                                      </p:cBhvr>
                                      <p:to>
                                        <p:strVal val="visible"/>
                                      </p:to>
                                    </p:set>
                                    <p:animEffect transition="in" filter="randombar(horizontal)">
                                      <p:cBhvr>
                                        <p:cTn id="63"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10" grpId="0" animBg="1"/>
      <p:bldP spid="11" grpId="0" animBg="1"/>
      <p:bldP spid="12" grpId="0" animBg="1"/>
      <p:bldP spid="13" grpId="0" animBg="1"/>
      <p:bldP spid="14" grpId="0" animBg="1"/>
      <p:bldP spid="15" grpId="0" animBg="1"/>
      <p:bldP spid="16" grpId="0" animBg="1"/>
      <p:bldP spid="6" grpId="0" animBg="1"/>
      <p:bldP spid="17" grpId="0" animBg="1"/>
      <p:bldP spid="18" grpId="0" animBg="1"/>
      <p:bldP spid="19" grpId="0" animBg="1"/>
      <p:bldP spid="22" grpId="0" animBg="1"/>
      <p:bldP spid="23" grpId="0" animBg="1"/>
      <p:bldP spid="24" grpId="0" animBg="1"/>
      <p:bldP spid="25" grpId="0" animBg="1"/>
      <p:bldP spid="26" grpId="0" animBg="1"/>
      <p:bldP spid="27"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15"/>
            <a:ext cx="10515600" cy="1325563"/>
          </a:xfrm>
        </p:spPr>
        <p:txBody>
          <a:bodyPr>
            <a:normAutofit/>
          </a:bodyPr>
          <a:lstStyle/>
          <a:p>
            <a:pPr algn="ctr"/>
            <a:r>
              <a:rPr lang="en-US" b="1" dirty="0">
                <a:solidFill>
                  <a:srgbClr val="216583"/>
                </a:solidFill>
              </a:rPr>
              <a:t>Previous work </a:t>
            </a:r>
            <a:r>
              <a:rPr lang="en-US" b="1" dirty="0">
                <a:solidFill>
                  <a:srgbClr val="DD7C1B"/>
                </a:solidFill>
              </a:rPr>
              <a:t>type 2</a:t>
            </a:r>
            <a:r>
              <a:rPr lang="en-US" b="1" dirty="0">
                <a:solidFill>
                  <a:srgbClr val="216583"/>
                </a:solidFill>
              </a:rPr>
              <a:t>:</a:t>
            </a:r>
            <a:br>
              <a:rPr lang="en-US" b="1" dirty="0">
                <a:solidFill>
                  <a:srgbClr val="216583"/>
                </a:solidFill>
              </a:rPr>
            </a:br>
            <a:r>
              <a:rPr lang="en-US" b="1" dirty="0">
                <a:solidFill>
                  <a:srgbClr val="216583"/>
                </a:solidFill>
              </a:rPr>
              <a:t>Video encoding informed by server DNN</a:t>
            </a:r>
            <a:endParaRPr lang="en-US" dirty="0"/>
          </a:p>
        </p:txBody>
      </p:sp>
      <p:grpSp>
        <p:nvGrpSpPr>
          <p:cNvPr id="11" name="Group 10">
            <a:extLst>
              <a:ext uri="{FF2B5EF4-FFF2-40B4-BE49-F238E27FC236}">
                <a16:creationId xmlns:a16="http://schemas.microsoft.com/office/drawing/2014/main" id="{E6DD7DC6-D930-447E-9A72-3DF7F6B53C30}"/>
              </a:ext>
            </a:extLst>
          </p:cNvPr>
          <p:cNvGrpSpPr/>
          <p:nvPr/>
        </p:nvGrpSpPr>
        <p:grpSpPr>
          <a:xfrm>
            <a:off x="4296726" y="2806022"/>
            <a:ext cx="4181122" cy="914400"/>
            <a:chOff x="6083809" y="2876283"/>
            <a:chExt cx="4181122" cy="914400"/>
          </a:xfrm>
        </p:grpSpPr>
        <p:pic>
          <p:nvPicPr>
            <p:cNvPr id="9" name="Graphic 8" descr="Gears">
              <a:extLst>
                <a:ext uri="{FF2B5EF4-FFF2-40B4-BE49-F238E27FC236}">
                  <a16:creationId xmlns:a16="http://schemas.microsoft.com/office/drawing/2014/main" id="{A463F291-FFE3-4E18-8FC9-0CC13E8AE8D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083809" y="2876283"/>
              <a:ext cx="914400" cy="914400"/>
            </a:xfrm>
            <a:prstGeom prst="rect">
              <a:avLst/>
            </a:prstGeom>
          </p:spPr>
        </p:pic>
        <p:sp>
          <p:nvSpPr>
            <p:cNvPr id="10" name="TextBox 9">
              <a:extLst>
                <a:ext uri="{FF2B5EF4-FFF2-40B4-BE49-F238E27FC236}">
                  <a16:creationId xmlns:a16="http://schemas.microsoft.com/office/drawing/2014/main" id="{FE7097DB-7ABE-44A9-9871-98F0379B8C36}"/>
                </a:ext>
              </a:extLst>
            </p:cNvPr>
            <p:cNvSpPr txBox="1"/>
            <p:nvPr/>
          </p:nvSpPr>
          <p:spPr>
            <a:xfrm>
              <a:off x="6821424" y="3148818"/>
              <a:ext cx="3443507" cy="461665"/>
            </a:xfrm>
            <a:prstGeom prst="rect">
              <a:avLst/>
            </a:prstGeom>
            <a:noFill/>
          </p:spPr>
          <p:txBody>
            <a:bodyPr wrap="none" rtlCol="0">
              <a:spAutoFit/>
            </a:bodyPr>
            <a:lstStyle/>
            <a:p>
              <a:r>
                <a:rPr lang="en-US" sz="2400" dirty="0"/>
                <a:t>Video codec configuration</a:t>
              </a:r>
            </a:p>
          </p:txBody>
        </p:sp>
      </p:grpSp>
      <p:sp>
        <p:nvSpPr>
          <p:cNvPr id="12" name="Slide Number Placeholder 2">
            <a:extLst>
              <a:ext uri="{FF2B5EF4-FFF2-40B4-BE49-F238E27FC236}">
                <a16:creationId xmlns:a16="http://schemas.microsoft.com/office/drawing/2014/main" id="{56E1E6CB-3ED6-4523-8BBF-8B1F2C907B5E}"/>
              </a:ext>
            </a:extLst>
          </p:cNvPr>
          <p:cNvSpPr>
            <a:spLocks noGrp="1"/>
          </p:cNvSpPr>
          <p:nvPr>
            <p:ph type="sldNum" sz="quarter" idx="12"/>
          </p:nvPr>
        </p:nvSpPr>
        <p:spPr>
          <a:xfrm>
            <a:off x="8610600" y="6356350"/>
            <a:ext cx="2743200" cy="365125"/>
          </a:xfrm>
        </p:spPr>
        <p:txBody>
          <a:bodyPr/>
          <a:lstStyle/>
          <a:p>
            <a:r>
              <a:rPr lang="en-US" dirty="0"/>
              <a:t>9</a:t>
            </a:r>
          </a:p>
        </p:txBody>
      </p:sp>
      <p:pic>
        <p:nvPicPr>
          <p:cNvPr id="13" name="Picture 12">
            <a:extLst>
              <a:ext uri="{FF2B5EF4-FFF2-40B4-BE49-F238E27FC236}">
                <a16:creationId xmlns:a16="http://schemas.microsoft.com/office/drawing/2014/main" id="{1685CE86-1DC4-4CED-A63D-BE705E1B761C}"/>
              </a:ext>
            </a:extLst>
          </p:cNvPr>
          <p:cNvPicPr>
            <a:picLocks noChangeAspect="1"/>
          </p:cNvPicPr>
          <p:nvPr/>
        </p:nvPicPr>
        <p:blipFill>
          <a:blip r:embed="rId5"/>
          <a:stretch>
            <a:fillRect/>
          </a:stretch>
        </p:blipFill>
        <p:spPr>
          <a:xfrm>
            <a:off x="722978" y="4460170"/>
            <a:ext cx="3089440" cy="1667580"/>
          </a:xfrm>
          <a:prstGeom prst="rect">
            <a:avLst/>
          </a:prstGeom>
        </p:spPr>
      </p:pic>
      <p:cxnSp>
        <p:nvCxnSpPr>
          <p:cNvPr id="15" name="Straight Arrow Connector 14">
            <a:extLst>
              <a:ext uri="{FF2B5EF4-FFF2-40B4-BE49-F238E27FC236}">
                <a16:creationId xmlns:a16="http://schemas.microsoft.com/office/drawing/2014/main" id="{BFFEDB72-34EF-4FAD-A3DB-BC1C08521996}"/>
              </a:ext>
            </a:extLst>
          </p:cNvPr>
          <p:cNvCxnSpPr>
            <a:cxnSpLocks/>
          </p:cNvCxnSpPr>
          <p:nvPr/>
        </p:nvCxnSpPr>
        <p:spPr>
          <a:xfrm flipH="1">
            <a:off x="2272429" y="3782711"/>
            <a:ext cx="1" cy="687549"/>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FCAE4725-2CAC-470B-9B12-5222E6809907}"/>
              </a:ext>
            </a:extLst>
          </p:cNvPr>
          <p:cNvSpPr txBox="1"/>
          <p:nvPr/>
        </p:nvSpPr>
        <p:spPr>
          <a:xfrm>
            <a:off x="2314682" y="3812574"/>
            <a:ext cx="2701060" cy="461665"/>
          </a:xfrm>
          <a:prstGeom prst="rect">
            <a:avLst/>
          </a:prstGeom>
          <a:noFill/>
        </p:spPr>
        <p:txBody>
          <a:bodyPr wrap="none" rtlCol="0">
            <a:spAutoFit/>
          </a:bodyPr>
          <a:lstStyle/>
          <a:p>
            <a:r>
              <a:rPr lang="en-US" sz="2400" dirty="0"/>
              <a:t>Video codec encode</a:t>
            </a:r>
          </a:p>
        </p:txBody>
      </p:sp>
      <p:grpSp>
        <p:nvGrpSpPr>
          <p:cNvPr id="17" name="Group 16">
            <a:extLst>
              <a:ext uri="{FF2B5EF4-FFF2-40B4-BE49-F238E27FC236}">
                <a16:creationId xmlns:a16="http://schemas.microsoft.com/office/drawing/2014/main" id="{FD686218-2298-41F9-88F3-AFFDAB278409}"/>
              </a:ext>
            </a:extLst>
          </p:cNvPr>
          <p:cNvGrpSpPr/>
          <p:nvPr/>
        </p:nvGrpSpPr>
        <p:grpSpPr>
          <a:xfrm>
            <a:off x="8806129" y="2606091"/>
            <a:ext cx="3089439" cy="1673885"/>
            <a:chOff x="191559" y="3099687"/>
            <a:chExt cx="5424824" cy="2939217"/>
          </a:xfrm>
        </p:grpSpPr>
        <p:sp>
          <p:nvSpPr>
            <p:cNvPr id="18" name="Rectangle 17">
              <a:extLst>
                <a:ext uri="{FF2B5EF4-FFF2-40B4-BE49-F238E27FC236}">
                  <a16:creationId xmlns:a16="http://schemas.microsoft.com/office/drawing/2014/main" id="{C5031C17-D2C4-4C45-A24F-3A11FA8EB7D0}"/>
                </a:ext>
              </a:extLst>
            </p:cNvPr>
            <p:cNvSpPr/>
            <p:nvPr/>
          </p:nvSpPr>
          <p:spPr>
            <a:xfrm>
              <a:off x="191559" y="3099689"/>
              <a:ext cx="5424824" cy="2939215"/>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192836AE-98BE-49DD-B0BA-09E2BFB76BFE}"/>
                </a:ext>
              </a:extLst>
            </p:cNvPr>
            <p:cNvPicPr>
              <a:picLocks noChangeAspect="1"/>
            </p:cNvPicPr>
            <p:nvPr/>
          </p:nvPicPr>
          <p:blipFill>
            <a:blip r:embed="rId5"/>
            <a:srcRect l="91352" t="66062" r="804" b="16748"/>
            <a:stretch>
              <a:fillRect/>
            </a:stretch>
          </p:blipFill>
          <p:spPr>
            <a:xfrm>
              <a:off x="5187409" y="5041109"/>
              <a:ext cx="428974" cy="507409"/>
            </a:xfrm>
            <a:custGeom>
              <a:avLst/>
              <a:gdLst>
                <a:gd name="connsiteX0" fmla="*/ 0 w 428974"/>
                <a:gd name="connsiteY0" fmla="*/ 0 h 507409"/>
                <a:gd name="connsiteX1" fmla="*/ 428974 w 428974"/>
                <a:gd name="connsiteY1" fmla="*/ 0 h 507409"/>
                <a:gd name="connsiteX2" fmla="*/ 428974 w 428974"/>
                <a:gd name="connsiteY2" fmla="*/ 507409 h 507409"/>
                <a:gd name="connsiteX3" fmla="*/ 0 w 428974"/>
                <a:gd name="connsiteY3" fmla="*/ 507409 h 507409"/>
              </a:gdLst>
              <a:ahLst/>
              <a:cxnLst>
                <a:cxn ang="0">
                  <a:pos x="connsiteX0" y="connsiteY0"/>
                </a:cxn>
                <a:cxn ang="0">
                  <a:pos x="connsiteX1" y="connsiteY1"/>
                </a:cxn>
                <a:cxn ang="0">
                  <a:pos x="connsiteX2" y="connsiteY2"/>
                </a:cxn>
                <a:cxn ang="0">
                  <a:pos x="connsiteX3" y="connsiteY3"/>
                </a:cxn>
              </a:cxnLst>
              <a:rect l="l" t="t" r="r" b="b"/>
              <a:pathLst>
                <a:path w="428974" h="507409">
                  <a:moveTo>
                    <a:pt x="0" y="0"/>
                  </a:moveTo>
                  <a:lnTo>
                    <a:pt x="428974" y="0"/>
                  </a:lnTo>
                  <a:lnTo>
                    <a:pt x="428974" y="507409"/>
                  </a:lnTo>
                  <a:lnTo>
                    <a:pt x="0" y="507409"/>
                  </a:lnTo>
                  <a:close/>
                </a:path>
              </a:pathLst>
            </a:custGeom>
          </p:spPr>
        </p:pic>
        <p:pic>
          <p:nvPicPr>
            <p:cNvPr id="20" name="Picture 19">
              <a:extLst>
                <a:ext uri="{FF2B5EF4-FFF2-40B4-BE49-F238E27FC236}">
                  <a16:creationId xmlns:a16="http://schemas.microsoft.com/office/drawing/2014/main" id="{9526E5E8-F003-497B-9A01-0D1356D28346}"/>
                </a:ext>
              </a:extLst>
            </p:cNvPr>
            <p:cNvPicPr>
              <a:picLocks noChangeAspect="1"/>
            </p:cNvPicPr>
            <p:nvPr/>
          </p:nvPicPr>
          <p:blipFill>
            <a:blip r:embed="rId5"/>
            <a:srcRect l="78189" t="64604" r="13119" b="12054"/>
            <a:stretch>
              <a:fillRect/>
            </a:stretch>
          </p:blipFill>
          <p:spPr>
            <a:xfrm>
              <a:off x="4467574" y="4998059"/>
              <a:ext cx="475368" cy="689044"/>
            </a:xfrm>
            <a:custGeom>
              <a:avLst/>
              <a:gdLst>
                <a:gd name="connsiteX0" fmla="*/ 0 w 475368"/>
                <a:gd name="connsiteY0" fmla="*/ 0 h 689044"/>
                <a:gd name="connsiteX1" fmla="*/ 475368 w 475368"/>
                <a:gd name="connsiteY1" fmla="*/ 0 h 689044"/>
                <a:gd name="connsiteX2" fmla="*/ 475368 w 475368"/>
                <a:gd name="connsiteY2" fmla="*/ 689044 h 689044"/>
                <a:gd name="connsiteX3" fmla="*/ 0 w 475368"/>
                <a:gd name="connsiteY3" fmla="*/ 689044 h 689044"/>
              </a:gdLst>
              <a:ahLst/>
              <a:cxnLst>
                <a:cxn ang="0">
                  <a:pos x="connsiteX0" y="connsiteY0"/>
                </a:cxn>
                <a:cxn ang="0">
                  <a:pos x="connsiteX1" y="connsiteY1"/>
                </a:cxn>
                <a:cxn ang="0">
                  <a:pos x="connsiteX2" y="connsiteY2"/>
                </a:cxn>
                <a:cxn ang="0">
                  <a:pos x="connsiteX3" y="connsiteY3"/>
                </a:cxn>
              </a:cxnLst>
              <a:rect l="l" t="t" r="r" b="b"/>
              <a:pathLst>
                <a:path w="475368" h="689044">
                  <a:moveTo>
                    <a:pt x="0" y="0"/>
                  </a:moveTo>
                  <a:lnTo>
                    <a:pt x="475368" y="0"/>
                  </a:lnTo>
                  <a:lnTo>
                    <a:pt x="475368" y="689044"/>
                  </a:lnTo>
                  <a:lnTo>
                    <a:pt x="0" y="689044"/>
                  </a:lnTo>
                  <a:close/>
                </a:path>
              </a:pathLst>
            </a:custGeom>
          </p:spPr>
        </p:pic>
        <p:pic>
          <p:nvPicPr>
            <p:cNvPr id="21" name="Picture 20">
              <a:extLst>
                <a:ext uri="{FF2B5EF4-FFF2-40B4-BE49-F238E27FC236}">
                  <a16:creationId xmlns:a16="http://schemas.microsoft.com/office/drawing/2014/main" id="{096BE904-1F1F-4706-8857-D3C5BB8AEC60}"/>
                </a:ext>
              </a:extLst>
            </p:cNvPr>
            <p:cNvPicPr>
              <a:picLocks noChangeAspect="1"/>
            </p:cNvPicPr>
            <p:nvPr/>
          </p:nvPicPr>
          <p:blipFill>
            <a:blip r:embed="rId5"/>
            <a:srcRect l="89174" t="30827" r="4230" b="56841"/>
            <a:stretch>
              <a:fillRect/>
            </a:stretch>
          </p:blipFill>
          <p:spPr>
            <a:xfrm>
              <a:off x="5068312" y="4001004"/>
              <a:ext cx="360734" cy="364014"/>
            </a:xfrm>
            <a:custGeom>
              <a:avLst/>
              <a:gdLst>
                <a:gd name="connsiteX0" fmla="*/ 0 w 360734"/>
                <a:gd name="connsiteY0" fmla="*/ 0 h 364014"/>
                <a:gd name="connsiteX1" fmla="*/ 360734 w 360734"/>
                <a:gd name="connsiteY1" fmla="*/ 0 h 364014"/>
                <a:gd name="connsiteX2" fmla="*/ 360734 w 360734"/>
                <a:gd name="connsiteY2" fmla="*/ 364014 h 364014"/>
                <a:gd name="connsiteX3" fmla="*/ 0 w 360734"/>
                <a:gd name="connsiteY3" fmla="*/ 364014 h 364014"/>
              </a:gdLst>
              <a:ahLst/>
              <a:cxnLst>
                <a:cxn ang="0">
                  <a:pos x="connsiteX0" y="connsiteY0"/>
                </a:cxn>
                <a:cxn ang="0">
                  <a:pos x="connsiteX1" y="connsiteY1"/>
                </a:cxn>
                <a:cxn ang="0">
                  <a:pos x="connsiteX2" y="connsiteY2"/>
                </a:cxn>
                <a:cxn ang="0">
                  <a:pos x="connsiteX3" y="connsiteY3"/>
                </a:cxn>
              </a:cxnLst>
              <a:rect l="l" t="t" r="r" b="b"/>
              <a:pathLst>
                <a:path w="360734" h="364014">
                  <a:moveTo>
                    <a:pt x="0" y="0"/>
                  </a:moveTo>
                  <a:lnTo>
                    <a:pt x="360734" y="0"/>
                  </a:lnTo>
                  <a:lnTo>
                    <a:pt x="360734" y="364014"/>
                  </a:lnTo>
                  <a:lnTo>
                    <a:pt x="0" y="364014"/>
                  </a:lnTo>
                  <a:close/>
                </a:path>
              </a:pathLst>
            </a:custGeom>
          </p:spPr>
        </p:pic>
        <p:pic>
          <p:nvPicPr>
            <p:cNvPr id="22" name="Picture 21">
              <a:extLst>
                <a:ext uri="{FF2B5EF4-FFF2-40B4-BE49-F238E27FC236}">
                  <a16:creationId xmlns:a16="http://schemas.microsoft.com/office/drawing/2014/main" id="{8D280613-FE4D-4FC7-B4A3-829B0C84EF49}"/>
                </a:ext>
              </a:extLst>
            </p:cNvPr>
            <p:cNvPicPr>
              <a:picLocks noChangeAspect="1"/>
            </p:cNvPicPr>
            <p:nvPr/>
          </p:nvPicPr>
          <p:blipFill>
            <a:blip r:embed="rId5"/>
            <a:srcRect l="79373" t="29614" r="14605" b="58054"/>
            <a:stretch>
              <a:fillRect/>
            </a:stretch>
          </p:blipFill>
          <p:spPr>
            <a:xfrm>
              <a:off x="4532318" y="3965213"/>
              <a:ext cx="329344" cy="364013"/>
            </a:xfrm>
            <a:custGeom>
              <a:avLst/>
              <a:gdLst>
                <a:gd name="connsiteX0" fmla="*/ 0 w 329344"/>
                <a:gd name="connsiteY0" fmla="*/ 0 h 364013"/>
                <a:gd name="connsiteX1" fmla="*/ 329344 w 329344"/>
                <a:gd name="connsiteY1" fmla="*/ 0 h 364013"/>
                <a:gd name="connsiteX2" fmla="*/ 329344 w 329344"/>
                <a:gd name="connsiteY2" fmla="*/ 364013 h 364013"/>
                <a:gd name="connsiteX3" fmla="*/ 0 w 329344"/>
                <a:gd name="connsiteY3" fmla="*/ 364013 h 364013"/>
              </a:gdLst>
              <a:ahLst/>
              <a:cxnLst>
                <a:cxn ang="0">
                  <a:pos x="connsiteX0" y="connsiteY0"/>
                </a:cxn>
                <a:cxn ang="0">
                  <a:pos x="connsiteX1" y="connsiteY1"/>
                </a:cxn>
                <a:cxn ang="0">
                  <a:pos x="connsiteX2" y="connsiteY2"/>
                </a:cxn>
                <a:cxn ang="0">
                  <a:pos x="connsiteX3" y="connsiteY3"/>
                </a:cxn>
              </a:cxnLst>
              <a:rect l="l" t="t" r="r" b="b"/>
              <a:pathLst>
                <a:path w="329344" h="364013">
                  <a:moveTo>
                    <a:pt x="0" y="0"/>
                  </a:moveTo>
                  <a:lnTo>
                    <a:pt x="329344" y="0"/>
                  </a:lnTo>
                  <a:lnTo>
                    <a:pt x="329344" y="364013"/>
                  </a:lnTo>
                  <a:lnTo>
                    <a:pt x="0" y="364013"/>
                  </a:lnTo>
                  <a:close/>
                </a:path>
              </a:pathLst>
            </a:custGeom>
          </p:spPr>
        </p:pic>
        <p:pic>
          <p:nvPicPr>
            <p:cNvPr id="23" name="Picture 22">
              <a:extLst>
                <a:ext uri="{FF2B5EF4-FFF2-40B4-BE49-F238E27FC236}">
                  <a16:creationId xmlns:a16="http://schemas.microsoft.com/office/drawing/2014/main" id="{939750BA-5349-41C6-827A-B076A03A9FFD}"/>
                </a:ext>
              </a:extLst>
            </p:cNvPr>
            <p:cNvPicPr>
              <a:picLocks noChangeAspect="1"/>
            </p:cNvPicPr>
            <p:nvPr/>
          </p:nvPicPr>
          <p:blipFill>
            <a:blip r:embed="rId5"/>
            <a:srcRect l="86881" t="3812" r="9310" b="88687"/>
            <a:stretch>
              <a:fillRect/>
            </a:stretch>
          </p:blipFill>
          <p:spPr>
            <a:xfrm>
              <a:off x="4942942" y="3203553"/>
              <a:ext cx="208280" cy="221433"/>
            </a:xfrm>
            <a:custGeom>
              <a:avLst/>
              <a:gdLst>
                <a:gd name="connsiteX0" fmla="*/ 0 w 208280"/>
                <a:gd name="connsiteY0" fmla="*/ 0 h 221433"/>
                <a:gd name="connsiteX1" fmla="*/ 208280 w 208280"/>
                <a:gd name="connsiteY1" fmla="*/ 0 h 221433"/>
                <a:gd name="connsiteX2" fmla="*/ 208280 w 208280"/>
                <a:gd name="connsiteY2" fmla="*/ 221433 h 221433"/>
                <a:gd name="connsiteX3" fmla="*/ 0 w 208280"/>
                <a:gd name="connsiteY3" fmla="*/ 221433 h 221433"/>
              </a:gdLst>
              <a:ahLst/>
              <a:cxnLst>
                <a:cxn ang="0">
                  <a:pos x="connsiteX0" y="connsiteY0"/>
                </a:cxn>
                <a:cxn ang="0">
                  <a:pos x="connsiteX1" y="connsiteY1"/>
                </a:cxn>
                <a:cxn ang="0">
                  <a:pos x="connsiteX2" y="connsiteY2"/>
                </a:cxn>
                <a:cxn ang="0">
                  <a:pos x="connsiteX3" y="connsiteY3"/>
                </a:cxn>
              </a:cxnLst>
              <a:rect l="l" t="t" r="r" b="b"/>
              <a:pathLst>
                <a:path w="208280" h="221433">
                  <a:moveTo>
                    <a:pt x="0" y="0"/>
                  </a:moveTo>
                  <a:lnTo>
                    <a:pt x="208280" y="0"/>
                  </a:lnTo>
                  <a:lnTo>
                    <a:pt x="208280" y="221433"/>
                  </a:lnTo>
                  <a:lnTo>
                    <a:pt x="0" y="221433"/>
                  </a:lnTo>
                  <a:close/>
                </a:path>
              </a:pathLst>
            </a:custGeom>
          </p:spPr>
        </p:pic>
        <p:pic>
          <p:nvPicPr>
            <p:cNvPr id="24" name="Picture 23">
              <a:extLst>
                <a:ext uri="{FF2B5EF4-FFF2-40B4-BE49-F238E27FC236}">
                  <a16:creationId xmlns:a16="http://schemas.microsoft.com/office/drawing/2014/main" id="{1E0907EC-DD5F-48FA-8714-BAE3AAFC08A6}"/>
                </a:ext>
              </a:extLst>
            </p:cNvPr>
            <p:cNvPicPr>
              <a:picLocks noChangeAspect="1"/>
            </p:cNvPicPr>
            <p:nvPr/>
          </p:nvPicPr>
          <p:blipFill>
            <a:blip r:embed="rId5"/>
            <a:srcRect l="80631" t="3984" r="15560" b="88514"/>
            <a:stretch>
              <a:fillRect/>
            </a:stretch>
          </p:blipFill>
          <p:spPr>
            <a:xfrm>
              <a:off x="4601118" y="3208633"/>
              <a:ext cx="208280" cy="221433"/>
            </a:xfrm>
            <a:custGeom>
              <a:avLst/>
              <a:gdLst>
                <a:gd name="connsiteX0" fmla="*/ 0 w 208280"/>
                <a:gd name="connsiteY0" fmla="*/ 0 h 221433"/>
                <a:gd name="connsiteX1" fmla="*/ 208280 w 208280"/>
                <a:gd name="connsiteY1" fmla="*/ 0 h 221433"/>
                <a:gd name="connsiteX2" fmla="*/ 208280 w 208280"/>
                <a:gd name="connsiteY2" fmla="*/ 221433 h 221433"/>
                <a:gd name="connsiteX3" fmla="*/ 0 w 208280"/>
                <a:gd name="connsiteY3" fmla="*/ 221433 h 221433"/>
              </a:gdLst>
              <a:ahLst/>
              <a:cxnLst>
                <a:cxn ang="0">
                  <a:pos x="connsiteX0" y="connsiteY0"/>
                </a:cxn>
                <a:cxn ang="0">
                  <a:pos x="connsiteX1" y="connsiteY1"/>
                </a:cxn>
                <a:cxn ang="0">
                  <a:pos x="connsiteX2" y="connsiteY2"/>
                </a:cxn>
                <a:cxn ang="0">
                  <a:pos x="connsiteX3" y="connsiteY3"/>
                </a:cxn>
              </a:cxnLst>
              <a:rect l="l" t="t" r="r" b="b"/>
              <a:pathLst>
                <a:path w="208280" h="221433">
                  <a:moveTo>
                    <a:pt x="0" y="0"/>
                  </a:moveTo>
                  <a:lnTo>
                    <a:pt x="208280" y="0"/>
                  </a:lnTo>
                  <a:lnTo>
                    <a:pt x="208280" y="221433"/>
                  </a:lnTo>
                  <a:lnTo>
                    <a:pt x="0" y="221433"/>
                  </a:lnTo>
                  <a:close/>
                </a:path>
              </a:pathLst>
            </a:custGeom>
          </p:spPr>
        </p:pic>
        <p:pic>
          <p:nvPicPr>
            <p:cNvPr id="25" name="Picture 24">
              <a:extLst>
                <a:ext uri="{FF2B5EF4-FFF2-40B4-BE49-F238E27FC236}">
                  <a16:creationId xmlns:a16="http://schemas.microsoft.com/office/drawing/2014/main" id="{E2E64860-F2B9-47BD-8FAC-2A445E5A1EE7}"/>
                </a:ext>
              </a:extLst>
            </p:cNvPr>
            <p:cNvPicPr>
              <a:picLocks noChangeAspect="1"/>
            </p:cNvPicPr>
            <p:nvPr/>
          </p:nvPicPr>
          <p:blipFill>
            <a:blip r:embed="rId5"/>
            <a:srcRect l="74381" t="388" r="21811" b="92110"/>
            <a:stretch>
              <a:fillRect/>
            </a:stretch>
          </p:blipFill>
          <p:spPr>
            <a:xfrm>
              <a:off x="4259294" y="3102488"/>
              <a:ext cx="208280" cy="221433"/>
            </a:xfrm>
            <a:custGeom>
              <a:avLst/>
              <a:gdLst>
                <a:gd name="connsiteX0" fmla="*/ 0 w 208280"/>
                <a:gd name="connsiteY0" fmla="*/ 0 h 221433"/>
                <a:gd name="connsiteX1" fmla="*/ 208280 w 208280"/>
                <a:gd name="connsiteY1" fmla="*/ 0 h 221433"/>
                <a:gd name="connsiteX2" fmla="*/ 208280 w 208280"/>
                <a:gd name="connsiteY2" fmla="*/ 221433 h 221433"/>
                <a:gd name="connsiteX3" fmla="*/ 0 w 208280"/>
                <a:gd name="connsiteY3" fmla="*/ 221433 h 221433"/>
              </a:gdLst>
              <a:ahLst/>
              <a:cxnLst>
                <a:cxn ang="0">
                  <a:pos x="connsiteX0" y="connsiteY0"/>
                </a:cxn>
                <a:cxn ang="0">
                  <a:pos x="connsiteX1" y="connsiteY1"/>
                </a:cxn>
                <a:cxn ang="0">
                  <a:pos x="connsiteX2" y="connsiteY2"/>
                </a:cxn>
                <a:cxn ang="0">
                  <a:pos x="connsiteX3" y="connsiteY3"/>
                </a:cxn>
              </a:cxnLst>
              <a:rect l="l" t="t" r="r" b="b"/>
              <a:pathLst>
                <a:path w="208280" h="221433">
                  <a:moveTo>
                    <a:pt x="0" y="0"/>
                  </a:moveTo>
                  <a:lnTo>
                    <a:pt x="208280" y="0"/>
                  </a:lnTo>
                  <a:lnTo>
                    <a:pt x="208280" y="221433"/>
                  </a:lnTo>
                  <a:lnTo>
                    <a:pt x="0" y="221433"/>
                  </a:lnTo>
                  <a:close/>
                </a:path>
              </a:pathLst>
            </a:custGeom>
          </p:spPr>
        </p:pic>
        <p:pic>
          <p:nvPicPr>
            <p:cNvPr id="26" name="Picture 25">
              <a:extLst>
                <a:ext uri="{FF2B5EF4-FFF2-40B4-BE49-F238E27FC236}">
                  <a16:creationId xmlns:a16="http://schemas.microsoft.com/office/drawing/2014/main" id="{26FF46CC-E6DA-4121-A931-3FC032F6EF8B}"/>
                </a:ext>
              </a:extLst>
            </p:cNvPr>
            <p:cNvPicPr>
              <a:picLocks noChangeAspect="1"/>
            </p:cNvPicPr>
            <p:nvPr/>
          </p:nvPicPr>
          <p:blipFill>
            <a:blip r:embed="rId5"/>
            <a:srcRect l="66903" t="484" r="29289" b="92015"/>
            <a:stretch>
              <a:fillRect/>
            </a:stretch>
          </p:blipFill>
          <p:spPr>
            <a:xfrm>
              <a:off x="3850337" y="3105308"/>
              <a:ext cx="208280" cy="221433"/>
            </a:xfrm>
            <a:custGeom>
              <a:avLst/>
              <a:gdLst>
                <a:gd name="connsiteX0" fmla="*/ 0 w 208280"/>
                <a:gd name="connsiteY0" fmla="*/ 0 h 221433"/>
                <a:gd name="connsiteX1" fmla="*/ 208280 w 208280"/>
                <a:gd name="connsiteY1" fmla="*/ 0 h 221433"/>
                <a:gd name="connsiteX2" fmla="*/ 208280 w 208280"/>
                <a:gd name="connsiteY2" fmla="*/ 221433 h 221433"/>
                <a:gd name="connsiteX3" fmla="*/ 0 w 208280"/>
                <a:gd name="connsiteY3" fmla="*/ 221433 h 221433"/>
              </a:gdLst>
              <a:ahLst/>
              <a:cxnLst>
                <a:cxn ang="0">
                  <a:pos x="connsiteX0" y="connsiteY0"/>
                </a:cxn>
                <a:cxn ang="0">
                  <a:pos x="connsiteX1" y="connsiteY1"/>
                </a:cxn>
                <a:cxn ang="0">
                  <a:pos x="connsiteX2" y="connsiteY2"/>
                </a:cxn>
                <a:cxn ang="0">
                  <a:pos x="connsiteX3" y="connsiteY3"/>
                </a:cxn>
              </a:cxnLst>
              <a:rect l="l" t="t" r="r" b="b"/>
              <a:pathLst>
                <a:path w="208280" h="221433">
                  <a:moveTo>
                    <a:pt x="0" y="0"/>
                  </a:moveTo>
                  <a:lnTo>
                    <a:pt x="208280" y="0"/>
                  </a:lnTo>
                  <a:lnTo>
                    <a:pt x="208280" y="221433"/>
                  </a:lnTo>
                  <a:lnTo>
                    <a:pt x="0" y="221433"/>
                  </a:lnTo>
                  <a:close/>
                </a:path>
              </a:pathLst>
            </a:custGeom>
          </p:spPr>
        </p:pic>
        <p:pic>
          <p:nvPicPr>
            <p:cNvPr id="27" name="Picture 26">
              <a:extLst>
                <a:ext uri="{FF2B5EF4-FFF2-40B4-BE49-F238E27FC236}">
                  <a16:creationId xmlns:a16="http://schemas.microsoft.com/office/drawing/2014/main" id="{83D77CAE-A4D7-4F84-8BF8-DB8CA474E9A8}"/>
                </a:ext>
              </a:extLst>
            </p:cNvPr>
            <p:cNvPicPr>
              <a:picLocks noChangeAspect="1"/>
            </p:cNvPicPr>
            <p:nvPr/>
          </p:nvPicPr>
          <p:blipFill>
            <a:blip r:embed="rId5"/>
            <a:srcRect l="55823" t="682" r="40010" b="93075"/>
            <a:stretch>
              <a:fillRect/>
            </a:stretch>
          </p:blipFill>
          <p:spPr>
            <a:xfrm>
              <a:off x="3244414" y="3111167"/>
              <a:ext cx="227868" cy="184279"/>
            </a:xfrm>
            <a:custGeom>
              <a:avLst/>
              <a:gdLst>
                <a:gd name="connsiteX0" fmla="*/ 0 w 227868"/>
                <a:gd name="connsiteY0" fmla="*/ 0 h 184279"/>
                <a:gd name="connsiteX1" fmla="*/ 227868 w 227868"/>
                <a:gd name="connsiteY1" fmla="*/ 0 h 184279"/>
                <a:gd name="connsiteX2" fmla="*/ 227868 w 227868"/>
                <a:gd name="connsiteY2" fmla="*/ 184279 h 184279"/>
                <a:gd name="connsiteX3" fmla="*/ 0 w 227868"/>
                <a:gd name="connsiteY3" fmla="*/ 184279 h 184279"/>
              </a:gdLst>
              <a:ahLst/>
              <a:cxnLst>
                <a:cxn ang="0">
                  <a:pos x="connsiteX0" y="connsiteY0"/>
                </a:cxn>
                <a:cxn ang="0">
                  <a:pos x="connsiteX1" y="connsiteY1"/>
                </a:cxn>
                <a:cxn ang="0">
                  <a:pos x="connsiteX2" y="connsiteY2"/>
                </a:cxn>
                <a:cxn ang="0">
                  <a:pos x="connsiteX3" y="connsiteY3"/>
                </a:cxn>
              </a:cxnLst>
              <a:rect l="l" t="t" r="r" b="b"/>
              <a:pathLst>
                <a:path w="227868" h="184279">
                  <a:moveTo>
                    <a:pt x="0" y="0"/>
                  </a:moveTo>
                  <a:lnTo>
                    <a:pt x="227868" y="0"/>
                  </a:lnTo>
                  <a:lnTo>
                    <a:pt x="227868" y="184279"/>
                  </a:lnTo>
                  <a:lnTo>
                    <a:pt x="0" y="184279"/>
                  </a:lnTo>
                  <a:close/>
                </a:path>
              </a:pathLst>
            </a:custGeom>
          </p:spPr>
        </p:pic>
        <p:pic>
          <p:nvPicPr>
            <p:cNvPr id="28" name="Picture 27">
              <a:extLst>
                <a:ext uri="{FF2B5EF4-FFF2-40B4-BE49-F238E27FC236}">
                  <a16:creationId xmlns:a16="http://schemas.microsoft.com/office/drawing/2014/main" id="{0095ADB5-8144-4286-BFC4-DF243DFD9FFD}"/>
                </a:ext>
              </a:extLst>
            </p:cNvPr>
            <p:cNvPicPr>
              <a:picLocks noChangeAspect="1"/>
            </p:cNvPicPr>
            <p:nvPr/>
          </p:nvPicPr>
          <p:blipFill>
            <a:blip r:embed="rId5"/>
            <a:srcRect l="53852" t="8658" r="40753" b="79738"/>
            <a:stretch>
              <a:fillRect/>
            </a:stretch>
          </p:blipFill>
          <p:spPr>
            <a:xfrm>
              <a:off x="3136597" y="3346608"/>
              <a:ext cx="295045" cy="342538"/>
            </a:xfrm>
            <a:custGeom>
              <a:avLst/>
              <a:gdLst>
                <a:gd name="connsiteX0" fmla="*/ 0 w 295045"/>
                <a:gd name="connsiteY0" fmla="*/ 0 h 342538"/>
                <a:gd name="connsiteX1" fmla="*/ 295045 w 295045"/>
                <a:gd name="connsiteY1" fmla="*/ 0 h 342538"/>
                <a:gd name="connsiteX2" fmla="*/ 295045 w 295045"/>
                <a:gd name="connsiteY2" fmla="*/ 342538 h 342538"/>
                <a:gd name="connsiteX3" fmla="*/ 0 w 295045"/>
                <a:gd name="connsiteY3" fmla="*/ 342538 h 342538"/>
              </a:gdLst>
              <a:ahLst/>
              <a:cxnLst>
                <a:cxn ang="0">
                  <a:pos x="connsiteX0" y="connsiteY0"/>
                </a:cxn>
                <a:cxn ang="0">
                  <a:pos x="connsiteX1" y="connsiteY1"/>
                </a:cxn>
                <a:cxn ang="0">
                  <a:pos x="connsiteX2" y="connsiteY2"/>
                </a:cxn>
                <a:cxn ang="0">
                  <a:pos x="connsiteX3" y="connsiteY3"/>
                </a:cxn>
              </a:cxnLst>
              <a:rect l="l" t="t" r="r" b="b"/>
              <a:pathLst>
                <a:path w="295045" h="342538">
                  <a:moveTo>
                    <a:pt x="0" y="0"/>
                  </a:moveTo>
                  <a:lnTo>
                    <a:pt x="295045" y="0"/>
                  </a:lnTo>
                  <a:lnTo>
                    <a:pt x="295045" y="342538"/>
                  </a:lnTo>
                  <a:lnTo>
                    <a:pt x="0" y="342538"/>
                  </a:lnTo>
                  <a:close/>
                </a:path>
              </a:pathLst>
            </a:custGeom>
          </p:spPr>
        </p:pic>
        <p:pic>
          <p:nvPicPr>
            <p:cNvPr id="29" name="Picture 28">
              <a:extLst>
                <a:ext uri="{FF2B5EF4-FFF2-40B4-BE49-F238E27FC236}">
                  <a16:creationId xmlns:a16="http://schemas.microsoft.com/office/drawing/2014/main" id="{7613D3ED-3F3D-410C-B2B2-F18C7E2877A0}"/>
                </a:ext>
              </a:extLst>
            </p:cNvPr>
            <p:cNvPicPr>
              <a:picLocks noChangeAspect="1"/>
            </p:cNvPicPr>
            <p:nvPr/>
          </p:nvPicPr>
          <p:blipFill>
            <a:blip r:embed="rId5"/>
            <a:srcRect l="50588" t="355" r="44922" b="94710"/>
            <a:stretch>
              <a:fillRect/>
            </a:stretch>
          </p:blipFill>
          <p:spPr>
            <a:xfrm>
              <a:off x="2958125" y="3101519"/>
              <a:ext cx="245571" cy="145667"/>
            </a:xfrm>
            <a:custGeom>
              <a:avLst/>
              <a:gdLst>
                <a:gd name="connsiteX0" fmla="*/ 0 w 245571"/>
                <a:gd name="connsiteY0" fmla="*/ 0 h 145667"/>
                <a:gd name="connsiteX1" fmla="*/ 245571 w 245571"/>
                <a:gd name="connsiteY1" fmla="*/ 0 h 145667"/>
                <a:gd name="connsiteX2" fmla="*/ 245571 w 245571"/>
                <a:gd name="connsiteY2" fmla="*/ 145667 h 145667"/>
                <a:gd name="connsiteX3" fmla="*/ 0 w 245571"/>
                <a:gd name="connsiteY3" fmla="*/ 145667 h 145667"/>
              </a:gdLst>
              <a:ahLst/>
              <a:cxnLst>
                <a:cxn ang="0">
                  <a:pos x="connsiteX0" y="connsiteY0"/>
                </a:cxn>
                <a:cxn ang="0">
                  <a:pos x="connsiteX1" y="connsiteY1"/>
                </a:cxn>
                <a:cxn ang="0">
                  <a:pos x="connsiteX2" y="connsiteY2"/>
                </a:cxn>
                <a:cxn ang="0">
                  <a:pos x="connsiteX3" y="connsiteY3"/>
                </a:cxn>
              </a:cxnLst>
              <a:rect l="l" t="t" r="r" b="b"/>
              <a:pathLst>
                <a:path w="245571" h="145667">
                  <a:moveTo>
                    <a:pt x="0" y="0"/>
                  </a:moveTo>
                  <a:lnTo>
                    <a:pt x="245571" y="0"/>
                  </a:lnTo>
                  <a:lnTo>
                    <a:pt x="245571" y="145667"/>
                  </a:lnTo>
                  <a:lnTo>
                    <a:pt x="0" y="145667"/>
                  </a:lnTo>
                  <a:close/>
                </a:path>
              </a:pathLst>
            </a:custGeom>
          </p:spPr>
        </p:pic>
        <p:pic>
          <p:nvPicPr>
            <p:cNvPr id="30" name="Picture 29">
              <a:extLst>
                <a:ext uri="{FF2B5EF4-FFF2-40B4-BE49-F238E27FC236}">
                  <a16:creationId xmlns:a16="http://schemas.microsoft.com/office/drawing/2014/main" id="{26F9639F-FD83-43B5-A727-1C657B823752}"/>
                </a:ext>
              </a:extLst>
            </p:cNvPr>
            <p:cNvPicPr>
              <a:picLocks noChangeAspect="1"/>
            </p:cNvPicPr>
            <p:nvPr/>
          </p:nvPicPr>
          <p:blipFill>
            <a:blip r:embed="rId5"/>
            <a:srcRect l="44106" t="3984" r="49206" b="85589"/>
            <a:stretch>
              <a:fillRect/>
            </a:stretch>
          </p:blipFill>
          <p:spPr>
            <a:xfrm>
              <a:off x="2603656" y="3208633"/>
              <a:ext cx="365706" cy="307793"/>
            </a:xfrm>
            <a:custGeom>
              <a:avLst/>
              <a:gdLst>
                <a:gd name="connsiteX0" fmla="*/ 0 w 365706"/>
                <a:gd name="connsiteY0" fmla="*/ 0 h 307793"/>
                <a:gd name="connsiteX1" fmla="*/ 365706 w 365706"/>
                <a:gd name="connsiteY1" fmla="*/ 0 h 307793"/>
                <a:gd name="connsiteX2" fmla="*/ 365706 w 365706"/>
                <a:gd name="connsiteY2" fmla="*/ 307793 h 307793"/>
                <a:gd name="connsiteX3" fmla="*/ 0 w 365706"/>
                <a:gd name="connsiteY3" fmla="*/ 307793 h 307793"/>
              </a:gdLst>
              <a:ahLst/>
              <a:cxnLst>
                <a:cxn ang="0">
                  <a:pos x="connsiteX0" y="connsiteY0"/>
                </a:cxn>
                <a:cxn ang="0">
                  <a:pos x="connsiteX1" y="connsiteY1"/>
                </a:cxn>
                <a:cxn ang="0">
                  <a:pos x="connsiteX2" y="connsiteY2"/>
                </a:cxn>
                <a:cxn ang="0">
                  <a:pos x="connsiteX3" y="connsiteY3"/>
                </a:cxn>
              </a:cxnLst>
              <a:rect l="l" t="t" r="r" b="b"/>
              <a:pathLst>
                <a:path w="365706" h="307793">
                  <a:moveTo>
                    <a:pt x="0" y="0"/>
                  </a:moveTo>
                  <a:lnTo>
                    <a:pt x="365706" y="0"/>
                  </a:lnTo>
                  <a:lnTo>
                    <a:pt x="365706" y="307793"/>
                  </a:lnTo>
                  <a:lnTo>
                    <a:pt x="0" y="307793"/>
                  </a:lnTo>
                  <a:close/>
                </a:path>
              </a:pathLst>
            </a:custGeom>
          </p:spPr>
        </p:pic>
        <p:pic>
          <p:nvPicPr>
            <p:cNvPr id="31" name="Picture 30">
              <a:extLst>
                <a:ext uri="{FF2B5EF4-FFF2-40B4-BE49-F238E27FC236}">
                  <a16:creationId xmlns:a16="http://schemas.microsoft.com/office/drawing/2014/main" id="{85D19EDA-93DA-40F7-9321-F70ED58DDF94}"/>
                </a:ext>
              </a:extLst>
            </p:cNvPr>
            <p:cNvPicPr>
              <a:picLocks noChangeAspect="1"/>
            </p:cNvPicPr>
            <p:nvPr/>
          </p:nvPicPr>
          <p:blipFill>
            <a:blip r:embed="rId5"/>
            <a:srcRect l="40177" t="293" r="54406" b="95504"/>
            <a:stretch>
              <a:fillRect/>
            </a:stretch>
          </p:blipFill>
          <p:spPr>
            <a:xfrm>
              <a:off x="2388756" y="3099687"/>
              <a:ext cx="296259" cy="124068"/>
            </a:xfrm>
            <a:custGeom>
              <a:avLst/>
              <a:gdLst>
                <a:gd name="connsiteX0" fmla="*/ 0 w 296259"/>
                <a:gd name="connsiteY0" fmla="*/ 0 h 124068"/>
                <a:gd name="connsiteX1" fmla="*/ 296259 w 296259"/>
                <a:gd name="connsiteY1" fmla="*/ 0 h 124068"/>
                <a:gd name="connsiteX2" fmla="*/ 296259 w 296259"/>
                <a:gd name="connsiteY2" fmla="*/ 124068 h 124068"/>
                <a:gd name="connsiteX3" fmla="*/ 0 w 296259"/>
                <a:gd name="connsiteY3" fmla="*/ 124068 h 124068"/>
              </a:gdLst>
              <a:ahLst/>
              <a:cxnLst>
                <a:cxn ang="0">
                  <a:pos x="connsiteX0" y="connsiteY0"/>
                </a:cxn>
                <a:cxn ang="0">
                  <a:pos x="connsiteX1" y="connsiteY1"/>
                </a:cxn>
                <a:cxn ang="0">
                  <a:pos x="connsiteX2" y="connsiteY2"/>
                </a:cxn>
                <a:cxn ang="0">
                  <a:pos x="connsiteX3" y="connsiteY3"/>
                </a:cxn>
              </a:cxnLst>
              <a:rect l="l" t="t" r="r" b="b"/>
              <a:pathLst>
                <a:path w="296259" h="124068">
                  <a:moveTo>
                    <a:pt x="0" y="0"/>
                  </a:moveTo>
                  <a:lnTo>
                    <a:pt x="296259" y="0"/>
                  </a:lnTo>
                  <a:lnTo>
                    <a:pt x="296259" y="124068"/>
                  </a:lnTo>
                  <a:lnTo>
                    <a:pt x="0" y="124068"/>
                  </a:lnTo>
                  <a:close/>
                </a:path>
              </a:pathLst>
            </a:custGeom>
          </p:spPr>
        </p:pic>
        <p:pic>
          <p:nvPicPr>
            <p:cNvPr id="32" name="Picture 31">
              <a:extLst>
                <a:ext uri="{FF2B5EF4-FFF2-40B4-BE49-F238E27FC236}">
                  <a16:creationId xmlns:a16="http://schemas.microsoft.com/office/drawing/2014/main" id="{C6DE6EB7-E9B5-4C69-8189-EB5BD4C29F60}"/>
                </a:ext>
              </a:extLst>
            </p:cNvPr>
            <p:cNvPicPr>
              <a:picLocks noChangeAspect="1"/>
            </p:cNvPicPr>
            <p:nvPr/>
          </p:nvPicPr>
          <p:blipFill>
            <a:blip r:embed="rId5"/>
            <a:srcRect l="34656" t="8658" r="58335" b="80915"/>
            <a:stretch>
              <a:fillRect/>
            </a:stretch>
          </p:blipFill>
          <p:spPr>
            <a:xfrm>
              <a:off x="2086834" y="3346608"/>
              <a:ext cx="383278" cy="307793"/>
            </a:xfrm>
            <a:custGeom>
              <a:avLst/>
              <a:gdLst>
                <a:gd name="connsiteX0" fmla="*/ 0 w 383278"/>
                <a:gd name="connsiteY0" fmla="*/ 0 h 307793"/>
                <a:gd name="connsiteX1" fmla="*/ 383278 w 383278"/>
                <a:gd name="connsiteY1" fmla="*/ 0 h 307793"/>
                <a:gd name="connsiteX2" fmla="*/ 383278 w 383278"/>
                <a:gd name="connsiteY2" fmla="*/ 307793 h 307793"/>
                <a:gd name="connsiteX3" fmla="*/ 0 w 383278"/>
                <a:gd name="connsiteY3" fmla="*/ 307793 h 307793"/>
              </a:gdLst>
              <a:ahLst/>
              <a:cxnLst>
                <a:cxn ang="0">
                  <a:pos x="connsiteX0" y="connsiteY0"/>
                </a:cxn>
                <a:cxn ang="0">
                  <a:pos x="connsiteX1" y="connsiteY1"/>
                </a:cxn>
                <a:cxn ang="0">
                  <a:pos x="connsiteX2" y="connsiteY2"/>
                </a:cxn>
                <a:cxn ang="0">
                  <a:pos x="connsiteX3" y="connsiteY3"/>
                </a:cxn>
              </a:cxnLst>
              <a:rect l="l" t="t" r="r" b="b"/>
              <a:pathLst>
                <a:path w="383278" h="307793">
                  <a:moveTo>
                    <a:pt x="0" y="0"/>
                  </a:moveTo>
                  <a:lnTo>
                    <a:pt x="383278" y="0"/>
                  </a:lnTo>
                  <a:lnTo>
                    <a:pt x="383278" y="307793"/>
                  </a:lnTo>
                  <a:lnTo>
                    <a:pt x="0" y="307793"/>
                  </a:lnTo>
                  <a:close/>
                </a:path>
              </a:pathLst>
            </a:custGeom>
          </p:spPr>
        </p:pic>
        <p:pic>
          <p:nvPicPr>
            <p:cNvPr id="33" name="Picture 32">
              <a:extLst>
                <a:ext uri="{FF2B5EF4-FFF2-40B4-BE49-F238E27FC236}">
                  <a16:creationId xmlns:a16="http://schemas.microsoft.com/office/drawing/2014/main" id="{8CE3807F-FBE9-460A-B6FA-A3BD1A240630}"/>
                </a:ext>
              </a:extLst>
            </p:cNvPr>
            <p:cNvPicPr>
              <a:picLocks noChangeAspect="1"/>
            </p:cNvPicPr>
            <p:nvPr/>
          </p:nvPicPr>
          <p:blipFill>
            <a:blip r:embed="rId5"/>
            <a:srcRect l="33660" t="538" r="60923" b="95259"/>
            <a:stretch>
              <a:fillRect/>
            </a:stretch>
          </p:blipFill>
          <p:spPr>
            <a:xfrm>
              <a:off x="2032346" y="3106903"/>
              <a:ext cx="296259" cy="124068"/>
            </a:xfrm>
            <a:custGeom>
              <a:avLst/>
              <a:gdLst>
                <a:gd name="connsiteX0" fmla="*/ 0 w 296259"/>
                <a:gd name="connsiteY0" fmla="*/ 0 h 124068"/>
                <a:gd name="connsiteX1" fmla="*/ 296259 w 296259"/>
                <a:gd name="connsiteY1" fmla="*/ 0 h 124068"/>
                <a:gd name="connsiteX2" fmla="*/ 296259 w 296259"/>
                <a:gd name="connsiteY2" fmla="*/ 124068 h 124068"/>
                <a:gd name="connsiteX3" fmla="*/ 0 w 296259"/>
                <a:gd name="connsiteY3" fmla="*/ 124068 h 124068"/>
              </a:gdLst>
              <a:ahLst/>
              <a:cxnLst>
                <a:cxn ang="0">
                  <a:pos x="connsiteX0" y="connsiteY0"/>
                </a:cxn>
                <a:cxn ang="0">
                  <a:pos x="connsiteX1" y="connsiteY1"/>
                </a:cxn>
                <a:cxn ang="0">
                  <a:pos x="connsiteX2" y="connsiteY2"/>
                </a:cxn>
                <a:cxn ang="0">
                  <a:pos x="connsiteX3" y="connsiteY3"/>
                </a:cxn>
              </a:cxnLst>
              <a:rect l="l" t="t" r="r" b="b"/>
              <a:pathLst>
                <a:path w="296259" h="124068">
                  <a:moveTo>
                    <a:pt x="0" y="0"/>
                  </a:moveTo>
                  <a:lnTo>
                    <a:pt x="296259" y="0"/>
                  </a:lnTo>
                  <a:lnTo>
                    <a:pt x="296259" y="124068"/>
                  </a:lnTo>
                  <a:lnTo>
                    <a:pt x="0" y="124068"/>
                  </a:lnTo>
                  <a:close/>
                </a:path>
              </a:pathLst>
            </a:custGeom>
          </p:spPr>
        </p:pic>
        <p:pic>
          <p:nvPicPr>
            <p:cNvPr id="34" name="Picture 33">
              <a:extLst>
                <a:ext uri="{FF2B5EF4-FFF2-40B4-BE49-F238E27FC236}">
                  <a16:creationId xmlns:a16="http://schemas.microsoft.com/office/drawing/2014/main" id="{C86DDDB5-F14E-4EAF-BF0C-444BF379CBAB}"/>
                </a:ext>
              </a:extLst>
            </p:cNvPr>
            <p:cNvPicPr>
              <a:picLocks noChangeAspect="1"/>
            </p:cNvPicPr>
            <p:nvPr/>
          </p:nvPicPr>
          <p:blipFill>
            <a:blip r:embed="rId5"/>
            <a:srcRect l="11269" t="27919" r="79664" b="56901"/>
            <a:stretch>
              <a:fillRect/>
            </a:stretch>
          </p:blipFill>
          <p:spPr>
            <a:xfrm>
              <a:off x="807823" y="3915168"/>
              <a:ext cx="495869" cy="448102"/>
            </a:xfrm>
            <a:custGeom>
              <a:avLst/>
              <a:gdLst>
                <a:gd name="connsiteX0" fmla="*/ 0 w 495869"/>
                <a:gd name="connsiteY0" fmla="*/ 0 h 448102"/>
                <a:gd name="connsiteX1" fmla="*/ 495869 w 495869"/>
                <a:gd name="connsiteY1" fmla="*/ 0 h 448102"/>
                <a:gd name="connsiteX2" fmla="*/ 495869 w 495869"/>
                <a:gd name="connsiteY2" fmla="*/ 448102 h 448102"/>
                <a:gd name="connsiteX3" fmla="*/ 0 w 495869"/>
                <a:gd name="connsiteY3" fmla="*/ 448102 h 448102"/>
              </a:gdLst>
              <a:ahLst/>
              <a:cxnLst>
                <a:cxn ang="0">
                  <a:pos x="connsiteX0" y="connsiteY0"/>
                </a:cxn>
                <a:cxn ang="0">
                  <a:pos x="connsiteX1" y="connsiteY1"/>
                </a:cxn>
                <a:cxn ang="0">
                  <a:pos x="connsiteX2" y="connsiteY2"/>
                </a:cxn>
                <a:cxn ang="0">
                  <a:pos x="connsiteX3" y="connsiteY3"/>
                </a:cxn>
              </a:cxnLst>
              <a:rect l="l" t="t" r="r" b="b"/>
              <a:pathLst>
                <a:path w="495869" h="448102">
                  <a:moveTo>
                    <a:pt x="0" y="0"/>
                  </a:moveTo>
                  <a:lnTo>
                    <a:pt x="495869" y="0"/>
                  </a:lnTo>
                  <a:lnTo>
                    <a:pt x="495869" y="448102"/>
                  </a:lnTo>
                  <a:lnTo>
                    <a:pt x="0" y="448102"/>
                  </a:lnTo>
                  <a:close/>
                </a:path>
              </a:pathLst>
            </a:custGeom>
          </p:spPr>
        </p:pic>
        <p:pic>
          <p:nvPicPr>
            <p:cNvPr id="35" name="Picture 34">
              <a:extLst>
                <a:ext uri="{FF2B5EF4-FFF2-40B4-BE49-F238E27FC236}">
                  <a16:creationId xmlns:a16="http://schemas.microsoft.com/office/drawing/2014/main" id="{434125BC-8C9E-48DA-8670-9F720EA10FC6}"/>
                </a:ext>
              </a:extLst>
            </p:cNvPr>
            <p:cNvPicPr>
              <a:picLocks noChangeAspect="1"/>
            </p:cNvPicPr>
            <p:nvPr/>
          </p:nvPicPr>
          <p:blipFill>
            <a:blip r:embed="rId5"/>
            <a:srcRect l="17216" t="15359" r="62320" b="45573"/>
            <a:stretch>
              <a:fillRect/>
            </a:stretch>
          </p:blipFill>
          <p:spPr>
            <a:xfrm>
              <a:off x="1133094" y="3544404"/>
              <a:ext cx="1119116" cy="1153236"/>
            </a:xfrm>
            <a:custGeom>
              <a:avLst/>
              <a:gdLst>
                <a:gd name="connsiteX0" fmla="*/ 0 w 1119116"/>
                <a:gd name="connsiteY0" fmla="*/ 0 h 1153236"/>
                <a:gd name="connsiteX1" fmla="*/ 1119116 w 1119116"/>
                <a:gd name="connsiteY1" fmla="*/ 0 h 1153236"/>
                <a:gd name="connsiteX2" fmla="*/ 1119116 w 1119116"/>
                <a:gd name="connsiteY2" fmla="*/ 1153236 h 1153236"/>
                <a:gd name="connsiteX3" fmla="*/ 0 w 1119116"/>
                <a:gd name="connsiteY3" fmla="*/ 1153236 h 1153236"/>
              </a:gdLst>
              <a:ahLst/>
              <a:cxnLst>
                <a:cxn ang="0">
                  <a:pos x="connsiteX0" y="connsiteY0"/>
                </a:cxn>
                <a:cxn ang="0">
                  <a:pos x="connsiteX1" y="connsiteY1"/>
                </a:cxn>
                <a:cxn ang="0">
                  <a:pos x="connsiteX2" y="connsiteY2"/>
                </a:cxn>
                <a:cxn ang="0">
                  <a:pos x="connsiteX3" y="connsiteY3"/>
                </a:cxn>
              </a:cxnLst>
              <a:rect l="l" t="t" r="r" b="b"/>
              <a:pathLst>
                <a:path w="1119116" h="1153236">
                  <a:moveTo>
                    <a:pt x="0" y="0"/>
                  </a:moveTo>
                  <a:lnTo>
                    <a:pt x="1119116" y="0"/>
                  </a:lnTo>
                  <a:lnTo>
                    <a:pt x="1119116" y="1153236"/>
                  </a:lnTo>
                  <a:lnTo>
                    <a:pt x="0" y="1153236"/>
                  </a:lnTo>
                  <a:close/>
                </a:path>
              </a:pathLst>
            </a:custGeom>
          </p:spPr>
        </p:pic>
        <p:pic>
          <p:nvPicPr>
            <p:cNvPr id="36" name="Picture 35">
              <a:extLst>
                <a:ext uri="{FF2B5EF4-FFF2-40B4-BE49-F238E27FC236}">
                  <a16:creationId xmlns:a16="http://schemas.microsoft.com/office/drawing/2014/main" id="{083AAAE1-B565-4387-9DB0-E30A77C99501}"/>
                </a:ext>
              </a:extLst>
            </p:cNvPr>
            <p:cNvPicPr>
              <a:picLocks noChangeAspect="1"/>
            </p:cNvPicPr>
            <p:nvPr/>
          </p:nvPicPr>
          <p:blipFill>
            <a:blip r:embed="rId5"/>
            <a:srcRect t="53348" r="94637" b="33784"/>
            <a:stretch>
              <a:fillRect/>
            </a:stretch>
          </p:blipFill>
          <p:spPr>
            <a:xfrm>
              <a:off x="191559" y="4665795"/>
              <a:ext cx="293266" cy="379863"/>
            </a:xfrm>
            <a:custGeom>
              <a:avLst/>
              <a:gdLst>
                <a:gd name="connsiteX0" fmla="*/ 0 w 293266"/>
                <a:gd name="connsiteY0" fmla="*/ 0 h 379863"/>
                <a:gd name="connsiteX1" fmla="*/ 293266 w 293266"/>
                <a:gd name="connsiteY1" fmla="*/ 0 h 379863"/>
                <a:gd name="connsiteX2" fmla="*/ 293266 w 293266"/>
                <a:gd name="connsiteY2" fmla="*/ 379863 h 379863"/>
                <a:gd name="connsiteX3" fmla="*/ 0 w 293266"/>
                <a:gd name="connsiteY3" fmla="*/ 379863 h 379863"/>
              </a:gdLst>
              <a:ahLst/>
              <a:cxnLst>
                <a:cxn ang="0">
                  <a:pos x="connsiteX0" y="connsiteY0"/>
                </a:cxn>
                <a:cxn ang="0">
                  <a:pos x="connsiteX1" y="connsiteY1"/>
                </a:cxn>
                <a:cxn ang="0">
                  <a:pos x="connsiteX2" y="connsiteY2"/>
                </a:cxn>
                <a:cxn ang="0">
                  <a:pos x="connsiteX3" y="connsiteY3"/>
                </a:cxn>
              </a:cxnLst>
              <a:rect l="l" t="t" r="r" b="b"/>
              <a:pathLst>
                <a:path w="293266" h="379863">
                  <a:moveTo>
                    <a:pt x="0" y="0"/>
                  </a:moveTo>
                  <a:lnTo>
                    <a:pt x="293266" y="0"/>
                  </a:lnTo>
                  <a:lnTo>
                    <a:pt x="293266" y="379863"/>
                  </a:lnTo>
                  <a:lnTo>
                    <a:pt x="0" y="379863"/>
                  </a:lnTo>
                  <a:close/>
                </a:path>
              </a:pathLst>
            </a:custGeom>
          </p:spPr>
        </p:pic>
        <p:pic>
          <p:nvPicPr>
            <p:cNvPr id="37" name="Picture 36">
              <a:extLst>
                <a:ext uri="{FF2B5EF4-FFF2-40B4-BE49-F238E27FC236}">
                  <a16:creationId xmlns:a16="http://schemas.microsoft.com/office/drawing/2014/main" id="{5FF591D3-2BCE-4A0F-857E-44D9FE3243F7}"/>
                </a:ext>
              </a:extLst>
            </p:cNvPr>
            <p:cNvPicPr>
              <a:picLocks noChangeAspect="1"/>
            </p:cNvPicPr>
            <p:nvPr/>
          </p:nvPicPr>
          <p:blipFill>
            <a:blip r:embed="rId5"/>
            <a:srcRect l="785" t="83252" r="84655" b="136"/>
            <a:stretch>
              <a:fillRect/>
            </a:stretch>
          </p:blipFill>
          <p:spPr>
            <a:xfrm>
              <a:off x="234493" y="5548518"/>
              <a:ext cx="796243" cy="490384"/>
            </a:xfrm>
            <a:custGeom>
              <a:avLst/>
              <a:gdLst>
                <a:gd name="connsiteX0" fmla="*/ 0 w 796243"/>
                <a:gd name="connsiteY0" fmla="*/ 0 h 490384"/>
                <a:gd name="connsiteX1" fmla="*/ 796243 w 796243"/>
                <a:gd name="connsiteY1" fmla="*/ 0 h 490384"/>
                <a:gd name="connsiteX2" fmla="*/ 796243 w 796243"/>
                <a:gd name="connsiteY2" fmla="*/ 490384 h 490384"/>
                <a:gd name="connsiteX3" fmla="*/ 0 w 796243"/>
                <a:gd name="connsiteY3" fmla="*/ 490384 h 490384"/>
              </a:gdLst>
              <a:ahLst/>
              <a:cxnLst>
                <a:cxn ang="0">
                  <a:pos x="connsiteX0" y="connsiteY0"/>
                </a:cxn>
                <a:cxn ang="0">
                  <a:pos x="connsiteX1" y="connsiteY1"/>
                </a:cxn>
                <a:cxn ang="0">
                  <a:pos x="connsiteX2" y="connsiteY2"/>
                </a:cxn>
                <a:cxn ang="0">
                  <a:pos x="connsiteX3" y="connsiteY3"/>
                </a:cxn>
              </a:cxnLst>
              <a:rect l="l" t="t" r="r" b="b"/>
              <a:pathLst>
                <a:path w="796243" h="490384">
                  <a:moveTo>
                    <a:pt x="0" y="0"/>
                  </a:moveTo>
                  <a:lnTo>
                    <a:pt x="796243" y="0"/>
                  </a:lnTo>
                  <a:lnTo>
                    <a:pt x="796243" y="490384"/>
                  </a:lnTo>
                  <a:lnTo>
                    <a:pt x="0" y="490384"/>
                  </a:lnTo>
                  <a:close/>
                </a:path>
              </a:pathLst>
            </a:custGeom>
          </p:spPr>
        </p:pic>
      </p:grpSp>
      <p:sp>
        <p:nvSpPr>
          <p:cNvPr id="38" name="TextBox 37">
            <a:extLst>
              <a:ext uri="{FF2B5EF4-FFF2-40B4-BE49-F238E27FC236}">
                <a16:creationId xmlns:a16="http://schemas.microsoft.com/office/drawing/2014/main" id="{8BEC1409-AD75-41D7-BB70-7051E2F456AB}"/>
              </a:ext>
            </a:extLst>
          </p:cNvPr>
          <p:cNvSpPr txBox="1"/>
          <p:nvPr/>
        </p:nvSpPr>
        <p:spPr>
          <a:xfrm>
            <a:off x="4390282" y="4407561"/>
            <a:ext cx="3817455" cy="461665"/>
          </a:xfrm>
          <a:prstGeom prst="rect">
            <a:avLst/>
          </a:prstGeom>
          <a:noFill/>
        </p:spPr>
        <p:txBody>
          <a:bodyPr wrap="none" rtlCol="0">
            <a:spAutoFit/>
          </a:bodyPr>
          <a:lstStyle/>
          <a:p>
            <a:r>
              <a:rPr lang="en-US" sz="2400" dirty="0"/>
              <a:t>Video sent by these methods</a:t>
            </a:r>
          </a:p>
        </p:txBody>
      </p:sp>
      <p:sp>
        <p:nvSpPr>
          <p:cNvPr id="39" name="TextBox 38">
            <a:extLst>
              <a:ext uri="{FF2B5EF4-FFF2-40B4-BE49-F238E27FC236}">
                <a16:creationId xmlns:a16="http://schemas.microsoft.com/office/drawing/2014/main" id="{18362B6F-021B-4877-BC82-BC4D7130F102}"/>
              </a:ext>
            </a:extLst>
          </p:cNvPr>
          <p:cNvSpPr txBox="1"/>
          <p:nvPr/>
        </p:nvSpPr>
        <p:spPr>
          <a:xfrm>
            <a:off x="10130052" y="4408577"/>
            <a:ext cx="795411" cy="461665"/>
          </a:xfrm>
          <a:prstGeom prst="rect">
            <a:avLst/>
          </a:prstGeom>
          <a:noFill/>
        </p:spPr>
        <p:txBody>
          <a:bodyPr wrap="none" rtlCol="0">
            <a:spAutoFit/>
          </a:bodyPr>
          <a:lstStyle/>
          <a:p>
            <a:r>
              <a:rPr lang="en-US" sz="2400" dirty="0"/>
              <a:t>Ideal</a:t>
            </a:r>
          </a:p>
        </p:txBody>
      </p:sp>
      <p:sp>
        <p:nvSpPr>
          <p:cNvPr id="40" name="TextBox 39">
            <a:extLst>
              <a:ext uri="{FF2B5EF4-FFF2-40B4-BE49-F238E27FC236}">
                <a16:creationId xmlns:a16="http://schemas.microsoft.com/office/drawing/2014/main" id="{477F28D3-D103-4A77-9B30-BD54714B21D3}"/>
              </a:ext>
            </a:extLst>
          </p:cNvPr>
          <p:cNvSpPr txBox="1"/>
          <p:nvPr/>
        </p:nvSpPr>
        <p:spPr>
          <a:xfrm>
            <a:off x="5377732" y="4934831"/>
            <a:ext cx="5660011" cy="461665"/>
          </a:xfrm>
          <a:prstGeom prst="rect">
            <a:avLst/>
          </a:prstGeom>
          <a:noFill/>
        </p:spPr>
        <p:txBody>
          <a:bodyPr wrap="none" rtlCol="0">
            <a:spAutoFit/>
          </a:bodyPr>
          <a:lstStyle/>
          <a:p>
            <a:r>
              <a:rPr lang="en-US" sz="2400" dirty="0"/>
              <a:t>These methods can stream all objects, but…</a:t>
            </a:r>
          </a:p>
        </p:txBody>
      </p:sp>
      <p:sp>
        <p:nvSpPr>
          <p:cNvPr id="41" name="TextBox 40">
            <a:extLst>
              <a:ext uri="{FF2B5EF4-FFF2-40B4-BE49-F238E27FC236}">
                <a16:creationId xmlns:a16="http://schemas.microsoft.com/office/drawing/2014/main" id="{B0CF6A95-7651-4E57-9EEC-EA5C5CBCF56F}"/>
              </a:ext>
            </a:extLst>
          </p:cNvPr>
          <p:cNvSpPr txBox="1"/>
          <p:nvPr/>
        </p:nvSpPr>
        <p:spPr>
          <a:xfrm>
            <a:off x="4407719" y="5347237"/>
            <a:ext cx="7028271" cy="461665"/>
          </a:xfrm>
          <a:prstGeom prst="rect">
            <a:avLst/>
          </a:prstGeom>
          <a:noFill/>
        </p:spPr>
        <p:txBody>
          <a:bodyPr wrap="none" rtlCol="0">
            <a:spAutoFit/>
          </a:bodyPr>
          <a:lstStyle/>
          <a:p>
            <a:r>
              <a:rPr lang="en-US" sz="2400" b="1" dirty="0"/>
              <a:t>1. They pay too much bandwidth on </a:t>
            </a:r>
            <a:r>
              <a:rPr lang="en-US" sz="2400" b="1" dirty="0">
                <a:solidFill>
                  <a:srgbClr val="DD7C1B"/>
                </a:solidFill>
              </a:rPr>
              <a:t>non-object pixels</a:t>
            </a:r>
          </a:p>
        </p:txBody>
      </p:sp>
      <p:sp>
        <p:nvSpPr>
          <p:cNvPr id="42" name="TextBox 41">
            <a:extLst>
              <a:ext uri="{FF2B5EF4-FFF2-40B4-BE49-F238E27FC236}">
                <a16:creationId xmlns:a16="http://schemas.microsoft.com/office/drawing/2014/main" id="{33B764F3-F568-4018-A129-A9E3C958CCCD}"/>
              </a:ext>
            </a:extLst>
          </p:cNvPr>
          <p:cNvSpPr txBox="1"/>
          <p:nvPr/>
        </p:nvSpPr>
        <p:spPr>
          <a:xfrm>
            <a:off x="4407719" y="5788150"/>
            <a:ext cx="7054495" cy="830997"/>
          </a:xfrm>
          <a:prstGeom prst="rect">
            <a:avLst/>
          </a:prstGeom>
          <a:noFill/>
        </p:spPr>
        <p:txBody>
          <a:bodyPr wrap="none" rtlCol="0">
            <a:spAutoFit/>
          </a:bodyPr>
          <a:lstStyle/>
          <a:p>
            <a:r>
              <a:rPr lang="en-US" sz="2400" b="1" dirty="0"/>
              <a:t>2. They need </a:t>
            </a:r>
            <a:r>
              <a:rPr lang="en-US" sz="2400" b="1" dirty="0">
                <a:solidFill>
                  <a:srgbClr val="DD7C1B"/>
                </a:solidFill>
              </a:rPr>
              <a:t>several minutes</a:t>
            </a:r>
            <a:r>
              <a:rPr lang="en-US" sz="2400" b="1" dirty="0"/>
              <a:t> to adapt to new content</a:t>
            </a:r>
          </a:p>
          <a:p>
            <a:r>
              <a:rPr lang="en-US" sz="2400" b="1" dirty="0"/>
              <a:t>    So they cannot react to </a:t>
            </a:r>
            <a:r>
              <a:rPr lang="en-US" sz="2400" b="1" dirty="0">
                <a:solidFill>
                  <a:srgbClr val="DD7C1B"/>
                </a:solidFill>
              </a:rPr>
              <a:t>real-time video content</a:t>
            </a:r>
            <a:r>
              <a:rPr lang="en-US" sz="2400" b="1" dirty="0"/>
              <a:t>.</a:t>
            </a:r>
          </a:p>
        </p:txBody>
      </p:sp>
      <p:grpSp>
        <p:nvGrpSpPr>
          <p:cNvPr id="56" name="Group 55">
            <a:extLst>
              <a:ext uri="{FF2B5EF4-FFF2-40B4-BE49-F238E27FC236}">
                <a16:creationId xmlns:a16="http://schemas.microsoft.com/office/drawing/2014/main" id="{05D5D67C-3D94-4E57-9409-F7408BD7D053}"/>
              </a:ext>
            </a:extLst>
          </p:cNvPr>
          <p:cNvGrpSpPr/>
          <p:nvPr/>
        </p:nvGrpSpPr>
        <p:grpSpPr>
          <a:xfrm>
            <a:off x="1671390" y="2637304"/>
            <a:ext cx="3331904" cy="1201736"/>
            <a:chOff x="1671390" y="2637304"/>
            <a:chExt cx="3331904" cy="1201736"/>
          </a:xfrm>
        </p:grpSpPr>
        <p:cxnSp>
          <p:nvCxnSpPr>
            <p:cNvPr id="43" name="Straight Arrow Connector 42">
              <a:extLst>
                <a:ext uri="{FF2B5EF4-FFF2-40B4-BE49-F238E27FC236}">
                  <a16:creationId xmlns:a16="http://schemas.microsoft.com/office/drawing/2014/main" id="{9DB37286-CD18-8C46-8DBD-EF119F487953}"/>
                </a:ext>
              </a:extLst>
            </p:cNvPr>
            <p:cNvCxnSpPr>
              <a:cxnSpLocks/>
              <a:stCxn id="44" idx="3"/>
            </p:cNvCxnSpPr>
            <p:nvPr/>
          </p:nvCxnSpPr>
          <p:spPr>
            <a:xfrm flipV="1">
              <a:off x="4220673" y="2731607"/>
              <a:ext cx="559332" cy="136530"/>
            </a:xfrm>
            <a:prstGeom prst="straightConnector1">
              <a:avLst/>
            </a:prstGeom>
            <a:ln w="50800">
              <a:solidFill>
                <a:srgbClr val="DD7C1B"/>
              </a:solidFill>
              <a:tailEnd type="triangle"/>
            </a:ln>
          </p:spPr>
          <p:style>
            <a:lnRef idx="1">
              <a:schemeClr val="dk1"/>
            </a:lnRef>
            <a:fillRef idx="0">
              <a:schemeClr val="dk1"/>
            </a:fillRef>
            <a:effectRef idx="0">
              <a:schemeClr val="dk1"/>
            </a:effectRef>
            <a:fontRef idx="minor">
              <a:schemeClr val="tx1"/>
            </a:fontRef>
          </p:style>
        </p:cxnSp>
        <p:sp>
          <p:nvSpPr>
            <p:cNvPr id="44" name="TextBox 43">
              <a:extLst>
                <a:ext uri="{FF2B5EF4-FFF2-40B4-BE49-F238E27FC236}">
                  <a16:creationId xmlns:a16="http://schemas.microsoft.com/office/drawing/2014/main" id="{05C3B18E-0B7B-F349-8DE0-9F7760559E5E}"/>
                </a:ext>
              </a:extLst>
            </p:cNvPr>
            <p:cNvSpPr txBox="1"/>
            <p:nvPr/>
          </p:nvSpPr>
          <p:spPr>
            <a:xfrm>
              <a:off x="1863040" y="2637304"/>
              <a:ext cx="2357633" cy="461665"/>
            </a:xfrm>
            <a:prstGeom prst="rect">
              <a:avLst/>
            </a:prstGeom>
            <a:noFill/>
          </p:spPr>
          <p:txBody>
            <a:bodyPr wrap="none" rtlCol="0">
              <a:spAutoFit/>
            </a:bodyPr>
            <a:lstStyle/>
            <a:p>
              <a:r>
                <a:rPr lang="en-US" sz="2400" dirty="0"/>
                <a:t>Trees, non-object</a:t>
              </a:r>
            </a:p>
          </p:txBody>
        </p:sp>
        <p:sp>
          <p:nvSpPr>
            <p:cNvPr id="53" name="TextBox 52">
              <a:extLst>
                <a:ext uri="{FF2B5EF4-FFF2-40B4-BE49-F238E27FC236}">
                  <a16:creationId xmlns:a16="http://schemas.microsoft.com/office/drawing/2014/main" id="{41C436D7-1FC9-4E94-BA0C-52281F0FDFDE}"/>
                </a:ext>
              </a:extLst>
            </p:cNvPr>
            <p:cNvSpPr txBox="1"/>
            <p:nvPr/>
          </p:nvSpPr>
          <p:spPr>
            <a:xfrm>
              <a:off x="1671390" y="3377375"/>
              <a:ext cx="2450414" cy="461665"/>
            </a:xfrm>
            <a:prstGeom prst="rect">
              <a:avLst/>
            </a:prstGeom>
            <a:noFill/>
          </p:spPr>
          <p:txBody>
            <a:bodyPr wrap="square" rtlCol="0">
              <a:spAutoFit/>
            </a:bodyPr>
            <a:lstStyle/>
            <a:p>
              <a:r>
                <a:rPr lang="en-US" sz="2400" dirty="0"/>
                <a:t>Street, non-object</a:t>
              </a:r>
            </a:p>
          </p:txBody>
        </p:sp>
        <p:cxnSp>
          <p:nvCxnSpPr>
            <p:cNvPr id="54" name="Straight Arrow Connector 53">
              <a:extLst>
                <a:ext uri="{FF2B5EF4-FFF2-40B4-BE49-F238E27FC236}">
                  <a16:creationId xmlns:a16="http://schemas.microsoft.com/office/drawing/2014/main" id="{3ACB6064-7235-4035-98EC-751B9AF38B0E}"/>
                </a:ext>
              </a:extLst>
            </p:cNvPr>
            <p:cNvCxnSpPr>
              <a:cxnSpLocks/>
              <a:stCxn id="53" idx="3"/>
            </p:cNvCxnSpPr>
            <p:nvPr/>
          </p:nvCxnSpPr>
          <p:spPr>
            <a:xfrm>
              <a:off x="4121804" y="3608208"/>
              <a:ext cx="881490" cy="174504"/>
            </a:xfrm>
            <a:prstGeom prst="straightConnector1">
              <a:avLst/>
            </a:prstGeom>
            <a:ln w="50800">
              <a:solidFill>
                <a:srgbClr val="DD7C1B"/>
              </a:solidFill>
              <a:tailEnd type="triangle"/>
            </a:ln>
          </p:spPr>
          <p:style>
            <a:lnRef idx="1">
              <a:schemeClr val="dk1"/>
            </a:lnRef>
            <a:fillRef idx="0">
              <a:schemeClr val="dk1"/>
            </a:fillRef>
            <a:effectRef idx="0">
              <a:schemeClr val="dk1"/>
            </a:effectRef>
            <a:fontRef idx="minor">
              <a:schemeClr val="tx1"/>
            </a:fontRef>
          </p:style>
        </p:cxnSp>
      </p:grpSp>
      <p:grpSp>
        <p:nvGrpSpPr>
          <p:cNvPr id="57" name="Group 56">
            <a:extLst>
              <a:ext uri="{FF2B5EF4-FFF2-40B4-BE49-F238E27FC236}">
                <a16:creationId xmlns:a16="http://schemas.microsoft.com/office/drawing/2014/main" id="{9C5BC534-1115-4B6A-B594-B4CD48DB2CF9}"/>
              </a:ext>
            </a:extLst>
          </p:cNvPr>
          <p:cNvGrpSpPr/>
          <p:nvPr/>
        </p:nvGrpSpPr>
        <p:grpSpPr>
          <a:xfrm>
            <a:off x="1253718" y="1125813"/>
            <a:ext cx="5690275" cy="1371577"/>
            <a:chOff x="1253718" y="1125813"/>
            <a:chExt cx="5690275" cy="1371577"/>
          </a:xfrm>
        </p:grpSpPr>
        <p:pic>
          <p:nvPicPr>
            <p:cNvPr id="58" name="Picture 57" descr="A close up of a logo&#10;&#10;Description automatically generated">
              <a:extLst>
                <a:ext uri="{FF2B5EF4-FFF2-40B4-BE49-F238E27FC236}">
                  <a16:creationId xmlns:a16="http://schemas.microsoft.com/office/drawing/2014/main" id="{C87C09FD-8191-4BE2-9D08-1DBE001E8156}"/>
                </a:ext>
              </a:extLst>
            </p:cNvPr>
            <p:cNvPicPr>
              <a:picLocks noChangeAspect="1"/>
            </p:cNvPicPr>
            <p:nvPr/>
          </p:nvPicPr>
          <p:blipFill>
            <a:blip r:embed="rId6"/>
            <a:stretch>
              <a:fillRect/>
            </a:stretch>
          </p:blipFill>
          <p:spPr>
            <a:xfrm>
              <a:off x="6147269" y="1125813"/>
              <a:ext cx="796724" cy="796724"/>
            </a:xfrm>
            <a:prstGeom prst="rect">
              <a:avLst/>
            </a:prstGeom>
          </p:spPr>
        </p:pic>
        <p:grpSp>
          <p:nvGrpSpPr>
            <p:cNvPr id="59" name="Group 58">
              <a:extLst>
                <a:ext uri="{FF2B5EF4-FFF2-40B4-BE49-F238E27FC236}">
                  <a16:creationId xmlns:a16="http://schemas.microsoft.com/office/drawing/2014/main" id="{0BDB44E1-4C7E-46F6-A3BB-6CB7F89B38AF}"/>
                </a:ext>
              </a:extLst>
            </p:cNvPr>
            <p:cNvGrpSpPr/>
            <p:nvPr/>
          </p:nvGrpSpPr>
          <p:grpSpPr>
            <a:xfrm>
              <a:off x="1253718" y="1323048"/>
              <a:ext cx="5690275" cy="1174342"/>
              <a:chOff x="1253718" y="1323048"/>
              <a:chExt cx="5690275" cy="1174342"/>
            </a:xfrm>
          </p:grpSpPr>
          <p:pic>
            <p:nvPicPr>
              <p:cNvPr id="60" name="Graphic 59" descr="Server">
                <a:extLst>
                  <a:ext uri="{FF2B5EF4-FFF2-40B4-BE49-F238E27FC236}">
                    <a16:creationId xmlns:a16="http://schemas.microsoft.com/office/drawing/2014/main" id="{9511AE6F-3F9E-42F7-B18C-DAFF7A11A4E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573610" y="1452672"/>
                <a:ext cx="796724" cy="796724"/>
              </a:xfrm>
              <a:prstGeom prst="rect">
                <a:avLst/>
              </a:prstGeom>
            </p:spPr>
          </p:pic>
          <p:sp>
            <p:nvSpPr>
              <p:cNvPr id="61" name="Rectangle 60">
                <a:extLst>
                  <a:ext uri="{FF2B5EF4-FFF2-40B4-BE49-F238E27FC236}">
                    <a16:creationId xmlns:a16="http://schemas.microsoft.com/office/drawing/2014/main" id="{25A5D692-CEB3-43B1-A222-C8EAAC891CFB}"/>
                  </a:ext>
                </a:extLst>
              </p:cNvPr>
              <p:cNvSpPr/>
              <p:nvPr/>
            </p:nvSpPr>
            <p:spPr>
              <a:xfrm>
                <a:off x="4988431" y="2091465"/>
                <a:ext cx="1955562" cy="402253"/>
              </a:xfrm>
              <a:prstGeom prst="rect">
                <a:avLst/>
              </a:prstGeom>
            </p:spPr>
            <p:txBody>
              <a:bodyPr wrap="none">
                <a:spAutoFit/>
              </a:bodyPr>
              <a:lstStyle/>
              <a:p>
                <a:r>
                  <a:rPr lang="en-US" sz="2400" dirty="0"/>
                  <a:t>Server-side DNN</a:t>
                </a:r>
              </a:p>
            </p:txBody>
          </p:sp>
          <p:sp>
            <p:nvSpPr>
              <p:cNvPr id="62" name="Rectangle 61">
                <a:extLst>
                  <a:ext uri="{FF2B5EF4-FFF2-40B4-BE49-F238E27FC236}">
                    <a16:creationId xmlns:a16="http://schemas.microsoft.com/office/drawing/2014/main" id="{3A12B03F-455E-43F0-A841-0B1719587851}"/>
                  </a:ext>
                </a:extLst>
              </p:cNvPr>
              <p:cNvSpPr/>
              <p:nvPr/>
            </p:nvSpPr>
            <p:spPr>
              <a:xfrm>
                <a:off x="1253718" y="2095137"/>
                <a:ext cx="996245" cy="402253"/>
              </a:xfrm>
              <a:prstGeom prst="rect">
                <a:avLst/>
              </a:prstGeom>
            </p:spPr>
            <p:txBody>
              <a:bodyPr wrap="none">
                <a:spAutoFit/>
              </a:bodyPr>
              <a:lstStyle/>
              <a:p>
                <a:r>
                  <a:rPr lang="en-US" sz="2400" dirty="0"/>
                  <a:t>Camera</a:t>
                </a:r>
              </a:p>
            </p:txBody>
          </p:sp>
          <p:sp>
            <p:nvSpPr>
              <p:cNvPr id="63" name="Rectangle 62">
                <a:extLst>
                  <a:ext uri="{FF2B5EF4-FFF2-40B4-BE49-F238E27FC236}">
                    <a16:creationId xmlns:a16="http://schemas.microsoft.com/office/drawing/2014/main" id="{5CE607FA-4F00-4E64-B672-ACDCC9238AC8}"/>
                  </a:ext>
                </a:extLst>
              </p:cNvPr>
              <p:cNvSpPr/>
              <p:nvPr/>
            </p:nvSpPr>
            <p:spPr>
              <a:xfrm>
                <a:off x="3289137" y="1323048"/>
                <a:ext cx="1101111" cy="402253"/>
              </a:xfrm>
              <a:prstGeom prst="rect">
                <a:avLst/>
              </a:prstGeom>
            </p:spPr>
            <p:txBody>
              <a:bodyPr wrap="none">
                <a:spAutoFit/>
              </a:bodyPr>
              <a:lstStyle/>
              <a:p>
                <a:r>
                  <a:rPr lang="en-US" sz="2400" dirty="0"/>
                  <a:t>Network</a:t>
                </a:r>
              </a:p>
            </p:txBody>
          </p:sp>
          <p:pic>
            <p:nvPicPr>
              <p:cNvPr id="64" name="Graphic 63" descr="Video camera">
                <a:extLst>
                  <a:ext uri="{FF2B5EF4-FFF2-40B4-BE49-F238E27FC236}">
                    <a16:creationId xmlns:a16="http://schemas.microsoft.com/office/drawing/2014/main" id="{3F20AEF5-0A54-4E7A-9EEF-C3DE8C95B5B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412755" y="1465906"/>
                <a:ext cx="796724" cy="796724"/>
              </a:xfrm>
              <a:prstGeom prst="rect">
                <a:avLst/>
              </a:prstGeom>
            </p:spPr>
          </p:pic>
          <p:cxnSp>
            <p:nvCxnSpPr>
              <p:cNvPr id="65" name="Straight Arrow Connector 64">
                <a:extLst>
                  <a:ext uri="{FF2B5EF4-FFF2-40B4-BE49-F238E27FC236}">
                    <a16:creationId xmlns:a16="http://schemas.microsoft.com/office/drawing/2014/main" id="{F3CBDDB2-EAAA-49B9-9A63-2EDD8E79276D}"/>
                  </a:ext>
                </a:extLst>
              </p:cNvPr>
              <p:cNvCxnSpPr>
                <a:cxnSpLocks/>
                <a:stCxn id="64" idx="3"/>
                <a:endCxn id="60" idx="1"/>
              </p:cNvCxnSpPr>
              <p:nvPr/>
            </p:nvCxnSpPr>
            <p:spPr>
              <a:xfrm flipV="1">
                <a:off x="2209479" y="1851034"/>
                <a:ext cx="3364131" cy="13234"/>
              </a:xfrm>
              <a:prstGeom prst="straightConnector1">
                <a:avLst/>
              </a:prstGeom>
              <a:ln w="508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pic>
            <p:nvPicPr>
              <p:cNvPr id="66" name="Graphic 65" descr="Cloud">
                <a:extLst>
                  <a:ext uri="{FF2B5EF4-FFF2-40B4-BE49-F238E27FC236}">
                    <a16:creationId xmlns:a16="http://schemas.microsoft.com/office/drawing/2014/main" id="{C1507917-A6EE-4984-9EC9-9790BAE005A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487536" y="1487062"/>
                <a:ext cx="796724" cy="796724"/>
              </a:xfrm>
              <a:prstGeom prst="rect">
                <a:avLst/>
              </a:prstGeom>
            </p:spPr>
          </p:pic>
        </p:grpSp>
      </p:grpSp>
    </p:spTree>
    <p:extLst>
      <p:ext uri="{BB962C8B-B14F-4D97-AF65-F5344CB8AC3E}">
        <p14:creationId xmlns:p14="http://schemas.microsoft.com/office/powerpoint/2010/main" val="3776130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1.875E-6 4.07407E-6 L -0.33646 0.00416 " pathEditMode="relative" rAng="0" ptsTypes="AA">
                                      <p:cBhvr>
                                        <p:cTn id="6" dur="1500" fill="hold"/>
                                        <p:tgtEl>
                                          <p:spTgt spid="11"/>
                                        </p:tgtEl>
                                        <p:attrNameLst>
                                          <p:attrName>ppt_x</p:attrName>
                                          <p:attrName>ppt_y</p:attrName>
                                        </p:attrNameLst>
                                      </p:cBhvr>
                                      <p:rCtr x="-16823" y="208"/>
                                    </p:animMotion>
                                  </p:childTnLst>
                                </p:cTn>
                              </p:par>
                            </p:childTnLst>
                          </p:cTn>
                        </p:par>
                      </p:childTnLst>
                    </p:cTn>
                  </p:par>
                  <p:par>
                    <p:cTn id="7" fill="hold">
                      <p:stCondLst>
                        <p:cond delay="indefinite"/>
                      </p:stCondLst>
                      <p:childTnLst>
                        <p:par>
                          <p:cTn id="8" fill="hold">
                            <p:stCondLst>
                              <p:cond delay="0"/>
                            </p:stCondLst>
                            <p:childTnLst>
                              <p:par>
                                <p:cTn id="9" presetID="14" presetClass="entr" presetSubtype="1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randombar(horizontal)">
                                      <p:cBhvr>
                                        <p:cTn id="11" dur="500"/>
                                        <p:tgtEl>
                                          <p:spTgt spid="15"/>
                                        </p:tgtEl>
                                      </p:cBhvr>
                                    </p:animEffect>
                                  </p:childTnLst>
                                </p:cTn>
                              </p:par>
                              <p:par>
                                <p:cTn id="12" presetID="14" presetClass="entr" presetSubtype="10" fill="hold" grpId="0" nodeType="withEffect">
                                  <p:stCondLst>
                                    <p:cond delay="0"/>
                                  </p:stCondLst>
                                  <p:childTnLst>
                                    <p:set>
                                      <p:cBhvr>
                                        <p:cTn id="13" dur="1" fill="hold">
                                          <p:stCondLst>
                                            <p:cond delay="0"/>
                                          </p:stCondLst>
                                        </p:cTn>
                                        <p:tgtEl>
                                          <p:spTgt spid="16"/>
                                        </p:tgtEl>
                                        <p:attrNameLst>
                                          <p:attrName>style.visibility</p:attrName>
                                        </p:attrNameLst>
                                      </p:cBhvr>
                                      <p:to>
                                        <p:strVal val="visible"/>
                                      </p:to>
                                    </p:set>
                                    <p:animEffect transition="in" filter="randombar(horizontal)">
                                      <p:cBhvr>
                                        <p:cTn id="14" dur="500"/>
                                        <p:tgtEl>
                                          <p:spTgt spid="16"/>
                                        </p:tgtEl>
                                      </p:cBhvr>
                                    </p:animEffect>
                                  </p:childTnLst>
                                </p:cTn>
                              </p:par>
                              <p:par>
                                <p:cTn id="15" presetID="14" presetClass="entr" presetSubtype="1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randombar(horizontal)">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11"/>
                                        </p:tgtEl>
                                      </p:cBhvr>
                                    </p:animEffect>
                                    <p:set>
                                      <p:cBhvr>
                                        <p:cTn id="22" dur="1" fill="hold">
                                          <p:stCondLst>
                                            <p:cond delay="499"/>
                                          </p:stCondLst>
                                        </p:cTn>
                                        <p:tgtEl>
                                          <p:spTgt spid="11"/>
                                        </p:tgtEl>
                                        <p:attrNameLst>
                                          <p:attrName>style.visibility</p:attrName>
                                        </p:attrNameLst>
                                      </p:cBhvr>
                                      <p:to>
                                        <p:strVal val="hidden"/>
                                      </p:to>
                                    </p:set>
                                  </p:childTnLst>
                                </p:cTn>
                              </p:par>
                              <p:par>
                                <p:cTn id="23" presetID="10" presetClass="exit" presetSubtype="0" fill="hold" nodeType="withEffect">
                                  <p:stCondLst>
                                    <p:cond delay="0"/>
                                  </p:stCondLst>
                                  <p:childTnLst>
                                    <p:animEffect transition="out" filter="fade">
                                      <p:cBhvr>
                                        <p:cTn id="24" dur="500"/>
                                        <p:tgtEl>
                                          <p:spTgt spid="15"/>
                                        </p:tgtEl>
                                      </p:cBhvr>
                                    </p:animEffect>
                                    <p:set>
                                      <p:cBhvr>
                                        <p:cTn id="25" dur="1" fill="hold">
                                          <p:stCondLst>
                                            <p:cond delay="499"/>
                                          </p:stCondLst>
                                        </p:cTn>
                                        <p:tgtEl>
                                          <p:spTgt spid="15"/>
                                        </p:tgtEl>
                                        <p:attrNameLst>
                                          <p:attrName>style.visibility</p:attrName>
                                        </p:attrNameLst>
                                      </p:cBhvr>
                                      <p:to>
                                        <p:strVal val="hidden"/>
                                      </p:to>
                                    </p:set>
                                  </p:childTnLst>
                                </p:cTn>
                              </p:par>
                              <p:par>
                                <p:cTn id="26" presetID="10" presetClass="exit" presetSubtype="0" fill="hold" grpId="1" nodeType="withEffect">
                                  <p:stCondLst>
                                    <p:cond delay="0"/>
                                  </p:stCondLst>
                                  <p:childTnLst>
                                    <p:animEffect transition="out" filter="fade">
                                      <p:cBhvr>
                                        <p:cTn id="27" dur="500"/>
                                        <p:tgtEl>
                                          <p:spTgt spid="16"/>
                                        </p:tgtEl>
                                      </p:cBhvr>
                                    </p:animEffect>
                                    <p:set>
                                      <p:cBhvr>
                                        <p:cTn id="28" dur="1" fill="hold">
                                          <p:stCondLst>
                                            <p:cond delay="499"/>
                                          </p:stCondLst>
                                        </p:cTn>
                                        <p:tgtEl>
                                          <p:spTgt spid="16"/>
                                        </p:tgtEl>
                                        <p:attrNameLst>
                                          <p:attrName>style.visibility</p:attrName>
                                        </p:attrNameLst>
                                      </p:cBhvr>
                                      <p:to>
                                        <p:strVal val="hidden"/>
                                      </p:to>
                                    </p:set>
                                  </p:childTnLst>
                                </p:cTn>
                              </p:par>
                              <p:par>
                                <p:cTn id="29" presetID="42" presetClass="path" presetSubtype="0" accel="50000" decel="50000" fill="hold" nodeType="withEffect">
                                  <p:stCondLst>
                                    <p:cond delay="0"/>
                                  </p:stCondLst>
                                  <p:childTnLst>
                                    <p:animMotion origin="layout" path="M 2.5E-6 -7.40741E-7 L 0.31406 -0.27199 " pathEditMode="relative" rAng="0" ptsTypes="AA">
                                      <p:cBhvr>
                                        <p:cTn id="30" dur="1500" fill="hold"/>
                                        <p:tgtEl>
                                          <p:spTgt spid="13"/>
                                        </p:tgtEl>
                                        <p:attrNameLst>
                                          <p:attrName>ppt_x</p:attrName>
                                          <p:attrName>ppt_y</p:attrName>
                                        </p:attrNameLst>
                                      </p:cBhvr>
                                      <p:rCtr x="15703" y="-13611"/>
                                    </p:animMotion>
                                  </p:childTnLst>
                                </p:cTn>
                              </p:par>
                            </p:childTnLst>
                          </p:cTn>
                        </p:par>
                      </p:childTnLst>
                    </p:cTn>
                  </p:par>
                  <p:par>
                    <p:cTn id="31" fill="hold">
                      <p:stCondLst>
                        <p:cond delay="indefinite"/>
                      </p:stCondLst>
                      <p:childTnLst>
                        <p:par>
                          <p:cTn id="32" fill="hold">
                            <p:stCondLst>
                              <p:cond delay="0"/>
                            </p:stCondLst>
                            <p:childTnLst>
                              <p:par>
                                <p:cTn id="33" presetID="14" presetClass="entr" presetSubtype="10" fill="hold" grpId="0" nodeType="clickEffect">
                                  <p:stCondLst>
                                    <p:cond delay="0"/>
                                  </p:stCondLst>
                                  <p:childTnLst>
                                    <p:set>
                                      <p:cBhvr>
                                        <p:cTn id="34" dur="1" fill="hold">
                                          <p:stCondLst>
                                            <p:cond delay="0"/>
                                          </p:stCondLst>
                                        </p:cTn>
                                        <p:tgtEl>
                                          <p:spTgt spid="38"/>
                                        </p:tgtEl>
                                        <p:attrNameLst>
                                          <p:attrName>style.visibility</p:attrName>
                                        </p:attrNameLst>
                                      </p:cBhvr>
                                      <p:to>
                                        <p:strVal val="visible"/>
                                      </p:to>
                                    </p:set>
                                    <p:animEffect transition="in" filter="randombar(horizontal)">
                                      <p:cBhvr>
                                        <p:cTn id="35" dur="500"/>
                                        <p:tgtEl>
                                          <p:spTgt spid="38"/>
                                        </p:tgtEl>
                                      </p:cBhvr>
                                    </p:animEffect>
                                  </p:childTnLst>
                                </p:cTn>
                              </p:par>
                              <p:par>
                                <p:cTn id="36" presetID="14" presetClass="entr" presetSubtype="10" fill="hold" grpId="0" nodeType="withEffect">
                                  <p:stCondLst>
                                    <p:cond delay="0"/>
                                  </p:stCondLst>
                                  <p:childTnLst>
                                    <p:set>
                                      <p:cBhvr>
                                        <p:cTn id="37" dur="1" fill="hold">
                                          <p:stCondLst>
                                            <p:cond delay="0"/>
                                          </p:stCondLst>
                                        </p:cTn>
                                        <p:tgtEl>
                                          <p:spTgt spid="39"/>
                                        </p:tgtEl>
                                        <p:attrNameLst>
                                          <p:attrName>style.visibility</p:attrName>
                                        </p:attrNameLst>
                                      </p:cBhvr>
                                      <p:to>
                                        <p:strVal val="visible"/>
                                      </p:to>
                                    </p:set>
                                    <p:animEffect transition="in" filter="randombar(horizontal)">
                                      <p:cBhvr>
                                        <p:cTn id="38" dur="500"/>
                                        <p:tgtEl>
                                          <p:spTgt spid="39"/>
                                        </p:tgtEl>
                                      </p:cBhvr>
                                    </p:animEffect>
                                  </p:childTnLst>
                                </p:cTn>
                              </p:par>
                              <p:par>
                                <p:cTn id="39" presetID="14" presetClass="entr" presetSubtype="10" fill="hold" nodeType="withEffect">
                                  <p:stCondLst>
                                    <p:cond delay="0"/>
                                  </p:stCondLst>
                                  <p:childTnLst>
                                    <p:set>
                                      <p:cBhvr>
                                        <p:cTn id="40" dur="1" fill="hold">
                                          <p:stCondLst>
                                            <p:cond delay="0"/>
                                          </p:stCondLst>
                                        </p:cTn>
                                        <p:tgtEl>
                                          <p:spTgt spid="17"/>
                                        </p:tgtEl>
                                        <p:attrNameLst>
                                          <p:attrName>style.visibility</p:attrName>
                                        </p:attrNameLst>
                                      </p:cBhvr>
                                      <p:to>
                                        <p:strVal val="visible"/>
                                      </p:to>
                                    </p:set>
                                    <p:animEffect transition="in" filter="randombar(horizontal)">
                                      <p:cBhvr>
                                        <p:cTn id="41" dur="500"/>
                                        <p:tgtEl>
                                          <p:spTgt spid="17"/>
                                        </p:tgtEl>
                                      </p:cBhvr>
                                    </p:animEffect>
                                  </p:childTnLst>
                                </p:cTn>
                              </p:par>
                            </p:childTnLst>
                          </p:cTn>
                        </p:par>
                      </p:childTnLst>
                    </p:cTn>
                  </p:par>
                  <p:par>
                    <p:cTn id="42" fill="hold">
                      <p:stCondLst>
                        <p:cond delay="indefinite"/>
                      </p:stCondLst>
                      <p:childTnLst>
                        <p:par>
                          <p:cTn id="43" fill="hold">
                            <p:stCondLst>
                              <p:cond delay="0"/>
                            </p:stCondLst>
                            <p:childTnLst>
                              <p:par>
                                <p:cTn id="44" presetID="14" presetClass="entr" presetSubtype="10" fill="hold" grpId="0" nodeType="clickEffect">
                                  <p:stCondLst>
                                    <p:cond delay="0"/>
                                  </p:stCondLst>
                                  <p:childTnLst>
                                    <p:set>
                                      <p:cBhvr>
                                        <p:cTn id="45" dur="1" fill="hold">
                                          <p:stCondLst>
                                            <p:cond delay="0"/>
                                          </p:stCondLst>
                                        </p:cTn>
                                        <p:tgtEl>
                                          <p:spTgt spid="40"/>
                                        </p:tgtEl>
                                        <p:attrNameLst>
                                          <p:attrName>style.visibility</p:attrName>
                                        </p:attrNameLst>
                                      </p:cBhvr>
                                      <p:to>
                                        <p:strVal val="visible"/>
                                      </p:to>
                                    </p:set>
                                    <p:animEffect transition="in" filter="randombar(horizontal)">
                                      <p:cBhvr>
                                        <p:cTn id="46" dur="500"/>
                                        <p:tgtEl>
                                          <p:spTgt spid="40"/>
                                        </p:tgtEl>
                                      </p:cBhvr>
                                    </p:animEffect>
                                  </p:childTnLst>
                                </p:cTn>
                              </p:par>
                            </p:childTnLst>
                          </p:cTn>
                        </p:par>
                      </p:childTnLst>
                    </p:cTn>
                  </p:par>
                  <p:par>
                    <p:cTn id="47" fill="hold">
                      <p:stCondLst>
                        <p:cond delay="indefinite"/>
                      </p:stCondLst>
                      <p:childTnLst>
                        <p:par>
                          <p:cTn id="48" fill="hold">
                            <p:stCondLst>
                              <p:cond delay="0"/>
                            </p:stCondLst>
                            <p:childTnLst>
                              <p:par>
                                <p:cTn id="49" presetID="14" presetClass="entr" presetSubtype="10" fill="hold" grpId="0" nodeType="clickEffect">
                                  <p:stCondLst>
                                    <p:cond delay="0"/>
                                  </p:stCondLst>
                                  <p:childTnLst>
                                    <p:set>
                                      <p:cBhvr>
                                        <p:cTn id="50" dur="1" fill="hold">
                                          <p:stCondLst>
                                            <p:cond delay="0"/>
                                          </p:stCondLst>
                                        </p:cTn>
                                        <p:tgtEl>
                                          <p:spTgt spid="41"/>
                                        </p:tgtEl>
                                        <p:attrNameLst>
                                          <p:attrName>style.visibility</p:attrName>
                                        </p:attrNameLst>
                                      </p:cBhvr>
                                      <p:to>
                                        <p:strVal val="visible"/>
                                      </p:to>
                                    </p:set>
                                    <p:animEffect transition="in" filter="randombar(horizontal)">
                                      <p:cBhvr>
                                        <p:cTn id="51" dur="500"/>
                                        <p:tgtEl>
                                          <p:spTgt spid="41"/>
                                        </p:tgtEl>
                                      </p:cBhvr>
                                    </p:animEffect>
                                  </p:childTnLst>
                                </p:cTn>
                              </p:par>
                              <p:par>
                                <p:cTn id="52" presetID="14" presetClass="entr" presetSubtype="10" fill="hold" nodeType="withEffect">
                                  <p:stCondLst>
                                    <p:cond delay="0"/>
                                  </p:stCondLst>
                                  <p:childTnLst>
                                    <p:set>
                                      <p:cBhvr>
                                        <p:cTn id="53" dur="1" fill="hold">
                                          <p:stCondLst>
                                            <p:cond delay="0"/>
                                          </p:stCondLst>
                                        </p:cTn>
                                        <p:tgtEl>
                                          <p:spTgt spid="56"/>
                                        </p:tgtEl>
                                        <p:attrNameLst>
                                          <p:attrName>style.visibility</p:attrName>
                                        </p:attrNameLst>
                                      </p:cBhvr>
                                      <p:to>
                                        <p:strVal val="visible"/>
                                      </p:to>
                                    </p:set>
                                    <p:animEffect transition="in" filter="randombar(horizontal)">
                                      <p:cBhvr>
                                        <p:cTn id="54" dur="500"/>
                                        <p:tgtEl>
                                          <p:spTgt spid="56"/>
                                        </p:tgtEl>
                                      </p:cBhvr>
                                    </p:animEffect>
                                  </p:childTnLst>
                                </p:cTn>
                              </p:par>
                            </p:childTnLst>
                          </p:cTn>
                        </p:par>
                      </p:childTnLst>
                    </p:cTn>
                  </p:par>
                  <p:par>
                    <p:cTn id="55" fill="hold">
                      <p:stCondLst>
                        <p:cond delay="indefinite"/>
                      </p:stCondLst>
                      <p:childTnLst>
                        <p:par>
                          <p:cTn id="56" fill="hold">
                            <p:stCondLst>
                              <p:cond delay="0"/>
                            </p:stCondLst>
                            <p:childTnLst>
                              <p:par>
                                <p:cTn id="57" presetID="14" presetClass="entr" presetSubtype="10" fill="hold" grpId="0" nodeType="clickEffect">
                                  <p:stCondLst>
                                    <p:cond delay="0"/>
                                  </p:stCondLst>
                                  <p:childTnLst>
                                    <p:set>
                                      <p:cBhvr>
                                        <p:cTn id="58" dur="1" fill="hold">
                                          <p:stCondLst>
                                            <p:cond delay="0"/>
                                          </p:stCondLst>
                                        </p:cTn>
                                        <p:tgtEl>
                                          <p:spTgt spid="42"/>
                                        </p:tgtEl>
                                        <p:attrNameLst>
                                          <p:attrName>style.visibility</p:attrName>
                                        </p:attrNameLst>
                                      </p:cBhvr>
                                      <p:to>
                                        <p:strVal val="visible"/>
                                      </p:to>
                                    </p:set>
                                    <p:animEffect transition="in" filter="randombar(horizontal)">
                                      <p:cBhvr>
                                        <p:cTn id="59"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6" grpId="1"/>
      <p:bldP spid="38" grpId="0"/>
      <p:bldP spid="39" grpId="0"/>
      <p:bldP spid="40" grpId="0"/>
      <p:bldP spid="41" grpId="0"/>
      <p:bldP spid="4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15"/>
            <a:ext cx="10515600" cy="1325563"/>
          </a:xfrm>
        </p:spPr>
        <p:txBody>
          <a:bodyPr>
            <a:normAutofit/>
          </a:bodyPr>
          <a:lstStyle/>
          <a:p>
            <a:pPr algn="ctr"/>
            <a:r>
              <a:rPr lang="en-US" b="1" dirty="0">
                <a:solidFill>
                  <a:srgbClr val="216583"/>
                </a:solidFill>
              </a:rPr>
              <a:t>Why real-time content matters?</a:t>
            </a:r>
            <a:endParaRPr lang="en-US" dirty="0"/>
          </a:p>
        </p:txBody>
      </p:sp>
      <p:sp>
        <p:nvSpPr>
          <p:cNvPr id="12" name="Slide Number Placeholder 2">
            <a:extLst>
              <a:ext uri="{FF2B5EF4-FFF2-40B4-BE49-F238E27FC236}">
                <a16:creationId xmlns:a16="http://schemas.microsoft.com/office/drawing/2014/main" id="{56E1E6CB-3ED6-4523-8BBF-8B1F2C907B5E}"/>
              </a:ext>
            </a:extLst>
          </p:cNvPr>
          <p:cNvSpPr>
            <a:spLocks noGrp="1"/>
          </p:cNvSpPr>
          <p:nvPr>
            <p:ph type="sldNum" sz="quarter" idx="12"/>
          </p:nvPr>
        </p:nvSpPr>
        <p:spPr>
          <a:xfrm>
            <a:off x="8610600" y="6356350"/>
            <a:ext cx="2743200" cy="365125"/>
          </a:xfrm>
        </p:spPr>
        <p:txBody>
          <a:bodyPr/>
          <a:lstStyle/>
          <a:p>
            <a:r>
              <a:rPr lang="en-US" dirty="0"/>
              <a:t>10</a:t>
            </a:r>
          </a:p>
        </p:txBody>
      </p:sp>
      <p:pic>
        <p:nvPicPr>
          <p:cNvPr id="1026" name="Picture 2" descr="Coronavirus in New York City: How Wealthy Upper-East-Siders Cope ...">
            <a:extLst>
              <a:ext uri="{FF2B5EF4-FFF2-40B4-BE49-F238E27FC236}">
                <a16:creationId xmlns:a16="http://schemas.microsoft.com/office/drawing/2014/main" id="{E10D479C-B1D4-47D9-8E07-B056B11B42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42443" y="1894960"/>
            <a:ext cx="4307114" cy="2864231"/>
          </a:xfrm>
          <a:prstGeom prst="rect">
            <a:avLst/>
          </a:prstGeom>
          <a:noFill/>
          <a:extLst>
            <a:ext uri="{909E8E84-426E-40DD-AFC4-6F175D3DCCD1}">
              <a14:hiddenFill xmlns:a14="http://schemas.microsoft.com/office/drawing/2010/main">
                <a:solidFill>
                  <a:srgbClr val="FFFFFF"/>
                </a:solidFill>
              </a14:hiddenFill>
            </a:ext>
          </a:extLst>
        </p:spPr>
      </p:pic>
      <p:sp>
        <p:nvSpPr>
          <p:cNvPr id="55" name="TextBox 54">
            <a:extLst>
              <a:ext uri="{FF2B5EF4-FFF2-40B4-BE49-F238E27FC236}">
                <a16:creationId xmlns:a16="http://schemas.microsoft.com/office/drawing/2014/main" id="{3C10D7E4-B9D9-43B7-8236-C25AD84248D9}"/>
              </a:ext>
            </a:extLst>
          </p:cNvPr>
          <p:cNvSpPr txBox="1"/>
          <p:nvPr/>
        </p:nvSpPr>
        <p:spPr>
          <a:xfrm>
            <a:off x="5272856" y="4981890"/>
            <a:ext cx="1646285" cy="461665"/>
          </a:xfrm>
          <a:prstGeom prst="rect">
            <a:avLst/>
          </a:prstGeom>
          <a:noFill/>
        </p:spPr>
        <p:txBody>
          <a:bodyPr wrap="none" rtlCol="0">
            <a:spAutoFit/>
          </a:bodyPr>
          <a:lstStyle/>
          <a:p>
            <a:r>
              <a:rPr lang="en-US" sz="2400" b="1" dirty="0"/>
              <a:t>0 Accuracy!</a:t>
            </a:r>
          </a:p>
        </p:txBody>
      </p:sp>
      <p:pic>
        <p:nvPicPr>
          <p:cNvPr id="67" name="Picture 2" descr="Coronavirus in New York City: How Wealthy Upper-East-Siders Cope ...">
            <a:extLst>
              <a:ext uri="{FF2B5EF4-FFF2-40B4-BE49-F238E27FC236}">
                <a16:creationId xmlns:a16="http://schemas.microsoft.com/office/drawing/2014/main" id="{777FFFF3-A074-4911-B734-7B346EC4E3A1}"/>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3942443" y="1894960"/>
            <a:ext cx="4307114" cy="2864230"/>
          </a:xfrm>
          <a:prstGeom prst="rect">
            <a:avLst/>
          </a:prstGeom>
          <a:noFill/>
          <a:extLst>
            <a:ext uri="{909E8E84-426E-40DD-AFC4-6F175D3DCCD1}">
              <a14:hiddenFill xmlns:a14="http://schemas.microsoft.com/office/drawing/2010/main">
                <a:solidFill>
                  <a:srgbClr val="FFFFFF"/>
                </a:solidFill>
              </a14:hiddenFill>
            </a:ext>
          </a:extLst>
        </p:spPr>
      </p:pic>
      <p:pic>
        <p:nvPicPr>
          <p:cNvPr id="4" name="Graphic 3" descr="Dance">
            <a:extLst>
              <a:ext uri="{FF2B5EF4-FFF2-40B4-BE49-F238E27FC236}">
                <a16:creationId xmlns:a16="http://schemas.microsoft.com/office/drawing/2014/main" id="{8CEF2CB9-EFFB-4783-BA34-6BADE5AE0D6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932425" y="3152224"/>
            <a:ext cx="553552" cy="553552"/>
          </a:xfrm>
          <a:prstGeom prst="rect">
            <a:avLst/>
          </a:prstGeom>
        </p:spPr>
      </p:pic>
      <p:sp>
        <p:nvSpPr>
          <p:cNvPr id="68" name="TextBox 67">
            <a:extLst>
              <a:ext uri="{FF2B5EF4-FFF2-40B4-BE49-F238E27FC236}">
                <a16:creationId xmlns:a16="http://schemas.microsoft.com/office/drawing/2014/main" id="{B21B7C0D-A0AB-4B50-BA29-8801B67AA76D}"/>
              </a:ext>
            </a:extLst>
          </p:cNvPr>
          <p:cNvSpPr txBox="1"/>
          <p:nvPr/>
        </p:nvSpPr>
        <p:spPr>
          <a:xfrm>
            <a:off x="4655092" y="1215081"/>
            <a:ext cx="2881815" cy="461665"/>
          </a:xfrm>
          <a:prstGeom prst="rect">
            <a:avLst/>
          </a:prstGeom>
          <a:noFill/>
        </p:spPr>
        <p:txBody>
          <a:bodyPr wrap="none" rtlCol="0">
            <a:spAutoFit/>
          </a:bodyPr>
          <a:lstStyle/>
          <a:p>
            <a:r>
              <a:rPr lang="en-US" sz="2400" dirty="0"/>
              <a:t>Several minutes later</a:t>
            </a:r>
          </a:p>
        </p:txBody>
      </p:sp>
    </p:spTree>
    <p:extLst>
      <p:ext uri="{BB962C8B-B14F-4D97-AF65-F5344CB8AC3E}">
        <p14:creationId xmlns:p14="http://schemas.microsoft.com/office/powerpoint/2010/main" val="3150023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68"/>
                                        </p:tgtEl>
                                        <p:attrNameLst>
                                          <p:attrName>style.visibility</p:attrName>
                                        </p:attrNameLst>
                                      </p:cBhvr>
                                      <p:to>
                                        <p:strVal val="visible"/>
                                      </p:to>
                                    </p:set>
                                    <p:animEffect transition="in" filter="randombar(horizontal)">
                                      <p:cBhvr>
                                        <p:cTn id="7" dur="500"/>
                                        <p:tgtEl>
                                          <p:spTgt spid="68"/>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67"/>
                                        </p:tgtEl>
                                        <p:attrNameLst>
                                          <p:attrName>style.visibility</p:attrName>
                                        </p:attrNameLst>
                                      </p:cBhvr>
                                      <p:to>
                                        <p:strVal val="visible"/>
                                      </p:to>
                                    </p:set>
                                    <p:animEffect transition="in" filter="randombar(horizontal)">
                                      <p:cBhvr>
                                        <p:cTn id="12" dur="500"/>
                                        <p:tgtEl>
                                          <p:spTgt spid="67"/>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42" presetClass="path" presetSubtype="0" accel="50000" decel="50000" fill="hold" nodeType="withEffect">
                                  <p:stCondLst>
                                    <p:cond delay="0"/>
                                  </p:stCondLst>
                                  <p:childTnLst>
                                    <p:animMotion origin="layout" path="M -1.04167E-6 0 L 0.37865 -0.00972 " pathEditMode="relative" rAng="0" ptsTypes="AA">
                                      <p:cBhvr>
                                        <p:cTn id="18" dur="1500" fill="hold"/>
                                        <p:tgtEl>
                                          <p:spTgt spid="4"/>
                                        </p:tgtEl>
                                        <p:attrNameLst>
                                          <p:attrName>ppt_x</p:attrName>
                                          <p:attrName>ppt_y</p:attrName>
                                        </p:attrNameLst>
                                      </p:cBhvr>
                                      <p:rCtr x="18932" y="-486"/>
                                    </p:animMotion>
                                  </p:childTnLst>
                                </p:cTn>
                              </p:par>
                            </p:childTnLst>
                          </p:cTn>
                        </p:par>
                      </p:childTnLst>
                    </p:cTn>
                  </p:par>
                  <p:par>
                    <p:cTn id="19" fill="hold">
                      <p:stCondLst>
                        <p:cond delay="indefinite"/>
                      </p:stCondLst>
                      <p:childTnLst>
                        <p:par>
                          <p:cTn id="20" fill="hold">
                            <p:stCondLst>
                              <p:cond delay="0"/>
                            </p:stCondLst>
                            <p:childTnLst>
                              <p:par>
                                <p:cTn id="21" presetID="14" presetClass="entr" presetSubtype="10" fill="hold" grpId="0" nodeType="clickEffect">
                                  <p:stCondLst>
                                    <p:cond delay="0"/>
                                  </p:stCondLst>
                                  <p:childTnLst>
                                    <p:set>
                                      <p:cBhvr>
                                        <p:cTn id="22" dur="1" fill="hold">
                                          <p:stCondLst>
                                            <p:cond delay="0"/>
                                          </p:stCondLst>
                                        </p:cTn>
                                        <p:tgtEl>
                                          <p:spTgt spid="55"/>
                                        </p:tgtEl>
                                        <p:attrNameLst>
                                          <p:attrName>style.visibility</p:attrName>
                                        </p:attrNameLst>
                                      </p:cBhvr>
                                      <p:to>
                                        <p:strVal val="visible"/>
                                      </p:to>
                                    </p:set>
                                    <p:animEffect transition="in" filter="randombar(horizontal)">
                                      <p:cBhvr>
                                        <p:cTn id="23"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P spid="68" grpId="0"/>
    </p:bld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solidFill>
                  <a:srgbClr val="216583"/>
                </a:solidFill>
              </a:rPr>
              <a:t>Previous work type 2:</a:t>
            </a:r>
            <a:br>
              <a:rPr lang="en-US" b="1" dirty="0">
                <a:solidFill>
                  <a:srgbClr val="216583"/>
                </a:solidFill>
              </a:rPr>
            </a:br>
            <a:r>
              <a:rPr lang="en-US" b="1" dirty="0">
                <a:solidFill>
                  <a:srgbClr val="216583"/>
                </a:solidFill>
              </a:rPr>
              <a:t>Uniform-quality </a:t>
            </a:r>
            <a:r>
              <a:rPr lang="en-US" b="1" dirty="0" err="1">
                <a:solidFill>
                  <a:srgbClr val="216583"/>
                </a:solidFill>
              </a:rPr>
              <a:t>streamingWhy</a:t>
            </a:r>
            <a:r>
              <a:rPr lang="en-US" b="1" dirty="0">
                <a:solidFill>
                  <a:srgbClr val="216583"/>
                </a:solidFill>
              </a:rPr>
              <a:t> real-</a:t>
            </a:r>
            <a:r>
              <a:rPr lang="en-US" b="1" dirty="0" err="1">
                <a:solidFill>
                  <a:srgbClr val="216583"/>
                </a:solidFill>
              </a:rPr>
              <a:t>tiem</a:t>
            </a:r>
            <a:r>
              <a:rPr lang="en-US" b="1" dirty="0">
                <a:solidFill>
                  <a:srgbClr val="216583"/>
                </a:solidFill>
              </a:rPr>
              <a:t> </a:t>
            </a:r>
            <a:endParaRPr lang="en-US" dirty="0"/>
          </a:p>
        </p:txBody>
      </p:sp>
      <p:sp>
        <p:nvSpPr>
          <p:cNvPr id="3" name="Slide Number Placeholder 2">
            <a:extLst>
              <a:ext uri="{FF2B5EF4-FFF2-40B4-BE49-F238E27FC236}">
                <a16:creationId xmlns:a16="http://schemas.microsoft.com/office/drawing/2014/main" id="{D8212E72-F46C-B54E-BA00-8C960A081C7F}"/>
              </a:ext>
            </a:extLst>
          </p:cNvPr>
          <p:cNvSpPr>
            <a:spLocks noGrp="1"/>
          </p:cNvSpPr>
          <p:nvPr>
            <p:ph type="sldNum" sz="quarter" idx="12"/>
          </p:nvPr>
        </p:nvSpPr>
        <p:spPr/>
        <p:txBody>
          <a:bodyPr/>
          <a:lstStyle/>
          <a:p>
            <a:r>
              <a:rPr lang="en-US" dirty="0"/>
              <a:t>11</a:t>
            </a:r>
          </a:p>
        </p:txBody>
      </p:sp>
      <p:pic>
        <p:nvPicPr>
          <p:cNvPr id="8" name="Picture 7">
            <a:extLst>
              <a:ext uri="{FF2B5EF4-FFF2-40B4-BE49-F238E27FC236}">
                <a16:creationId xmlns:a16="http://schemas.microsoft.com/office/drawing/2014/main" id="{DD0187E9-3282-4F73-9AB1-5E9143CB0351}"/>
              </a:ext>
            </a:extLst>
          </p:cNvPr>
          <p:cNvPicPr>
            <a:picLocks noChangeAspect="1"/>
          </p:cNvPicPr>
          <p:nvPr/>
        </p:nvPicPr>
        <p:blipFill>
          <a:blip r:embed="rId3"/>
          <a:stretch>
            <a:fillRect/>
          </a:stretch>
        </p:blipFill>
        <p:spPr>
          <a:xfrm>
            <a:off x="2540009" y="2537981"/>
            <a:ext cx="6870764" cy="1325563"/>
          </a:xfrm>
          <a:prstGeom prst="rect">
            <a:avLst/>
          </a:prstGeom>
        </p:spPr>
      </p:pic>
      <p:pic>
        <p:nvPicPr>
          <p:cNvPr id="12" name="Picture 11">
            <a:extLst>
              <a:ext uri="{FF2B5EF4-FFF2-40B4-BE49-F238E27FC236}">
                <a16:creationId xmlns:a16="http://schemas.microsoft.com/office/drawing/2014/main" id="{5D9CFBE3-FD3C-4B54-8F4F-9E6508290A33}"/>
              </a:ext>
            </a:extLst>
          </p:cNvPr>
          <p:cNvPicPr>
            <a:picLocks noChangeAspect="1"/>
          </p:cNvPicPr>
          <p:nvPr/>
        </p:nvPicPr>
        <p:blipFill>
          <a:blip r:embed="rId4"/>
          <a:stretch>
            <a:fillRect/>
          </a:stretch>
        </p:blipFill>
        <p:spPr>
          <a:xfrm>
            <a:off x="2540009" y="4396239"/>
            <a:ext cx="5653732" cy="1425391"/>
          </a:xfrm>
          <a:prstGeom prst="rect">
            <a:avLst/>
          </a:prstGeom>
        </p:spPr>
      </p:pic>
      <p:sp>
        <p:nvSpPr>
          <p:cNvPr id="13" name="TextBox 12">
            <a:extLst>
              <a:ext uri="{FF2B5EF4-FFF2-40B4-BE49-F238E27FC236}">
                <a16:creationId xmlns:a16="http://schemas.microsoft.com/office/drawing/2014/main" id="{BF35A569-E60B-49CD-8253-249906C79D8D}"/>
              </a:ext>
            </a:extLst>
          </p:cNvPr>
          <p:cNvSpPr txBox="1"/>
          <p:nvPr/>
        </p:nvSpPr>
        <p:spPr>
          <a:xfrm>
            <a:off x="838200" y="1902302"/>
            <a:ext cx="4402615" cy="461665"/>
          </a:xfrm>
          <a:prstGeom prst="rect">
            <a:avLst/>
          </a:prstGeom>
          <a:noFill/>
        </p:spPr>
        <p:txBody>
          <a:bodyPr wrap="none" rtlCol="0">
            <a:spAutoFit/>
          </a:bodyPr>
          <a:lstStyle/>
          <a:p>
            <a:r>
              <a:rPr lang="en-US" sz="2400" dirty="0"/>
              <a:t>The video these methods streams</a:t>
            </a:r>
          </a:p>
        </p:txBody>
      </p:sp>
      <p:sp>
        <p:nvSpPr>
          <p:cNvPr id="14" name="TextBox 13">
            <a:extLst>
              <a:ext uri="{FF2B5EF4-FFF2-40B4-BE49-F238E27FC236}">
                <a16:creationId xmlns:a16="http://schemas.microsoft.com/office/drawing/2014/main" id="{E21438B0-C46F-4760-A4F3-3A5BCD7DEF58}"/>
              </a:ext>
            </a:extLst>
          </p:cNvPr>
          <p:cNvSpPr txBox="1"/>
          <p:nvPr/>
        </p:nvSpPr>
        <p:spPr>
          <a:xfrm>
            <a:off x="838199" y="3945225"/>
            <a:ext cx="2921313" cy="461665"/>
          </a:xfrm>
          <a:prstGeom prst="rect">
            <a:avLst/>
          </a:prstGeom>
          <a:noFill/>
        </p:spPr>
        <p:txBody>
          <a:bodyPr wrap="none" rtlCol="0">
            <a:spAutoFit/>
          </a:bodyPr>
          <a:lstStyle/>
          <a:p>
            <a:r>
              <a:rPr lang="en-US" sz="2400" dirty="0"/>
              <a:t>The video that is ideal</a:t>
            </a:r>
          </a:p>
        </p:txBody>
      </p:sp>
    </p:spTree>
    <p:extLst>
      <p:ext uri="{BB962C8B-B14F-4D97-AF65-F5344CB8AC3E}">
        <p14:creationId xmlns:p14="http://schemas.microsoft.com/office/powerpoint/2010/main" val="3326156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randombar(horizontal)">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randombar(horizontal)">
                                      <p:cBhvr>
                                        <p:cTn id="12" dur="500"/>
                                        <p:tgtEl>
                                          <p:spTgt spid="14"/>
                                        </p:tgtEl>
                                      </p:cBhvr>
                                    </p:animEffect>
                                  </p:childTnLst>
                                </p:cTn>
                              </p:par>
                              <p:par>
                                <p:cTn id="13" presetID="14" presetClass="entr" presetSubtype="1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randombar(horizontal)">
                                      <p:cBhvr>
                                        <p:cTn id="1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solidFill>
                  <a:srgbClr val="216583"/>
                </a:solidFill>
              </a:rPr>
              <a:t>Example 1: Vigil will miss objects</a:t>
            </a:r>
            <a:endParaRPr lang="en-US" dirty="0"/>
          </a:p>
        </p:txBody>
      </p:sp>
      <p:sp>
        <p:nvSpPr>
          <p:cNvPr id="3" name="Slide Number Placeholder 2">
            <a:extLst>
              <a:ext uri="{FF2B5EF4-FFF2-40B4-BE49-F238E27FC236}">
                <a16:creationId xmlns:a16="http://schemas.microsoft.com/office/drawing/2014/main" id="{D8212E72-F46C-B54E-BA00-8C960A081C7F}"/>
              </a:ext>
            </a:extLst>
          </p:cNvPr>
          <p:cNvSpPr>
            <a:spLocks noGrp="1"/>
          </p:cNvSpPr>
          <p:nvPr>
            <p:ph type="sldNum" sz="quarter" idx="12"/>
          </p:nvPr>
        </p:nvSpPr>
        <p:spPr/>
        <p:txBody>
          <a:bodyPr/>
          <a:lstStyle/>
          <a:p>
            <a:fld id="{0E1F3F83-CEEF-5D42-8784-473683DD07D4}" type="slidenum">
              <a:rPr lang="en-US" smtClean="0"/>
              <a:t>15</a:t>
            </a:fld>
            <a:endParaRPr lang="en-US"/>
          </a:p>
        </p:txBody>
      </p:sp>
      <p:pic>
        <p:nvPicPr>
          <p:cNvPr id="7" name="Picture 6">
            <a:extLst>
              <a:ext uri="{FF2B5EF4-FFF2-40B4-BE49-F238E27FC236}">
                <a16:creationId xmlns:a16="http://schemas.microsoft.com/office/drawing/2014/main" id="{9690AAC6-0EF9-4939-9FD1-81C35256F795}"/>
              </a:ext>
            </a:extLst>
          </p:cNvPr>
          <p:cNvPicPr>
            <a:picLocks noChangeAspect="1"/>
          </p:cNvPicPr>
          <p:nvPr/>
        </p:nvPicPr>
        <p:blipFill>
          <a:blip r:embed="rId3"/>
          <a:stretch>
            <a:fillRect/>
          </a:stretch>
        </p:blipFill>
        <p:spPr>
          <a:xfrm>
            <a:off x="475763" y="1690688"/>
            <a:ext cx="11240474" cy="3894157"/>
          </a:xfrm>
          <a:prstGeom prst="rect">
            <a:avLst/>
          </a:prstGeom>
        </p:spPr>
      </p:pic>
      <p:sp>
        <p:nvSpPr>
          <p:cNvPr id="5" name="Rectangle 4">
            <a:extLst>
              <a:ext uri="{FF2B5EF4-FFF2-40B4-BE49-F238E27FC236}">
                <a16:creationId xmlns:a16="http://schemas.microsoft.com/office/drawing/2014/main" id="{87E3C11A-D766-4731-ADA0-277DA88818B1}"/>
              </a:ext>
            </a:extLst>
          </p:cNvPr>
          <p:cNvSpPr/>
          <p:nvPr/>
        </p:nvSpPr>
        <p:spPr>
          <a:xfrm>
            <a:off x="1444752" y="2225040"/>
            <a:ext cx="1292352" cy="12618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2ECA3F81-1067-404D-9831-B95F9BE6076E}"/>
              </a:ext>
            </a:extLst>
          </p:cNvPr>
          <p:cNvSpPr/>
          <p:nvPr/>
        </p:nvSpPr>
        <p:spPr>
          <a:xfrm>
            <a:off x="2822173" y="2164080"/>
            <a:ext cx="298979" cy="2438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A12D7520-DB2A-46C2-A469-D03F9C99C1C5}"/>
              </a:ext>
            </a:extLst>
          </p:cNvPr>
          <p:cNvSpPr/>
          <p:nvPr/>
        </p:nvSpPr>
        <p:spPr>
          <a:xfrm>
            <a:off x="2907242" y="1981200"/>
            <a:ext cx="298979" cy="2438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5F94586-8E14-407A-9CD8-2450AC4586D3}"/>
              </a:ext>
            </a:extLst>
          </p:cNvPr>
          <p:cNvSpPr/>
          <p:nvPr/>
        </p:nvSpPr>
        <p:spPr>
          <a:xfrm>
            <a:off x="3437595" y="1926336"/>
            <a:ext cx="220006" cy="2377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DAB8F723-F351-43F6-BC8D-520C110DA2BC}"/>
              </a:ext>
            </a:extLst>
          </p:cNvPr>
          <p:cNvSpPr/>
          <p:nvPr/>
        </p:nvSpPr>
        <p:spPr>
          <a:xfrm>
            <a:off x="3967947" y="1926336"/>
            <a:ext cx="220006" cy="2377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911F65E-C8EC-4022-80B6-00D8902CB9E8}"/>
              </a:ext>
            </a:extLst>
          </p:cNvPr>
          <p:cNvSpPr/>
          <p:nvPr/>
        </p:nvSpPr>
        <p:spPr>
          <a:xfrm>
            <a:off x="4388296" y="1883664"/>
            <a:ext cx="269048" cy="2804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6FEFA7BC-8915-4077-AE25-66D49F9C5A90}"/>
              </a:ext>
            </a:extLst>
          </p:cNvPr>
          <p:cNvSpPr/>
          <p:nvPr/>
        </p:nvSpPr>
        <p:spPr>
          <a:xfrm>
            <a:off x="4948989" y="1944624"/>
            <a:ext cx="298979" cy="2804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1BEA1CC-0F6F-4E74-BCA4-F27B2E938E75}"/>
              </a:ext>
            </a:extLst>
          </p:cNvPr>
          <p:cNvSpPr/>
          <p:nvPr/>
        </p:nvSpPr>
        <p:spPr>
          <a:xfrm>
            <a:off x="5411872" y="2735834"/>
            <a:ext cx="452480" cy="3670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92245D18-5602-40C0-A54C-08941C8CEC2F}"/>
              </a:ext>
            </a:extLst>
          </p:cNvPr>
          <p:cNvSpPr/>
          <p:nvPr/>
        </p:nvSpPr>
        <p:spPr>
          <a:xfrm>
            <a:off x="4872238" y="3778250"/>
            <a:ext cx="583682" cy="7145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A187767-8913-470F-A9C4-6EC24060B636}"/>
              </a:ext>
            </a:extLst>
          </p:cNvPr>
          <p:cNvSpPr/>
          <p:nvPr/>
        </p:nvSpPr>
        <p:spPr>
          <a:xfrm>
            <a:off x="5638112" y="3839210"/>
            <a:ext cx="452480" cy="5194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40689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randombar(horizontal)">
                                      <p:cBhvr>
                                        <p:cTn id="7" dur="500"/>
                                        <p:tgtEl>
                                          <p:spTgt spid="8"/>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randombar(horizontal)">
                                      <p:cBhvr>
                                        <p:cTn id="10" dur="500"/>
                                        <p:tgtEl>
                                          <p:spTgt spid="5"/>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randombar(horizontal)">
                                      <p:cBhvr>
                                        <p:cTn id="13" dur="500"/>
                                        <p:tgtEl>
                                          <p:spTgt spid="9"/>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randombar(horizontal)">
                                      <p:cBhvr>
                                        <p:cTn id="16" dur="500"/>
                                        <p:tgtEl>
                                          <p:spTgt spid="10"/>
                                        </p:tgtEl>
                                      </p:cBhvr>
                                    </p:animEffect>
                                  </p:childTnLst>
                                </p:cTn>
                              </p:par>
                              <p:par>
                                <p:cTn id="17" presetID="14" presetClass="entr" presetSubtype="1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randombar(horizontal)">
                                      <p:cBhvr>
                                        <p:cTn id="19" dur="500"/>
                                        <p:tgtEl>
                                          <p:spTgt spid="11"/>
                                        </p:tgtEl>
                                      </p:cBhvr>
                                    </p:animEffect>
                                  </p:childTnLst>
                                </p:cTn>
                              </p:par>
                              <p:par>
                                <p:cTn id="20" presetID="14" presetClass="entr" presetSubtype="10" fill="hold" grpId="0"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randombar(horizontal)">
                                      <p:cBhvr>
                                        <p:cTn id="22" dur="500"/>
                                        <p:tgtEl>
                                          <p:spTgt spid="12"/>
                                        </p:tgtEl>
                                      </p:cBhvr>
                                    </p:animEffect>
                                  </p:childTnLst>
                                </p:cTn>
                              </p:par>
                              <p:par>
                                <p:cTn id="23" presetID="14" presetClass="entr" presetSubtype="1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randombar(horizontal)">
                                      <p:cBhvr>
                                        <p:cTn id="25" dur="500"/>
                                        <p:tgtEl>
                                          <p:spTgt spid="13"/>
                                        </p:tgtEl>
                                      </p:cBhvr>
                                    </p:animEffect>
                                  </p:childTnLst>
                                </p:cTn>
                              </p:par>
                              <p:par>
                                <p:cTn id="26" presetID="14" presetClass="entr" presetSubtype="10" fill="hold" grpId="0" nodeType="with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randombar(horizontal)">
                                      <p:cBhvr>
                                        <p:cTn id="28" dur="500"/>
                                        <p:tgtEl>
                                          <p:spTgt spid="14"/>
                                        </p:tgtEl>
                                      </p:cBhvr>
                                    </p:animEffect>
                                  </p:childTnLst>
                                </p:cTn>
                              </p:par>
                              <p:par>
                                <p:cTn id="29" presetID="14" presetClass="entr" presetSubtype="10"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randombar(horizontal)">
                                      <p:cBhvr>
                                        <p:cTn id="31" dur="500"/>
                                        <p:tgtEl>
                                          <p:spTgt spid="15"/>
                                        </p:tgtEl>
                                      </p:cBhvr>
                                    </p:animEffect>
                                  </p:childTnLst>
                                </p:cTn>
                              </p:par>
                              <p:par>
                                <p:cTn id="32" presetID="14" presetClass="entr" presetSubtype="10" fill="hold" grpId="0" nodeType="with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randombar(horizontal)">
                                      <p:cBhvr>
                                        <p:cTn id="34"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P spid="9" grpId="0" animBg="1"/>
      <p:bldP spid="10" grpId="0" animBg="1"/>
      <p:bldP spid="11" grpId="0" animBg="1"/>
      <p:bldP spid="12" grpId="0" animBg="1"/>
      <p:bldP spid="13" grpId="0" animBg="1"/>
      <p:bldP spid="14" grpId="0" animBg="1"/>
      <p:bldP spid="15" grpId="0" animBg="1"/>
      <p:bldP spid="16" grpId="0" animBg="1"/>
    </p:bld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solidFill>
                  <a:srgbClr val="216583"/>
                </a:solidFill>
              </a:rPr>
              <a:t>Example 2: EAAR will send nearly everything to the server</a:t>
            </a:r>
            <a:endParaRPr lang="en-US" dirty="0"/>
          </a:p>
        </p:txBody>
      </p:sp>
      <p:sp>
        <p:nvSpPr>
          <p:cNvPr id="3" name="Slide Number Placeholder 2">
            <a:extLst>
              <a:ext uri="{FF2B5EF4-FFF2-40B4-BE49-F238E27FC236}">
                <a16:creationId xmlns:a16="http://schemas.microsoft.com/office/drawing/2014/main" id="{D8212E72-F46C-B54E-BA00-8C960A081C7F}"/>
              </a:ext>
            </a:extLst>
          </p:cNvPr>
          <p:cNvSpPr>
            <a:spLocks noGrp="1"/>
          </p:cNvSpPr>
          <p:nvPr>
            <p:ph type="sldNum" sz="quarter" idx="12"/>
          </p:nvPr>
        </p:nvSpPr>
        <p:spPr/>
        <p:txBody>
          <a:bodyPr/>
          <a:lstStyle/>
          <a:p>
            <a:fld id="{0E1F3F83-CEEF-5D42-8784-473683DD07D4}" type="slidenum">
              <a:rPr lang="en-US" smtClean="0"/>
              <a:t>16</a:t>
            </a:fld>
            <a:endParaRPr lang="en-US"/>
          </a:p>
        </p:txBody>
      </p:sp>
      <p:pic>
        <p:nvPicPr>
          <p:cNvPr id="7" name="Picture 6">
            <a:extLst>
              <a:ext uri="{FF2B5EF4-FFF2-40B4-BE49-F238E27FC236}">
                <a16:creationId xmlns:a16="http://schemas.microsoft.com/office/drawing/2014/main" id="{9690AAC6-0EF9-4939-9FD1-81C35256F795}"/>
              </a:ext>
            </a:extLst>
          </p:cNvPr>
          <p:cNvPicPr>
            <a:picLocks noChangeAspect="1"/>
          </p:cNvPicPr>
          <p:nvPr/>
        </p:nvPicPr>
        <p:blipFill>
          <a:blip r:embed="rId3"/>
          <a:stretch>
            <a:fillRect/>
          </a:stretch>
        </p:blipFill>
        <p:spPr>
          <a:xfrm>
            <a:off x="475763" y="1690688"/>
            <a:ext cx="11240474" cy="3894157"/>
          </a:xfrm>
          <a:prstGeom prst="rect">
            <a:avLst/>
          </a:prstGeom>
        </p:spPr>
      </p:pic>
      <p:sp>
        <p:nvSpPr>
          <p:cNvPr id="14" name="Rectangle 13">
            <a:extLst>
              <a:ext uri="{FF2B5EF4-FFF2-40B4-BE49-F238E27FC236}">
                <a16:creationId xmlns:a16="http://schemas.microsoft.com/office/drawing/2014/main" id="{C1BEA1CC-0F6F-4E74-BCA4-F27B2E938E75}"/>
              </a:ext>
            </a:extLst>
          </p:cNvPr>
          <p:cNvSpPr/>
          <p:nvPr/>
        </p:nvSpPr>
        <p:spPr>
          <a:xfrm>
            <a:off x="2522368" y="1838062"/>
            <a:ext cx="3115744" cy="8480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92245D18-5602-40C0-A54C-08941C8CEC2F}"/>
              </a:ext>
            </a:extLst>
          </p:cNvPr>
          <p:cNvSpPr/>
          <p:nvPr/>
        </p:nvSpPr>
        <p:spPr>
          <a:xfrm>
            <a:off x="4389120" y="2686156"/>
            <a:ext cx="1706880" cy="21540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9AF725CA-A4D7-447B-BD9C-A11BD9FA4C9E}"/>
              </a:ext>
            </a:extLst>
          </p:cNvPr>
          <p:cNvSpPr/>
          <p:nvPr/>
        </p:nvSpPr>
        <p:spPr>
          <a:xfrm>
            <a:off x="623542" y="2187194"/>
            <a:ext cx="2101369" cy="26042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AC7D1647-9FA5-42E7-B364-5F3CF6B0EA7C}"/>
              </a:ext>
            </a:extLst>
          </p:cNvPr>
          <p:cNvSpPr/>
          <p:nvPr/>
        </p:nvSpPr>
        <p:spPr>
          <a:xfrm>
            <a:off x="0" y="0"/>
            <a:ext cx="12192000" cy="6858000"/>
          </a:xfrm>
          <a:prstGeom prst="rect">
            <a:avLst/>
          </a:prstGeom>
          <a:solidFill>
            <a:schemeClr val="bg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5D15B86E-B897-42F8-8752-8EAE2FD8DC6C}"/>
              </a:ext>
            </a:extLst>
          </p:cNvPr>
          <p:cNvSpPr/>
          <p:nvPr/>
        </p:nvSpPr>
        <p:spPr>
          <a:xfrm>
            <a:off x="0" y="2866030"/>
            <a:ext cx="12192000" cy="114569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216583"/>
                </a:solidFill>
              </a:rPr>
              <a:t>Question: what algorithm should we use to pick</a:t>
            </a:r>
          </a:p>
          <a:p>
            <a:pPr algn="ctr"/>
            <a:r>
              <a:rPr lang="en-US" sz="4000" b="1" dirty="0">
                <a:solidFill>
                  <a:schemeClr val="accent2"/>
                </a:solidFill>
              </a:rPr>
              <a:t>high-quality areas</a:t>
            </a:r>
            <a:r>
              <a:rPr lang="en-US" sz="4000" b="1" dirty="0">
                <a:solidFill>
                  <a:srgbClr val="216583"/>
                </a:solidFill>
              </a:rPr>
              <a:t>?</a:t>
            </a:r>
          </a:p>
        </p:txBody>
      </p:sp>
    </p:spTree>
    <p:extLst>
      <p:ext uri="{BB962C8B-B14F-4D97-AF65-F5344CB8AC3E}">
        <p14:creationId xmlns:p14="http://schemas.microsoft.com/office/powerpoint/2010/main" val="3600390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randombar(horizontal)">
                                      <p:cBhvr>
                                        <p:cTn id="7" dur="500"/>
                                        <p:tgtEl>
                                          <p:spTgt spid="14"/>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randombar(horizontal)">
                                      <p:cBhvr>
                                        <p:cTn id="10" dur="500"/>
                                        <p:tgtEl>
                                          <p:spTgt spid="15"/>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randombar(horizontal)">
                                      <p:cBhvr>
                                        <p:cTn id="13" dur="500"/>
                                        <p:tgtEl>
                                          <p:spTgt spid="17"/>
                                        </p:tgtEl>
                                      </p:cBhvr>
                                    </p:animEffect>
                                  </p:childTnLst>
                                </p:cTn>
                              </p:par>
                            </p:childTnLst>
                          </p:cTn>
                        </p:par>
                      </p:childTnLst>
                    </p:cTn>
                  </p:par>
                  <p:par>
                    <p:cTn id="14" fill="hold">
                      <p:stCondLst>
                        <p:cond delay="indefinite"/>
                      </p:stCondLst>
                      <p:childTnLst>
                        <p:par>
                          <p:cTn id="15" fill="hold">
                            <p:stCondLst>
                              <p:cond delay="0"/>
                            </p:stCondLst>
                            <p:childTnLst>
                              <p:par>
                                <p:cTn id="16" presetID="14" presetClass="entr" presetSubtype="10" fill="hold" grpId="0"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randombar(horizontal)">
                                      <p:cBhvr>
                                        <p:cTn id="18" dur="500"/>
                                        <p:tgtEl>
                                          <p:spTgt spid="4"/>
                                        </p:tgtEl>
                                      </p:cBhvr>
                                    </p:animEffect>
                                  </p:childTnLst>
                                </p:cTn>
                              </p:par>
                              <p:par>
                                <p:cTn id="19" presetID="14" presetClass="entr" presetSubtype="1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randombar(horizontal)">
                                      <p:cBhvr>
                                        <p:cTn id="2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7" grpId="0" animBg="1"/>
      <p:bldP spid="4" grpId="0" animBg="1"/>
      <p:bldP spid="6" grpId="0" animBg="1"/>
    </p:bld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8240" y="261493"/>
            <a:ext cx="11934784" cy="1325563"/>
          </a:xfrm>
        </p:spPr>
        <p:txBody>
          <a:bodyPr>
            <a:normAutofit/>
          </a:bodyPr>
          <a:lstStyle/>
          <a:p>
            <a:r>
              <a:rPr lang="en-US" b="1" dirty="0">
                <a:solidFill>
                  <a:srgbClr val="216583"/>
                </a:solidFill>
              </a:rPr>
              <a:t>Algorithm requirements of picking high-quality areas</a:t>
            </a:r>
            <a:endParaRPr lang="en-US" b="1" dirty="0"/>
          </a:p>
        </p:txBody>
      </p:sp>
      <p:sp>
        <p:nvSpPr>
          <p:cNvPr id="3" name="Slide Number Placeholder 2">
            <a:extLst>
              <a:ext uri="{FF2B5EF4-FFF2-40B4-BE49-F238E27FC236}">
                <a16:creationId xmlns:a16="http://schemas.microsoft.com/office/drawing/2014/main" id="{D8212E72-F46C-B54E-BA00-8C960A081C7F}"/>
              </a:ext>
            </a:extLst>
          </p:cNvPr>
          <p:cNvSpPr>
            <a:spLocks noGrp="1"/>
          </p:cNvSpPr>
          <p:nvPr>
            <p:ph type="sldNum" sz="quarter" idx="12"/>
          </p:nvPr>
        </p:nvSpPr>
        <p:spPr/>
        <p:txBody>
          <a:bodyPr/>
          <a:lstStyle/>
          <a:p>
            <a:fld id="{0E1F3F83-CEEF-5D42-8784-473683DD07D4}" type="slidenum">
              <a:rPr lang="en-US" smtClean="0"/>
              <a:t>17</a:t>
            </a:fld>
            <a:endParaRPr lang="en-US"/>
          </a:p>
        </p:txBody>
      </p:sp>
      <p:sp>
        <p:nvSpPr>
          <p:cNvPr id="21" name="Rectangle 20">
            <a:extLst>
              <a:ext uri="{FF2B5EF4-FFF2-40B4-BE49-F238E27FC236}">
                <a16:creationId xmlns:a16="http://schemas.microsoft.com/office/drawing/2014/main" id="{6FD6106E-0B82-4670-AC28-DCB5310A62DE}"/>
              </a:ext>
            </a:extLst>
          </p:cNvPr>
          <p:cNvSpPr/>
          <p:nvPr/>
        </p:nvSpPr>
        <p:spPr>
          <a:xfrm>
            <a:off x="-60368" y="5522010"/>
            <a:ext cx="12192000" cy="295015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216583"/>
                </a:solidFill>
              </a:rPr>
              <a:t>Generalizability:</a:t>
            </a:r>
          </a:p>
          <a:p>
            <a:pPr algn="ctr"/>
            <a:r>
              <a:rPr lang="en-US" sz="4000" b="1" dirty="0">
                <a:solidFill>
                  <a:srgbClr val="216583"/>
                </a:solidFill>
              </a:rPr>
              <a:t>The algorithm should generalize to different DNN architectures from different video analytic applications.</a:t>
            </a:r>
          </a:p>
        </p:txBody>
      </p:sp>
      <p:sp>
        <p:nvSpPr>
          <p:cNvPr id="23" name="Rectangle 22">
            <a:extLst>
              <a:ext uri="{FF2B5EF4-FFF2-40B4-BE49-F238E27FC236}">
                <a16:creationId xmlns:a16="http://schemas.microsoft.com/office/drawing/2014/main" id="{6DE0E973-474C-4637-9743-A14EBF31390E}"/>
              </a:ext>
            </a:extLst>
          </p:cNvPr>
          <p:cNvSpPr/>
          <p:nvPr/>
        </p:nvSpPr>
        <p:spPr>
          <a:xfrm>
            <a:off x="505763" y="5015104"/>
            <a:ext cx="2406300" cy="369332"/>
          </a:xfrm>
          <a:prstGeom prst="rect">
            <a:avLst/>
          </a:prstGeom>
        </p:spPr>
        <p:txBody>
          <a:bodyPr wrap="none">
            <a:spAutoFit/>
          </a:bodyPr>
          <a:lstStyle/>
          <a:p>
            <a:pPr algn="ctr"/>
            <a:r>
              <a:rPr lang="en-US" dirty="0" err="1"/>
              <a:t>YoLo</a:t>
            </a:r>
            <a:r>
              <a:rPr lang="en-US" dirty="0"/>
              <a:t>  (object detection)</a:t>
            </a:r>
          </a:p>
        </p:txBody>
      </p:sp>
      <p:pic>
        <p:nvPicPr>
          <p:cNvPr id="7" name="Picture 6">
            <a:extLst>
              <a:ext uri="{FF2B5EF4-FFF2-40B4-BE49-F238E27FC236}">
                <a16:creationId xmlns:a16="http://schemas.microsoft.com/office/drawing/2014/main" id="{2D3E5A1A-8737-4F08-BBA1-43C76ED764EB}"/>
              </a:ext>
            </a:extLst>
          </p:cNvPr>
          <p:cNvPicPr>
            <a:picLocks noChangeAspect="1"/>
          </p:cNvPicPr>
          <p:nvPr/>
        </p:nvPicPr>
        <p:blipFill>
          <a:blip r:embed="rId3"/>
          <a:stretch>
            <a:fillRect/>
          </a:stretch>
        </p:blipFill>
        <p:spPr>
          <a:xfrm>
            <a:off x="68240" y="2367452"/>
            <a:ext cx="3588859" cy="1404336"/>
          </a:xfrm>
          <a:prstGeom prst="rect">
            <a:avLst/>
          </a:prstGeom>
        </p:spPr>
      </p:pic>
      <p:pic>
        <p:nvPicPr>
          <p:cNvPr id="8" name="Picture 7">
            <a:extLst>
              <a:ext uri="{FF2B5EF4-FFF2-40B4-BE49-F238E27FC236}">
                <a16:creationId xmlns:a16="http://schemas.microsoft.com/office/drawing/2014/main" id="{60B36117-01B5-44F5-9F04-D25FE331E6D4}"/>
              </a:ext>
            </a:extLst>
          </p:cNvPr>
          <p:cNvPicPr>
            <a:picLocks noChangeAspect="1"/>
          </p:cNvPicPr>
          <p:nvPr/>
        </p:nvPicPr>
        <p:blipFill>
          <a:blip r:embed="rId4"/>
          <a:stretch>
            <a:fillRect/>
          </a:stretch>
        </p:blipFill>
        <p:spPr>
          <a:xfrm>
            <a:off x="3464110" y="1490893"/>
            <a:ext cx="3380243" cy="3157453"/>
          </a:xfrm>
          <a:prstGeom prst="rect">
            <a:avLst/>
          </a:prstGeom>
        </p:spPr>
      </p:pic>
      <p:sp>
        <p:nvSpPr>
          <p:cNvPr id="25" name="Rectangle 24">
            <a:extLst>
              <a:ext uri="{FF2B5EF4-FFF2-40B4-BE49-F238E27FC236}">
                <a16:creationId xmlns:a16="http://schemas.microsoft.com/office/drawing/2014/main" id="{8C86BE73-031A-44D5-8F02-7FD0A6904F8F}"/>
              </a:ext>
            </a:extLst>
          </p:cNvPr>
          <p:cNvSpPr/>
          <p:nvPr/>
        </p:nvSpPr>
        <p:spPr>
          <a:xfrm>
            <a:off x="3584452" y="5018641"/>
            <a:ext cx="3139577" cy="369332"/>
          </a:xfrm>
          <a:prstGeom prst="rect">
            <a:avLst/>
          </a:prstGeom>
        </p:spPr>
        <p:txBody>
          <a:bodyPr wrap="none">
            <a:spAutoFit/>
          </a:bodyPr>
          <a:lstStyle/>
          <a:p>
            <a:pPr algn="ctr"/>
            <a:r>
              <a:rPr lang="en-US" dirty="0"/>
              <a:t>Faster RCNN (object detection)</a:t>
            </a:r>
          </a:p>
        </p:txBody>
      </p:sp>
      <p:pic>
        <p:nvPicPr>
          <p:cNvPr id="9" name="Picture 8">
            <a:extLst>
              <a:ext uri="{FF2B5EF4-FFF2-40B4-BE49-F238E27FC236}">
                <a16:creationId xmlns:a16="http://schemas.microsoft.com/office/drawing/2014/main" id="{A7AB359A-D9EC-447B-A1CE-A9149036493F}"/>
              </a:ext>
            </a:extLst>
          </p:cNvPr>
          <p:cNvPicPr>
            <a:picLocks noChangeAspect="1"/>
          </p:cNvPicPr>
          <p:nvPr/>
        </p:nvPicPr>
        <p:blipFill>
          <a:blip r:embed="rId5"/>
          <a:stretch>
            <a:fillRect/>
          </a:stretch>
        </p:blipFill>
        <p:spPr>
          <a:xfrm>
            <a:off x="7330158" y="2020385"/>
            <a:ext cx="4575760" cy="2358639"/>
          </a:xfrm>
          <a:prstGeom prst="rect">
            <a:avLst/>
          </a:prstGeom>
        </p:spPr>
      </p:pic>
      <p:sp>
        <p:nvSpPr>
          <p:cNvPr id="26" name="Rectangle 25">
            <a:extLst>
              <a:ext uri="{FF2B5EF4-FFF2-40B4-BE49-F238E27FC236}">
                <a16:creationId xmlns:a16="http://schemas.microsoft.com/office/drawing/2014/main" id="{AD734704-FB92-444F-AD28-4D0FCC9B21B2}"/>
              </a:ext>
            </a:extLst>
          </p:cNvPr>
          <p:cNvSpPr/>
          <p:nvPr/>
        </p:nvSpPr>
        <p:spPr>
          <a:xfrm>
            <a:off x="8311498" y="5015104"/>
            <a:ext cx="2945038" cy="369332"/>
          </a:xfrm>
          <a:prstGeom prst="rect">
            <a:avLst/>
          </a:prstGeom>
        </p:spPr>
        <p:txBody>
          <a:bodyPr wrap="none">
            <a:spAutoFit/>
          </a:bodyPr>
          <a:lstStyle/>
          <a:p>
            <a:pPr algn="ctr"/>
            <a:r>
              <a:rPr lang="en-US" dirty="0"/>
              <a:t>FCN (semantic segmentation)</a:t>
            </a:r>
          </a:p>
        </p:txBody>
      </p:sp>
    </p:spTree>
    <p:extLst>
      <p:ext uri="{BB962C8B-B14F-4D97-AF65-F5344CB8AC3E}">
        <p14:creationId xmlns:p14="http://schemas.microsoft.com/office/powerpoint/2010/main" val="1366055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randombar(horizontal)">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8240" y="261493"/>
            <a:ext cx="11934784" cy="1325563"/>
          </a:xfrm>
        </p:spPr>
        <p:txBody>
          <a:bodyPr>
            <a:normAutofit/>
          </a:bodyPr>
          <a:lstStyle/>
          <a:p>
            <a:r>
              <a:rPr lang="en-US" b="1" dirty="0">
                <a:solidFill>
                  <a:srgbClr val="216583"/>
                </a:solidFill>
              </a:rPr>
              <a:t>Algorithm requirements of picking high-quality areas</a:t>
            </a:r>
            <a:endParaRPr lang="en-US" b="1" dirty="0"/>
          </a:p>
        </p:txBody>
      </p:sp>
      <p:sp>
        <p:nvSpPr>
          <p:cNvPr id="3" name="Slide Number Placeholder 2">
            <a:extLst>
              <a:ext uri="{FF2B5EF4-FFF2-40B4-BE49-F238E27FC236}">
                <a16:creationId xmlns:a16="http://schemas.microsoft.com/office/drawing/2014/main" id="{D8212E72-F46C-B54E-BA00-8C960A081C7F}"/>
              </a:ext>
            </a:extLst>
          </p:cNvPr>
          <p:cNvSpPr>
            <a:spLocks noGrp="1"/>
          </p:cNvSpPr>
          <p:nvPr>
            <p:ph type="sldNum" sz="quarter" idx="12"/>
          </p:nvPr>
        </p:nvSpPr>
        <p:spPr/>
        <p:txBody>
          <a:bodyPr/>
          <a:lstStyle/>
          <a:p>
            <a:fld id="{0E1F3F83-CEEF-5D42-8784-473683DD07D4}" type="slidenum">
              <a:rPr lang="en-US" smtClean="0"/>
              <a:t>18</a:t>
            </a:fld>
            <a:endParaRPr lang="en-US"/>
          </a:p>
        </p:txBody>
      </p:sp>
      <p:sp>
        <p:nvSpPr>
          <p:cNvPr id="21" name="Rectangle 20">
            <a:extLst>
              <a:ext uri="{FF2B5EF4-FFF2-40B4-BE49-F238E27FC236}">
                <a16:creationId xmlns:a16="http://schemas.microsoft.com/office/drawing/2014/main" id="{6FD6106E-0B82-4670-AC28-DCB5310A62DE}"/>
              </a:ext>
            </a:extLst>
          </p:cNvPr>
          <p:cNvSpPr/>
          <p:nvPr/>
        </p:nvSpPr>
        <p:spPr>
          <a:xfrm>
            <a:off x="0" y="3877590"/>
            <a:ext cx="12192000" cy="295015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216583"/>
                </a:solidFill>
              </a:rPr>
              <a:t>Friendly to video codec:</a:t>
            </a:r>
          </a:p>
          <a:p>
            <a:pPr algn="ctr"/>
            <a:r>
              <a:rPr lang="en-US" sz="4000" b="1" dirty="0">
                <a:solidFill>
                  <a:srgbClr val="216583"/>
                </a:solidFill>
              </a:rPr>
              <a:t>The areas should be reorganized as regular rectangles</a:t>
            </a:r>
          </a:p>
        </p:txBody>
      </p:sp>
      <p:pic>
        <p:nvPicPr>
          <p:cNvPr id="11" name="Picture 10" descr="The are we want to encode in high-quality might be unfriendly to codec ">
            <a:extLst>
              <a:ext uri="{FF2B5EF4-FFF2-40B4-BE49-F238E27FC236}">
                <a16:creationId xmlns:a16="http://schemas.microsoft.com/office/drawing/2014/main" id="{0AD93C63-0558-49AB-A285-F78A35221D2E}"/>
              </a:ext>
            </a:extLst>
          </p:cNvPr>
          <p:cNvPicPr>
            <a:picLocks/>
          </p:cNvPicPr>
          <p:nvPr/>
        </p:nvPicPr>
        <p:blipFill rotWithShape="1">
          <a:blip r:embed="rId3">
            <a:extLst>
              <a:ext uri="{28A0092B-C50C-407E-A947-70E740481C1C}">
                <a14:useLocalDpi xmlns:a14="http://schemas.microsoft.com/office/drawing/2010/main" val="0"/>
              </a:ext>
            </a:extLst>
          </a:blip>
          <a:srcRect l="48490" t="21811" r="6217" b="41529"/>
          <a:stretch/>
        </p:blipFill>
        <p:spPr>
          <a:xfrm>
            <a:off x="3395519" y="1706910"/>
            <a:ext cx="5023010" cy="3139381"/>
          </a:xfrm>
          <a:prstGeom prst="rect">
            <a:avLst/>
          </a:prstGeom>
        </p:spPr>
      </p:pic>
      <p:sp>
        <p:nvSpPr>
          <p:cNvPr id="12" name="Rectangle 11">
            <a:extLst>
              <a:ext uri="{FF2B5EF4-FFF2-40B4-BE49-F238E27FC236}">
                <a16:creationId xmlns:a16="http://schemas.microsoft.com/office/drawing/2014/main" id="{47022E75-F51C-47EE-A589-A945D2615B46}"/>
              </a:ext>
            </a:extLst>
          </p:cNvPr>
          <p:cNvSpPr/>
          <p:nvPr/>
        </p:nvSpPr>
        <p:spPr>
          <a:xfrm>
            <a:off x="6261826" y="2213284"/>
            <a:ext cx="1077437" cy="1035241"/>
          </a:xfrm>
          <a:prstGeom prst="rect">
            <a:avLst/>
          </a:prstGeom>
          <a:solidFill>
            <a:srgbClr val="FFC000">
              <a:alpha val="50000"/>
            </a:srgbClr>
          </a:solidFill>
          <a:ln w="57150">
            <a:solidFill>
              <a:srgbClr val="FFD31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3140771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randombar(horizontal)">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25188" y="261493"/>
            <a:ext cx="11777835" cy="1325563"/>
          </a:xfrm>
        </p:spPr>
        <p:txBody>
          <a:bodyPr>
            <a:normAutofit/>
          </a:bodyPr>
          <a:lstStyle/>
          <a:p>
            <a:pPr algn="ctr"/>
            <a:r>
              <a:rPr lang="en-US" b="1" dirty="0">
                <a:solidFill>
                  <a:srgbClr val="216583"/>
                </a:solidFill>
              </a:rPr>
              <a:t>Algorithm requirements of picking high-quality areas</a:t>
            </a:r>
          </a:p>
        </p:txBody>
      </p:sp>
      <p:sp>
        <p:nvSpPr>
          <p:cNvPr id="3" name="Slide Number Placeholder 2">
            <a:extLst>
              <a:ext uri="{FF2B5EF4-FFF2-40B4-BE49-F238E27FC236}">
                <a16:creationId xmlns:a16="http://schemas.microsoft.com/office/drawing/2014/main" id="{D8212E72-F46C-B54E-BA00-8C960A081C7F}"/>
              </a:ext>
            </a:extLst>
          </p:cNvPr>
          <p:cNvSpPr>
            <a:spLocks noGrp="1"/>
          </p:cNvSpPr>
          <p:nvPr>
            <p:ph type="sldNum" sz="quarter" idx="12"/>
          </p:nvPr>
        </p:nvSpPr>
        <p:spPr/>
        <p:txBody>
          <a:bodyPr/>
          <a:lstStyle/>
          <a:p>
            <a:fld id="{0E1F3F83-CEEF-5D42-8784-473683DD07D4}" type="slidenum">
              <a:rPr lang="en-US" smtClean="0"/>
              <a:t>19</a:t>
            </a:fld>
            <a:endParaRPr lang="en-US"/>
          </a:p>
        </p:txBody>
      </p:sp>
      <p:grpSp>
        <p:nvGrpSpPr>
          <p:cNvPr id="13" name="Group 12">
            <a:extLst>
              <a:ext uri="{FF2B5EF4-FFF2-40B4-BE49-F238E27FC236}">
                <a16:creationId xmlns:a16="http://schemas.microsoft.com/office/drawing/2014/main" id="{2935A024-30E4-4849-AECD-7F9DECBB27AA}"/>
              </a:ext>
            </a:extLst>
          </p:cNvPr>
          <p:cNvGrpSpPr/>
          <p:nvPr/>
        </p:nvGrpSpPr>
        <p:grpSpPr>
          <a:xfrm>
            <a:off x="1245139" y="2010644"/>
            <a:ext cx="3657600" cy="2286000"/>
            <a:chOff x="-2294602" y="603250"/>
            <a:chExt cx="7975600" cy="5651500"/>
          </a:xfrm>
        </p:grpSpPr>
        <p:pic>
          <p:nvPicPr>
            <p:cNvPr id="14" name="Picture 13">
              <a:extLst>
                <a:ext uri="{FF2B5EF4-FFF2-40B4-BE49-F238E27FC236}">
                  <a16:creationId xmlns:a16="http://schemas.microsoft.com/office/drawing/2014/main" id="{E2BA66CC-9A39-4041-9A41-A1C8C7CC873A}"/>
                </a:ext>
              </a:extLst>
            </p:cNvPr>
            <p:cNvPicPr>
              <a:picLocks noChangeAspect="1"/>
            </p:cNvPicPr>
            <p:nvPr/>
          </p:nvPicPr>
          <p:blipFill>
            <a:blip r:embed="rId3"/>
            <a:stretch>
              <a:fillRect/>
            </a:stretch>
          </p:blipFill>
          <p:spPr>
            <a:xfrm>
              <a:off x="-2294602" y="603250"/>
              <a:ext cx="7975600" cy="5651500"/>
            </a:xfrm>
            <a:prstGeom prst="rect">
              <a:avLst/>
            </a:prstGeom>
          </p:spPr>
        </p:pic>
        <p:sp>
          <p:nvSpPr>
            <p:cNvPr id="15" name="Rectangle 14">
              <a:extLst>
                <a:ext uri="{FF2B5EF4-FFF2-40B4-BE49-F238E27FC236}">
                  <a16:creationId xmlns:a16="http://schemas.microsoft.com/office/drawing/2014/main" id="{38E6B395-9736-4761-9FF3-FCF83E24DA57}"/>
                </a:ext>
              </a:extLst>
            </p:cNvPr>
            <p:cNvSpPr/>
            <p:nvPr/>
          </p:nvSpPr>
          <p:spPr>
            <a:xfrm>
              <a:off x="-1909416" y="3191031"/>
              <a:ext cx="1401985" cy="1103441"/>
            </a:xfrm>
            <a:prstGeom prst="rect">
              <a:avLst/>
            </a:prstGeom>
            <a:noFill/>
            <a:ln w="571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rgbClr val="FAE7CB"/>
                </a:solidFill>
              </a:endParaRPr>
            </a:p>
          </p:txBody>
        </p:sp>
        <p:sp>
          <p:nvSpPr>
            <p:cNvPr id="16" name="Rectangle 15">
              <a:extLst>
                <a:ext uri="{FF2B5EF4-FFF2-40B4-BE49-F238E27FC236}">
                  <a16:creationId xmlns:a16="http://schemas.microsoft.com/office/drawing/2014/main" id="{1FEFF717-10FF-467A-B218-9B701DD722E4}"/>
                </a:ext>
              </a:extLst>
            </p:cNvPr>
            <p:cNvSpPr/>
            <p:nvPr/>
          </p:nvSpPr>
          <p:spPr>
            <a:xfrm>
              <a:off x="-1354098" y="4521496"/>
              <a:ext cx="1701800" cy="1553779"/>
            </a:xfrm>
            <a:prstGeom prst="rect">
              <a:avLst/>
            </a:prstGeom>
            <a:noFill/>
            <a:ln w="571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rgbClr val="FAE7CB"/>
                </a:solidFill>
              </a:endParaRPr>
            </a:p>
          </p:txBody>
        </p:sp>
        <p:sp>
          <p:nvSpPr>
            <p:cNvPr id="17" name="Rectangle 16">
              <a:extLst>
                <a:ext uri="{FF2B5EF4-FFF2-40B4-BE49-F238E27FC236}">
                  <a16:creationId xmlns:a16="http://schemas.microsoft.com/office/drawing/2014/main" id="{306943CA-B951-4504-A249-12456F1D99AA}"/>
                </a:ext>
              </a:extLst>
            </p:cNvPr>
            <p:cNvSpPr/>
            <p:nvPr/>
          </p:nvSpPr>
          <p:spPr>
            <a:xfrm>
              <a:off x="968304" y="2244165"/>
              <a:ext cx="761408" cy="683786"/>
            </a:xfrm>
            <a:prstGeom prst="rect">
              <a:avLst/>
            </a:prstGeom>
            <a:noFill/>
            <a:ln w="571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rgbClr val="FAE7CB"/>
                </a:solidFill>
              </a:endParaRPr>
            </a:p>
          </p:txBody>
        </p:sp>
      </p:grpSp>
      <p:sp>
        <p:nvSpPr>
          <p:cNvPr id="5" name="Rectangle 4">
            <a:extLst>
              <a:ext uri="{FF2B5EF4-FFF2-40B4-BE49-F238E27FC236}">
                <a16:creationId xmlns:a16="http://schemas.microsoft.com/office/drawing/2014/main" id="{1ACB7A53-59DC-4CFD-B144-402041B46D96}"/>
              </a:ext>
            </a:extLst>
          </p:cNvPr>
          <p:cNvSpPr/>
          <p:nvPr/>
        </p:nvSpPr>
        <p:spPr>
          <a:xfrm>
            <a:off x="110606" y="1297964"/>
            <a:ext cx="6096000" cy="369332"/>
          </a:xfrm>
          <a:prstGeom prst="rect">
            <a:avLst/>
          </a:prstGeom>
        </p:spPr>
        <p:txBody>
          <a:bodyPr>
            <a:spAutoFit/>
          </a:bodyPr>
          <a:lstStyle/>
          <a:p>
            <a:pPr algn="ctr"/>
            <a:r>
              <a:rPr lang="en-US" dirty="0"/>
              <a:t>Detection results under low quality</a:t>
            </a:r>
          </a:p>
        </p:txBody>
      </p:sp>
      <p:sp>
        <p:nvSpPr>
          <p:cNvPr id="21" name="Rectangle 20">
            <a:extLst>
              <a:ext uri="{FF2B5EF4-FFF2-40B4-BE49-F238E27FC236}">
                <a16:creationId xmlns:a16="http://schemas.microsoft.com/office/drawing/2014/main" id="{6FD6106E-0B82-4670-AC28-DCB5310A62DE}"/>
              </a:ext>
            </a:extLst>
          </p:cNvPr>
          <p:cNvSpPr/>
          <p:nvPr/>
        </p:nvSpPr>
        <p:spPr>
          <a:xfrm>
            <a:off x="-63985" y="6732491"/>
            <a:ext cx="12192000" cy="295015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216583"/>
                </a:solidFill>
              </a:rPr>
              <a:t>Efficiency:</a:t>
            </a:r>
          </a:p>
          <a:p>
            <a:pPr algn="ctr"/>
            <a:r>
              <a:rPr lang="en-US" sz="4000" b="1" dirty="0">
                <a:solidFill>
                  <a:srgbClr val="216583"/>
                </a:solidFill>
              </a:rPr>
              <a:t>High-quality areas should focus on those areas that are almost confidently detected </a:t>
            </a:r>
            <a:r>
              <a:rPr lang="en-US" sz="4000" b="1" dirty="0">
                <a:solidFill>
                  <a:srgbClr val="DD7C1B"/>
                </a:solidFill>
              </a:rPr>
              <a:t>but not</a:t>
            </a:r>
            <a:r>
              <a:rPr lang="en-US" sz="4000" b="1" dirty="0">
                <a:solidFill>
                  <a:srgbClr val="216583"/>
                </a:solidFill>
              </a:rPr>
              <a:t>.</a:t>
            </a:r>
            <a:endParaRPr lang="en-US" sz="4000" b="1" dirty="0">
              <a:solidFill>
                <a:schemeClr val="accent2"/>
              </a:solidFill>
            </a:endParaRPr>
          </a:p>
        </p:txBody>
      </p:sp>
      <p:sp>
        <p:nvSpPr>
          <p:cNvPr id="11" name="Rectangle 10">
            <a:extLst>
              <a:ext uri="{FF2B5EF4-FFF2-40B4-BE49-F238E27FC236}">
                <a16:creationId xmlns:a16="http://schemas.microsoft.com/office/drawing/2014/main" id="{F37A0C9C-45C6-4E79-8D21-C93D0AC68901}"/>
              </a:ext>
            </a:extLst>
          </p:cNvPr>
          <p:cNvSpPr/>
          <p:nvPr/>
        </p:nvSpPr>
        <p:spPr>
          <a:xfrm>
            <a:off x="4902739" y="1302407"/>
            <a:ext cx="6096000" cy="369332"/>
          </a:xfrm>
          <a:prstGeom prst="rect">
            <a:avLst/>
          </a:prstGeom>
        </p:spPr>
        <p:txBody>
          <a:bodyPr>
            <a:spAutoFit/>
          </a:bodyPr>
          <a:lstStyle/>
          <a:p>
            <a:pPr algn="ctr"/>
            <a:r>
              <a:rPr lang="en-US" dirty="0"/>
              <a:t>Detection results after encoding </a:t>
            </a:r>
            <a:r>
              <a:rPr lang="en-US" dirty="0">
                <a:solidFill>
                  <a:schemeClr val="accent1"/>
                </a:solidFill>
              </a:rPr>
              <a:t>blue</a:t>
            </a:r>
            <a:r>
              <a:rPr lang="en-US" dirty="0"/>
              <a:t> area in high quality</a:t>
            </a:r>
          </a:p>
        </p:txBody>
      </p:sp>
      <p:grpSp>
        <p:nvGrpSpPr>
          <p:cNvPr id="12" name="Group 11">
            <a:extLst>
              <a:ext uri="{FF2B5EF4-FFF2-40B4-BE49-F238E27FC236}">
                <a16:creationId xmlns:a16="http://schemas.microsoft.com/office/drawing/2014/main" id="{1E3BCEEC-5CA6-47AE-AAC5-59ED399013CF}"/>
              </a:ext>
            </a:extLst>
          </p:cNvPr>
          <p:cNvGrpSpPr/>
          <p:nvPr/>
        </p:nvGrpSpPr>
        <p:grpSpPr>
          <a:xfrm>
            <a:off x="6206606" y="2010644"/>
            <a:ext cx="3657600" cy="2286000"/>
            <a:chOff x="-2294602" y="603250"/>
            <a:chExt cx="7975600" cy="5651500"/>
          </a:xfrm>
        </p:grpSpPr>
        <p:pic>
          <p:nvPicPr>
            <p:cNvPr id="18" name="Picture 17">
              <a:extLst>
                <a:ext uri="{FF2B5EF4-FFF2-40B4-BE49-F238E27FC236}">
                  <a16:creationId xmlns:a16="http://schemas.microsoft.com/office/drawing/2014/main" id="{3D066AF7-0C94-4E7F-B233-223DE99C1AB7}"/>
                </a:ext>
              </a:extLst>
            </p:cNvPr>
            <p:cNvPicPr>
              <a:picLocks noChangeAspect="1"/>
            </p:cNvPicPr>
            <p:nvPr/>
          </p:nvPicPr>
          <p:blipFill>
            <a:blip r:embed="rId3"/>
            <a:stretch>
              <a:fillRect/>
            </a:stretch>
          </p:blipFill>
          <p:spPr>
            <a:xfrm>
              <a:off x="-2294602" y="603250"/>
              <a:ext cx="7975600" cy="5651500"/>
            </a:xfrm>
            <a:prstGeom prst="rect">
              <a:avLst/>
            </a:prstGeom>
          </p:spPr>
        </p:pic>
        <p:sp>
          <p:nvSpPr>
            <p:cNvPr id="19" name="Rectangle 18">
              <a:extLst>
                <a:ext uri="{FF2B5EF4-FFF2-40B4-BE49-F238E27FC236}">
                  <a16:creationId xmlns:a16="http://schemas.microsoft.com/office/drawing/2014/main" id="{C1C1D144-F42D-43BE-B7F9-C58C9C1A86CA}"/>
                </a:ext>
              </a:extLst>
            </p:cNvPr>
            <p:cNvSpPr/>
            <p:nvPr/>
          </p:nvSpPr>
          <p:spPr>
            <a:xfrm>
              <a:off x="-1909416" y="3191031"/>
              <a:ext cx="1401985" cy="1103441"/>
            </a:xfrm>
            <a:prstGeom prst="rect">
              <a:avLst/>
            </a:prstGeom>
            <a:noFill/>
            <a:ln w="571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rgbClr val="FAE7CB"/>
                </a:solidFill>
              </a:endParaRPr>
            </a:p>
          </p:txBody>
        </p:sp>
        <p:sp>
          <p:nvSpPr>
            <p:cNvPr id="20" name="Rectangle 19">
              <a:extLst>
                <a:ext uri="{FF2B5EF4-FFF2-40B4-BE49-F238E27FC236}">
                  <a16:creationId xmlns:a16="http://schemas.microsoft.com/office/drawing/2014/main" id="{F6708991-DC26-403E-A10C-DA7C6C1197D1}"/>
                </a:ext>
              </a:extLst>
            </p:cNvPr>
            <p:cNvSpPr/>
            <p:nvPr/>
          </p:nvSpPr>
          <p:spPr>
            <a:xfrm>
              <a:off x="-1354098" y="4521496"/>
              <a:ext cx="1701800" cy="1553779"/>
            </a:xfrm>
            <a:prstGeom prst="rect">
              <a:avLst/>
            </a:prstGeom>
            <a:noFill/>
            <a:ln w="571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rgbClr val="FAE7CB"/>
                </a:solidFill>
              </a:endParaRPr>
            </a:p>
          </p:txBody>
        </p:sp>
        <p:sp>
          <p:nvSpPr>
            <p:cNvPr id="22" name="Rectangle 21">
              <a:extLst>
                <a:ext uri="{FF2B5EF4-FFF2-40B4-BE49-F238E27FC236}">
                  <a16:creationId xmlns:a16="http://schemas.microsoft.com/office/drawing/2014/main" id="{FCD79276-E10F-41A2-9F43-E3F06335E067}"/>
                </a:ext>
              </a:extLst>
            </p:cNvPr>
            <p:cNvSpPr/>
            <p:nvPr/>
          </p:nvSpPr>
          <p:spPr>
            <a:xfrm>
              <a:off x="968304" y="2244165"/>
              <a:ext cx="761408" cy="683786"/>
            </a:xfrm>
            <a:prstGeom prst="rect">
              <a:avLst/>
            </a:prstGeom>
            <a:noFill/>
            <a:ln w="571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rgbClr val="FAE7CB"/>
                </a:solidFill>
              </a:endParaRPr>
            </a:p>
          </p:txBody>
        </p:sp>
      </p:grpSp>
      <p:sp>
        <p:nvSpPr>
          <p:cNvPr id="4" name="Rectangle 3">
            <a:extLst>
              <a:ext uri="{FF2B5EF4-FFF2-40B4-BE49-F238E27FC236}">
                <a16:creationId xmlns:a16="http://schemas.microsoft.com/office/drawing/2014/main" id="{727B6A21-2EB5-4B51-BF2E-AD6AD947A312}"/>
              </a:ext>
            </a:extLst>
          </p:cNvPr>
          <p:cNvSpPr/>
          <p:nvPr/>
        </p:nvSpPr>
        <p:spPr>
          <a:xfrm>
            <a:off x="1368213" y="3007360"/>
            <a:ext cx="780443" cy="5155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a:extLst>
              <a:ext uri="{FF2B5EF4-FFF2-40B4-BE49-F238E27FC236}">
                <a16:creationId xmlns:a16="http://schemas.microsoft.com/office/drawing/2014/main" id="{E904919F-2F42-4B63-91E4-D3F3B935F37F}"/>
              </a:ext>
            </a:extLst>
          </p:cNvPr>
          <p:cNvGrpSpPr/>
          <p:nvPr/>
        </p:nvGrpSpPr>
        <p:grpSpPr>
          <a:xfrm>
            <a:off x="1239333" y="4417036"/>
            <a:ext cx="3657600" cy="2286000"/>
            <a:chOff x="-2294602" y="603250"/>
            <a:chExt cx="7975600" cy="5651500"/>
          </a:xfrm>
        </p:grpSpPr>
        <p:pic>
          <p:nvPicPr>
            <p:cNvPr id="24" name="Picture 23">
              <a:extLst>
                <a:ext uri="{FF2B5EF4-FFF2-40B4-BE49-F238E27FC236}">
                  <a16:creationId xmlns:a16="http://schemas.microsoft.com/office/drawing/2014/main" id="{ECAD08D8-CA38-45E4-A78A-4782B5528222}"/>
                </a:ext>
              </a:extLst>
            </p:cNvPr>
            <p:cNvPicPr>
              <a:picLocks noChangeAspect="1"/>
            </p:cNvPicPr>
            <p:nvPr/>
          </p:nvPicPr>
          <p:blipFill>
            <a:blip r:embed="rId3"/>
            <a:stretch>
              <a:fillRect/>
            </a:stretch>
          </p:blipFill>
          <p:spPr>
            <a:xfrm>
              <a:off x="-2294602" y="603250"/>
              <a:ext cx="7975600" cy="5651500"/>
            </a:xfrm>
            <a:prstGeom prst="rect">
              <a:avLst/>
            </a:prstGeom>
          </p:spPr>
        </p:pic>
        <p:sp>
          <p:nvSpPr>
            <p:cNvPr id="25" name="Rectangle 24">
              <a:extLst>
                <a:ext uri="{FF2B5EF4-FFF2-40B4-BE49-F238E27FC236}">
                  <a16:creationId xmlns:a16="http://schemas.microsoft.com/office/drawing/2014/main" id="{BBF3A804-D55D-42B3-89BE-D04E570336BD}"/>
                </a:ext>
              </a:extLst>
            </p:cNvPr>
            <p:cNvSpPr/>
            <p:nvPr/>
          </p:nvSpPr>
          <p:spPr>
            <a:xfrm>
              <a:off x="-1909416" y="3191031"/>
              <a:ext cx="1401985" cy="1103441"/>
            </a:xfrm>
            <a:prstGeom prst="rect">
              <a:avLst/>
            </a:prstGeom>
            <a:noFill/>
            <a:ln w="571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rgbClr val="FAE7CB"/>
                </a:solidFill>
              </a:endParaRPr>
            </a:p>
          </p:txBody>
        </p:sp>
        <p:sp>
          <p:nvSpPr>
            <p:cNvPr id="26" name="Rectangle 25">
              <a:extLst>
                <a:ext uri="{FF2B5EF4-FFF2-40B4-BE49-F238E27FC236}">
                  <a16:creationId xmlns:a16="http://schemas.microsoft.com/office/drawing/2014/main" id="{4BD39DE7-81F9-4274-A167-F0BA7635A3B3}"/>
                </a:ext>
              </a:extLst>
            </p:cNvPr>
            <p:cNvSpPr/>
            <p:nvPr/>
          </p:nvSpPr>
          <p:spPr>
            <a:xfrm>
              <a:off x="-1354098" y="4521496"/>
              <a:ext cx="1701800" cy="1553779"/>
            </a:xfrm>
            <a:prstGeom prst="rect">
              <a:avLst/>
            </a:prstGeom>
            <a:noFill/>
            <a:ln w="571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rgbClr val="FAE7CB"/>
                </a:solidFill>
              </a:endParaRPr>
            </a:p>
          </p:txBody>
        </p:sp>
        <p:sp>
          <p:nvSpPr>
            <p:cNvPr id="27" name="Rectangle 26">
              <a:extLst>
                <a:ext uri="{FF2B5EF4-FFF2-40B4-BE49-F238E27FC236}">
                  <a16:creationId xmlns:a16="http://schemas.microsoft.com/office/drawing/2014/main" id="{D6C0D3B2-AC00-464F-8086-93EAC2B2A38D}"/>
                </a:ext>
              </a:extLst>
            </p:cNvPr>
            <p:cNvSpPr/>
            <p:nvPr/>
          </p:nvSpPr>
          <p:spPr>
            <a:xfrm>
              <a:off x="968304" y="2244165"/>
              <a:ext cx="761408" cy="683786"/>
            </a:xfrm>
            <a:prstGeom prst="rect">
              <a:avLst/>
            </a:prstGeom>
            <a:noFill/>
            <a:ln w="571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rgbClr val="FAE7CB"/>
                </a:solidFill>
              </a:endParaRPr>
            </a:p>
          </p:txBody>
        </p:sp>
      </p:grpSp>
      <p:sp>
        <p:nvSpPr>
          <p:cNvPr id="28" name="Rectangle 27">
            <a:extLst>
              <a:ext uri="{FF2B5EF4-FFF2-40B4-BE49-F238E27FC236}">
                <a16:creationId xmlns:a16="http://schemas.microsoft.com/office/drawing/2014/main" id="{09412E05-A206-494F-B1A2-C48265352513}"/>
              </a:ext>
            </a:extLst>
          </p:cNvPr>
          <p:cNvSpPr/>
          <p:nvPr/>
        </p:nvSpPr>
        <p:spPr>
          <a:xfrm>
            <a:off x="4191023" y="5099568"/>
            <a:ext cx="390222" cy="2765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Group 28">
            <a:extLst>
              <a:ext uri="{FF2B5EF4-FFF2-40B4-BE49-F238E27FC236}">
                <a16:creationId xmlns:a16="http://schemas.microsoft.com/office/drawing/2014/main" id="{0C514495-7BCF-4008-B939-901096C310E4}"/>
              </a:ext>
            </a:extLst>
          </p:cNvPr>
          <p:cNvGrpSpPr/>
          <p:nvPr/>
        </p:nvGrpSpPr>
        <p:grpSpPr>
          <a:xfrm>
            <a:off x="6206606" y="4420429"/>
            <a:ext cx="3657600" cy="2286000"/>
            <a:chOff x="-2294602" y="603250"/>
            <a:chExt cx="7975600" cy="5651500"/>
          </a:xfrm>
        </p:grpSpPr>
        <p:pic>
          <p:nvPicPr>
            <p:cNvPr id="30" name="Picture 29">
              <a:extLst>
                <a:ext uri="{FF2B5EF4-FFF2-40B4-BE49-F238E27FC236}">
                  <a16:creationId xmlns:a16="http://schemas.microsoft.com/office/drawing/2014/main" id="{3AFDAEFE-F11B-4DB0-BE5C-C4E3B1B6C696}"/>
                </a:ext>
              </a:extLst>
            </p:cNvPr>
            <p:cNvPicPr>
              <a:picLocks noChangeAspect="1"/>
            </p:cNvPicPr>
            <p:nvPr/>
          </p:nvPicPr>
          <p:blipFill>
            <a:blip r:embed="rId3"/>
            <a:stretch>
              <a:fillRect/>
            </a:stretch>
          </p:blipFill>
          <p:spPr>
            <a:xfrm>
              <a:off x="-2294602" y="603250"/>
              <a:ext cx="7975600" cy="5651500"/>
            </a:xfrm>
            <a:prstGeom prst="rect">
              <a:avLst/>
            </a:prstGeom>
          </p:spPr>
        </p:pic>
        <p:sp>
          <p:nvSpPr>
            <p:cNvPr id="31" name="Rectangle 30">
              <a:extLst>
                <a:ext uri="{FF2B5EF4-FFF2-40B4-BE49-F238E27FC236}">
                  <a16:creationId xmlns:a16="http://schemas.microsoft.com/office/drawing/2014/main" id="{3A483555-F898-4D9F-900B-C5B00BD6A411}"/>
                </a:ext>
              </a:extLst>
            </p:cNvPr>
            <p:cNvSpPr/>
            <p:nvPr/>
          </p:nvSpPr>
          <p:spPr>
            <a:xfrm>
              <a:off x="-1909416" y="3191031"/>
              <a:ext cx="1401985" cy="1103441"/>
            </a:xfrm>
            <a:prstGeom prst="rect">
              <a:avLst/>
            </a:prstGeom>
            <a:noFill/>
            <a:ln w="571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rgbClr val="FAE7CB"/>
                </a:solidFill>
              </a:endParaRPr>
            </a:p>
          </p:txBody>
        </p:sp>
        <p:sp>
          <p:nvSpPr>
            <p:cNvPr id="32" name="Rectangle 31">
              <a:extLst>
                <a:ext uri="{FF2B5EF4-FFF2-40B4-BE49-F238E27FC236}">
                  <a16:creationId xmlns:a16="http://schemas.microsoft.com/office/drawing/2014/main" id="{CAA78BD3-8E51-43ED-A117-9E1828491C92}"/>
                </a:ext>
              </a:extLst>
            </p:cNvPr>
            <p:cNvSpPr/>
            <p:nvPr/>
          </p:nvSpPr>
          <p:spPr>
            <a:xfrm>
              <a:off x="-1354098" y="4521496"/>
              <a:ext cx="1701800" cy="1553779"/>
            </a:xfrm>
            <a:prstGeom prst="rect">
              <a:avLst/>
            </a:prstGeom>
            <a:noFill/>
            <a:ln w="571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rgbClr val="FAE7CB"/>
                </a:solidFill>
              </a:endParaRPr>
            </a:p>
          </p:txBody>
        </p:sp>
        <p:sp>
          <p:nvSpPr>
            <p:cNvPr id="33" name="Rectangle 32">
              <a:extLst>
                <a:ext uri="{FF2B5EF4-FFF2-40B4-BE49-F238E27FC236}">
                  <a16:creationId xmlns:a16="http://schemas.microsoft.com/office/drawing/2014/main" id="{3389BCAF-B9F4-4B72-BD69-6963BB11E116}"/>
                </a:ext>
              </a:extLst>
            </p:cNvPr>
            <p:cNvSpPr/>
            <p:nvPr/>
          </p:nvSpPr>
          <p:spPr>
            <a:xfrm>
              <a:off x="968304" y="2244165"/>
              <a:ext cx="761408" cy="683786"/>
            </a:xfrm>
            <a:prstGeom prst="rect">
              <a:avLst/>
            </a:prstGeom>
            <a:noFill/>
            <a:ln w="571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rgbClr val="FAE7CB"/>
                </a:solidFill>
              </a:endParaRPr>
            </a:p>
          </p:txBody>
        </p:sp>
      </p:grpSp>
      <p:sp>
        <p:nvSpPr>
          <p:cNvPr id="34" name="Rectangle 33">
            <a:extLst>
              <a:ext uri="{FF2B5EF4-FFF2-40B4-BE49-F238E27FC236}">
                <a16:creationId xmlns:a16="http://schemas.microsoft.com/office/drawing/2014/main" id="{0DC54709-1358-4CE8-8625-F5412A2D157E}"/>
              </a:ext>
            </a:extLst>
          </p:cNvPr>
          <p:cNvSpPr/>
          <p:nvPr/>
        </p:nvSpPr>
        <p:spPr>
          <a:xfrm>
            <a:off x="9187234" y="5111802"/>
            <a:ext cx="349181" cy="276588"/>
          </a:xfrm>
          <a:prstGeom prst="rect">
            <a:avLst/>
          </a:prstGeom>
          <a:noFill/>
          <a:ln w="571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rgbClr val="FAE7CB"/>
              </a:solidFill>
            </a:endParaRPr>
          </a:p>
        </p:txBody>
      </p:sp>
    </p:spTree>
    <p:extLst>
      <p:ext uri="{BB962C8B-B14F-4D97-AF65-F5344CB8AC3E}">
        <p14:creationId xmlns:p14="http://schemas.microsoft.com/office/powerpoint/2010/main" val="875646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4" presetClass="entr" presetSubtype="1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animEffect transition="in" filter="randombar(horizontal)">
                                      <p:cBhvr>
                                        <p:cTn id="9" dur="500"/>
                                        <p:tgtEl>
                                          <p:spTgt spid="21"/>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12"/>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4" presetClass="entr" presetSubtype="10" fill="hold" grpId="0"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randombar(horizontal)">
                                      <p:cBhvr>
                                        <p:cTn id="18" dur="500"/>
                                        <p:tgtEl>
                                          <p:spTgt spid="4"/>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grpId="0" nodeType="clickEffect">
                                  <p:stCondLst>
                                    <p:cond delay="0"/>
                                  </p:stCondLst>
                                  <p:childTnLst>
                                    <p:set>
                                      <p:cBhvr>
                                        <p:cTn id="26" dur="1" fill="hold">
                                          <p:stCondLst>
                                            <p:cond delay="0"/>
                                          </p:stCondLst>
                                        </p:cTn>
                                        <p:tgtEl>
                                          <p:spTgt spid="28"/>
                                        </p:tgtEl>
                                        <p:attrNameLst>
                                          <p:attrName>style.visibility</p:attrName>
                                        </p:attrNameLst>
                                      </p:cBhvr>
                                      <p:to>
                                        <p:strVal val="visible"/>
                                      </p:to>
                                    </p:set>
                                    <p:animEffect transition="in" filter="randombar(horizontal)">
                                      <p:cBhvr>
                                        <p:cTn id="27" dur="500"/>
                                        <p:tgtEl>
                                          <p:spTgt spid="28"/>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4" grpId="0" animBg="1"/>
      <p:bldP spid="28"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9">
            <a:extLst>
              <a:ext uri="{FF2B5EF4-FFF2-40B4-BE49-F238E27FC236}">
                <a16:creationId xmlns:a16="http://schemas.microsoft.com/office/drawing/2014/main" id="{A12DDE10-1847-DD4D-90F6-6234D62250AB}"/>
              </a:ext>
            </a:extLst>
          </p:cNvPr>
          <p:cNvSpPr>
            <a:spLocks noGrp="1"/>
          </p:cNvSpPr>
          <p:nvPr>
            <p:ph type="sldNum" sz="quarter" idx="12"/>
          </p:nvPr>
        </p:nvSpPr>
        <p:spPr/>
        <p:txBody>
          <a:bodyPr/>
          <a:lstStyle/>
          <a:p>
            <a:fld id="{0E1F3F83-CEEF-5D42-8784-473683DD07D4}" type="slidenum">
              <a:rPr lang="en-US" smtClean="0"/>
              <a:t>2</a:t>
            </a:fld>
            <a:endParaRPr lang="en-US"/>
          </a:p>
        </p:txBody>
      </p:sp>
      <p:sp>
        <p:nvSpPr>
          <p:cNvPr id="14" name="Title 13">
            <a:extLst>
              <a:ext uri="{FF2B5EF4-FFF2-40B4-BE49-F238E27FC236}">
                <a16:creationId xmlns:a16="http://schemas.microsoft.com/office/drawing/2014/main" id="{DFB1871A-AD39-194F-9969-16F8C9017081}"/>
              </a:ext>
            </a:extLst>
          </p:cNvPr>
          <p:cNvSpPr>
            <a:spLocks noGrp="1"/>
          </p:cNvSpPr>
          <p:nvPr>
            <p:ph type="title"/>
          </p:nvPr>
        </p:nvSpPr>
        <p:spPr/>
        <p:txBody>
          <a:bodyPr>
            <a:normAutofit/>
          </a:bodyPr>
          <a:lstStyle/>
          <a:p>
            <a:pPr algn="ctr"/>
            <a:r>
              <a:rPr lang="en-US" sz="4000" b="1" dirty="0">
                <a:solidFill>
                  <a:srgbClr val="216583"/>
                </a:solidFill>
              </a:rPr>
              <a:t>Overview</a:t>
            </a:r>
          </a:p>
        </p:txBody>
      </p:sp>
      <p:sp>
        <p:nvSpPr>
          <p:cNvPr id="15" name="Rectangle 14">
            <a:extLst>
              <a:ext uri="{FF2B5EF4-FFF2-40B4-BE49-F238E27FC236}">
                <a16:creationId xmlns:a16="http://schemas.microsoft.com/office/drawing/2014/main" id="{0652BD86-DD61-5642-AAA5-54895DC07C8A}"/>
              </a:ext>
            </a:extLst>
          </p:cNvPr>
          <p:cNvSpPr/>
          <p:nvPr/>
        </p:nvSpPr>
        <p:spPr>
          <a:xfrm>
            <a:off x="134112" y="1641101"/>
            <a:ext cx="11875008" cy="731210"/>
          </a:xfrm>
          <a:prstGeom prst="rect">
            <a:avLst/>
          </a:prstGeom>
          <a:ln w="34925">
            <a:solidFill>
              <a:srgbClr val="00B05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2400" dirty="0"/>
              <a:t>Video analytics is pervasive, but fortunately it allows for </a:t>
            </a:r>
            <a:r>
              <a:rPr lang="en-US" sz="2400" b="1" dirty="0">
                <a:solidFill>
                  <a:srgbClr val="DD7C1B"/>
                </a:solidFill>
              </a:rPr>
              <a:t>aggressive</a:t>
            </a:r>
            <a:r>
              <a:rPr lang="en-US" sz="2400" dirty="0"/>
              <a:t> video compression</a:t>
            </a:r>
          </a:p>
        </p:txBody>
      </p:sp>
      <p:sp>
        <p:nvSpPr>
          <p:cNvPr id="16" name="Rectangle 15">
            <a:extLst>
              <a:ext uri="{FF2B5EF4-FFF2-40B4-BE49-F238E27FC236}">
                <a16:creationId xmlns:a16="http://schemas.microsoft.com/office/drawing/2014/main" id="{682C1BDC-F95F-2342-938B-826AB9394832}"/>
              </a:ext>
            </a:extLst>
          </p:cNvPr>
          <p:cNvSpPr/>
          <p:nvPr/>
        </p:nvSpPr>
        <p:spPr>
          <a:xfrm>
            <a:off x="134112" y="3468977"/>
            <a:ext cx="11875008" cy="731211"/>
          </a:xfrm>
          <a:prstGeom prst="rect">
            <a:avLst/>
          </a:prstGeom>
          <a:ln w="34925">
            <a:solidFill>
              <a:srgbClr val="00B05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2400" dirty="0"/>
              <a:t>Only the </a:t>
            </a:r>
            <a:r>
              <a:rPr lang="en-US" sz="2400" b="1" dirty="0">
                <a:solidFill>
                  <a:srgbClr val="DD7C1B"/>
                </a:solidFill>
              </a:rPr>
              <a:t>server-side DNN </a:t>
            </a:r>
            <a:r>
              <a:rPr lang="en-US" sz="2400" dirty="0">
                <a:solidFill>
                  <a:schemeClr val="tx1"/>
                </a:solidFill>
              </a:rPr>
              <a:t>has sufficient info to</a:t>
            </a:r>
            <a:r>
              <a:rPr lang="en-US" sz="2400" dirty="0"/>
              <a:t> guide efficient video compression/streaming</a:t>
            </a:r>
          </a:p>
        </p:txBody>
      </p:sp>
      <p:sp>
        <p:nvSpPr>
          <p:cNvPr id="17" name="Down Arrow 16">
            <a:extLst>
              <a:ext uri="{FF2B5EF4-FFF2-40B4-BE49-F238E27FC236}">
                <a16:creationId xmlns:a16="http://schemas.microsoft.com/office/drawing/2014/main" id="{50743E06-35B6-3D4B-A5C4-557F697D661C}"/>
              </a:ext>
            </a:extLst>
          </p:cNvPr>
          <p:cNvSpPr/>
          <p:nvPr/>
        </p:nvSpPr>
        <p:spPr>
          <a:xfrm>
            <a:off x="5862874" y="2600629"/>
            <a:ext cx="466252" cy="463361"/>
          </a:xfrm>
          <a:prstGeom prst="downArrow">
            <a:avLst/>
          </a:prstGeom>
          <a:no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CAEE552F-E26D-1A4D-9ECE-34A4037CAD99}"/>
              </a:ext>
            </a:extLst>
          </p:cNvPr>
          <p:cNvSpPr/>
          <p:nvPr/>
        </p:nvSpPr>
        <p:spPr>
          <a:xfrm>
            <a:off x="134112" y="5216899"/>
            <a:ext cx="11875008" cy="1041076"/>
          </a:xfrm>
          <a:prstGeom prst="rect">
            <a:avLst/>
          </a:prstGeom>
          <a:ln w="34925">
            <a:solidFill>
              <a:srgbClr val="00B05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dirty="0"/>
              <a:t>Our idea: Drive video streaming by the real-time feedback from the server-side DNN</a:t>
            </a:r>
          </a:p>
          <a:p>
            <a:pPr algn="ctr"/>
            <a:r>
              <a:rPr lang="en-US" sz="2400" dirty="0">
                <a:sym typeface="Wingdings"/>
              </a:rPr>
              <a:t></a:t>
            </a:r>
            <a:r>
              <a:rPr lang="en-US" sz="2400" b="1" dirty="0">
                <a:solidFill>
                  <a:srgbClr val="DD7C1B"/>
                </a:solidFill>
                <a:sym typeface="Wingdings"/>
              </a:rPr>
              <a:t>D</a:t>
            </a:r>
            <a:r>
              <a:rPr lang="en-US" sz="2400" dirty="0">
                <a:sym typeface="Wingdings"/>
              </a:rPr>
              <a:t>NN-</a:t>
            </a:r>
            <a:r>
              <a:rPr lang="en-US" sz="2400" b="1" dirty="0">
                <a:solidFill>
                  <a:srgbClr val="DD7C1B"/>
                </a:solidFill>
                <a:sym typeface="Wingdings"/>
              </a:rPr>
              <a:t>D</a:t>
            </a:r>
            <a:r>
              <a:rPr lang="en-US" sz="2400" dirty="0">
                <a:sym typeface="Wingdings"/>
              </a:rPr>
              <a:t>riven </a:t>
            </a:r>
            <a:r>
              <a:rPr lang="en-US" sz="2400" b="1" dirty="0">
                <a:solidFill>
                  <a:srgbClr val="DD7C1B"/>
                </a:solidFill>
                <a:sym typeface="Wingdings"/>
              </a:rPr>
              <a:t>S</a:t>
            </a:r>
            <a:r>
              <a:rPr lang="en-US" sz="2400" dirty="0">
                <a:sym typeface="Wingdings"/>
              </a:rPr>
              <a:t>treaming (</a:t>
            </a:r>
            <a:r>
              <a:rPr lang="en-US" sz="2400" b="1" dirty="0">
                <a:solidFill>
                  <a:srgbClr val="DD7C1B"/>
                </a:solidFill>
                <a:sym typeface="Wingdings"/>
              </a:rPr>
              <a:t>DDS</a:t>
            </a:r>
            <a:r>
              <a:rPr lang="en-US" sz="2400" dirty="0">
                <a:sym typeface="Wingdings"/>
              </a:rPr>
              <a:t>)</a:t>
            </a:r>
            <a:endParaRPr lang="en-US" sz="2400" dirty="0"/>
          </a:p>
        </p:txBody>
      </p:sp>
      <p:sp>
        <p:nvSpPr>
          <p:cNvPr id="9" name="Down Arrow 16">
            <a:extLst>
              <a:ext uri="{FF2B5EF4-FFF2-40B4-BE49-F238E27FC236}">
                <a16:creationId xmlns:a16="http://schemas.microsoft.com/office/drawing/2014/main" id="{09717001-E141-4BFA-B9BE-EE3BAC8CFEA3}"/>
              </a:ext>
            </a:extLst>
          </p:cNvPr>
          <p:cNvSpPr/>
          <p:nvPr/>
        </p:nvSpPr>
        <p:spPr>
          <a:xfrm>
            <a:off x="5862874" y="4554204"/>
            <a:ext cx="466252" cy="463361"/>
          </a:xfrm>
          <a:prstGeom prst="downArrow">
            <a:avLst/>
          </a:prstGeom>
          <a:no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23091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dissolve">
                                      <p:cBhvr>
                                        <p:cTn id="7" dur="500"/>
                                        <p:tgtEl>
                                          <p:spTgt spid="17"/>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dissolve">
                                      <p:cBhvr>
                                        <p:cTn id="10" dur="500"/>
                                        <p:tgtEl>
                                          <p:spTgt spid="16"/>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randombar(horizontal)">
                                      <p:cBhvr>
                                        <p:cTn id="15" dur="500"/>
                                        <p:tgtEl>
                                          <p:spTgt spid="9"/>
                                        </p:tgtEl>
                                      </p:cBhvr>
                                    </p:animEffect>
                                  </p:childTnLst>
                                </p:cTn>
                              </p:par>
                              <p:par>
                                <p:cTn id="16" presetID="14" presetClass="entr" presetSubtype="10" fill="hold" grpId="0" nodeType="with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randombar(horizontal)">
                                      <p:cBhvr>
                                        <p:cTn id="18"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8" grpId="0" animBg="1"/>
      <p:bldP spid="9" grpId="0" animBg="1"/>
    </p:bld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19270" y="365125"/>
            <a:ext cx="12072730" cy="1325563"/>
          </a:xfrm>
        </p:spPr>
        <p:txBody>
          <a:bodyPr>
            <a:normAutofit/>
          </a:bodyPr>
          <a:lstStyle/>
          <a:p>
            <a:r>
              <a:rPr lang="en-US" b="1" dirty="0">
                <a:solidFill>
                  <a:srgbClr val="216583"/>
                </a:solidFill>
              </a:rPr>
              <a:t>Challenge. Efficient areas depends on the inference results on current frame, and thus </a:t>
            </a:r>
            <a:r>
              <a:rPr lang="en-US" b="1" dirty="0">
                <a:solidFill>
                  <a:srgbClr val="DD7C1B"/>
                </a:solidFill>
              </a:rPr>
              <a:t>very unpredictable</a:t>
            </a:r>
            <a:endParaRPr lang="en-US" dirty="0"/>
          </a:p>
        </p:txBody>
      </p:sp>
      <p:sp>
        <p:nvSpPr>
          <p:cNvPr id="3" name="Slide Number Placeholder 2">
            <a:extLst>
              <a:ext uri="{FF2B5EF4-FFF2-40B4-BE49-F238E27FC236}">
                <a16:creationId xmlns:a16="http://schemas.microsoft.com/office/drawing/2014/main" id="{D8212E72-F46C-B54E-BA00-8C960A081C7F}"/>
              </a:ext>
            </a:extLst>
          </p:cNvPr>
          <p:cNvSpPr>
            <a:spLocks noGrp="1"/>
          </p:cNvSpPr>
          <p:nvPr>
            <p:ph type="sldNum" sz="quarter" idx="12"/>
          </p:nvPr>
        </p:nvSpPr>
        <p:spPr/>
        <p:txBody>
          <a:bodyPr/>
          <a:lstStyle/>
          <a:p>
            <a:fld id="{0E1F3F83-CEEF-5D42-8784-473683DD07D4}" type="slidenum">
              <a:rPr lang="en-US" smtClean="0"/>
              <a:t>20</a:t>
            </a:fld>
            <a:endParaRPr lang="en-US"/>
          </a:p>
        </p:txBody>
      </p:sp>
      <p:sp>
        <p:nvSpPr>
          <p:cNvPr id="4" name="Rectangle 3">
            <a:extLst>
              <a:ext uri="{FF2B5EF4-FFF2-40B4-BE49-F238E27FC236}">
                <a16:creationId xmlns:a16="http://schemas.microsoft.com/office/drawing/2014/main" id="{F757C1C2-7F66-4116-90AB-6E96662A883A}"/>
              </a:ext>
            </a:extLst>
          </p:cNvPr>
          <p:cNvSpPr/>
          <p:nvPr/>
        </p:nvSpPr>
        <p:spPr>
          <a:xfrm>
            <a:off x="910336" y="2503994"/>
            <a:ext cx="10147808" cy="369332"/>
          </a:xfrm>
          <a:prstGeom prst="rect">
            <a:avLst/>
          </a:prstGeom>
        </p:spPr>
        <p:txBody>
          <a:bodyPr wrap="square">
            <a:spAutoFit/>
          </a:bodyPr>
          <a:lstStyle/>
          <a:p>
            <a:pPr algn="ctr"/>
            <a:endParaRPr lang="en-US" dirty="0"/>
          </a:p>
        </p:txBody>
      </p:sp>
      <p:pic>
        <p:nvPicPr>
          <p:cNvPr id="6" name="Graphic 5" descr="Car">
            <a:extLst>
              <a:ext uri="{FF2B5EF4-FFF2-40B4-BE49-F238E27FC236}">
                <a16:creationId xmlns:a16="http://schemas.microsoft.com/office/drawing/2014/main" id="{1F9D1582-9A12-466D-B5F0-A63CE25BDCE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994533" y="2146553"/>
            <a:ext cx="743331" cy="743331"/>
          </a:xfrm>
          <a:prstGeom prst="rect">
            <a:avLst/>
          </a:prstGeom>
        </p:spPr>
      </p:pic>
      <p:sp>
        <p:nvSpPr>
          <p:cNvPr id="5" name="Rectangle 4">
            <a:extLst>
              <a:ext uri="{FF2B5EF4-FFF2-40B4-BE49-F238E27FC236}">
                <a16:creationId xmlns:a16="http://schemas.microsoft.com/office/drawing/2014/main" id="{535B7A93-E310-46BF-B18D-8F83727D967C}"/>
              </a:ext>
            </a:extLst>
          </p:cNvPr>
          <p:cNvSpPr/>
          <p:nvPr/>
        </p:nvSpPr>
        <p:spPr>
          <a:xfrm>
            <a:off x="3737864" y="2623303"/>
            <a:ext cx="4492752" cy="3023616"/>
          </a:xfrm>
          <a:prstGeom prst="rect">
            <a:avLst/>
          </a:prstGeom>
          <a:no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9AD5A509-EADB-4754-9344-F3EC2AA29E58}"/>
              </a:ext>
            </a:extLst>
          </p:cNvPr>
          <p:cNvSpPr/>
          <p:nvPr/>
        </p:nvSpPr>
        <p:spPr>
          <a:xfrm>
            <a:off x="4769804" y="2009651"/>
            <a:ext cx="2203360" cy="369332"/>
          </a:xfrm>
          <a:prstGeom prst="rect">
            <a:avLst/>
          </a:prstGeom>
        </p:spPr>
        <p:txBody>
          <a:bodyPr wrap="none">
            <a:spAutoFit/>
          </a:bodyPr>
          <a:lstStyle/>
          <a:p>
            <a:pPr algn="ctr"/>
            <a:r>
              <a:rPr lang="en-US" dirty="0"/>
              <a:t>Camera Field-of-View</a:t>
            </a:r>
          </a:p>
        </p:txBody>
      </p:sp>
      <p:cxnSp>
        <p:nvCxnSpPr>
          <p:cNvPr id="10" name="Straight Arrow Connector 9">
            <a:extLst>
              <a:ext uri="{FF2B5EF4-FFF2-40B4-BE49-F238E27FC236}">
                <a16:creationId xmlns:a16="http://schemas.microsoft.com/office/drawing/2014/main" id="{0937E876-B7EF-40DB-9A95-695F8CC094B7}"/>
              </a:ext>
            </a:extLst>
          </p:cNvPr>
          <p:cNvCxnSpPr>
            <a:endCxn id="6" idx="1"/>
          </p:cNvCxnSpPr>
          <p:nvPr/>
        </p:nvCxnSpPr>
        <p:spPr>
          <a:xfrm flipV="1">
            <a:off x="1897511" y="2518219"/>
            <a:ext cx="1097022" cy="740524"/>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D4BCE44-320A-419C-B8FB-00DF56C07950}"/>
              </a:ext>
            </a:extLst>
          </p:cNvPr>
          <p:cNvSpPr/>
          <p:nvPr/>
        </p:nvSpPr>
        <p:spPr>
          <a:xfrm>
            <a:off x="-51169" y="3290626"/>
            <a:ext cx="2976992" cy="923330"/>
          </a:xfrm>
          <a:prstGeom prst="rect">
            <a:avLst/>
          </a:prstGeom>
        </p:spPr>
        <p:txBody>
          <a:bodyPr wrap="square">
            <a:spAutoFit/>
          </a:bodyPr>
          <a:lstStyle/>
          <a:p>
            <a:pPr algn="ctr"/>
            <a:r>
              <a:rPr lang="en-US" dirty="0"/>
              <a:t>Not in Field-of-View, don’t need to be encoded in high quality</a:t>
            </a:r>
          </a:p>
        </p:txBody>
      </p:sp>
    </p:spTree>
    <p:extLst>
      <p:ext uri="{BB962C8B-B14F-4D97-AF65-F5344CB8AC3E}">
        <p14:creationId xmlns:p14="http://schemas.microsoft.com/office/powerpoint/2010/main" val="2436894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19270" y="365125"/>
            <a:ext cx="12072730" cy="1325563"/>
          </a:xfrm>
        </p:spPr>
        <p:txBody>
          <a:bodyPr>
            <a:normAutofit/>
          </a:bodyPr>
          <a:lstStyle/>
          <a:p>
            <a:r>
              <a:rPr lang="en-US" b="1" dirty="0">
                <a:solidFill>
                  <a:srgbClr val="216583"/>
                </a:solidFill>
              </a:rPr>
              <a:t>Challenge. Efficient areas depends on the inference results on current frame, and thus </a:t>
            </a:r>
            <a:r>
              <a:rPr lang="en-US" b="1" dirty="0">
                <a:solidFill>
                  <a:srgbClr val="DD7C1B"/>
                </a:solidFill>
              </a:rPr>
              <a:t>very unpredictable</a:t>
            </a:r>
            <a:endParaRPr lang="en-US" dirty="0"/>
          </a:p>
        </p:txBody>
      </p:sp>
      <p:sp>
        <p:nvSpPr>
          <p:cNvPr id="3" name="Slide Number Placeholder 2">
            <a:extLst>
              <a:ext uri="{FF2B5EF4-FFF2-40B4-BE49-F238E27FC236}">
                <a16:creationId xmlns:a16="http://schemas.microsoft.com/office/drawing/2014/main" id="{D8212E72-F46C-B54E-BA00-8C960A081C7F}"/>
              </a:ext>
            </a:extLst>
          </p:cNvPr>
          <p:cNvSpPr>
            <a:spLocks noGrp="1"/>
          </p:cNvSpPr>
          <p:nvPr>
            <p:ph type="sldNum" sz="quarter" idx="12"/>
          </p:nvPr>
        </p:nvSpPr>
        <p:spPr/>
        <p:txBody>
          <a:bodyPr/>
          <a:lstStyle/>
          <a:p>
            <a:fld id="{0E1F3F83-CEEF-5D42-8784-473683DD07D4}" type="slidenum">
              <a:rPr lang="en-US" smtClean="0"/>
              <a:t>21</a:t>
            </a:fld>
            <a:endParaRPr lang="en-US"/>
          </a:p>
        </p:txBody>
      </p:sp>
      <p:sp>
        <p:nvSpPr>
          <p:cNvPr id="4" name="Rectangle 3">
            <a:extLst>
              <a:ext uri="{FF2B5EF4-FFF2-40B4-BE49-F238E27FC236}">
                <a16:creationId xmlns:a16="http://schemas.microsoft.com/office/drawing/2014/main" id="{F757C1C2-7F66-4116-90AB-6E96662A883A}"/>
              </a:ext>
            </a:extLst>
          </p:cNvPr>
          <p:cNvSpPr/>
          <p:nvPr/>
        </p:nvSpPr>
        <p:spPr>
          <a:xfrm>
            <a:off x="910336" y="2503994"/>
            <a:ext cx="10147808" cy="369332"/>
          </a:xfrm>
          <a:prstGeom prst="rect">
            <a:avLst/>
          </a:prstGeom>
        </p:spPr>
        <p:txBody>
          <a:bodyPr wrap="square">
            <a:spAutoFit/>
          </a:bodyPr>
          <a:lstStyle/>
          <a:p>
            <a:pPr algn="ctr"/>
            <a:endParaRPr lang="en-US" dirty="0"/>
          </a:p>
        </p:txBody>
      </p:sp>
      <p:pic>
        <p:nvPicPr>
          <p:cNvPr id="6" name="Graphic 5" descr="Car">
            <a:extLst>
              <a:ext uri="{FF2B5EF4-FFF2-40B4-BE49-F238E27FC236}">
                <a16:creationId xmlns:a16="http://schemas.microsoft.com/office/drawing/2014/main" id="{1F9D1582-9A12-466D-B5F0-A63CE25BDCE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928933" y="2490819"/>
            <a:ext cx="743331" cy="743331"/>
          </a:xfrm>
          <a:prstGeom prst="rect">
            <a:avLst/>
          </a:prstGeom>
        </p:spPr>
      </p:pic>
      <p:sp>
        <p:nvSpPr>
          <p:cNvPr id="5" name="Rectangle 4">
            <a:extLst>
              <a:ext uri="{FF2B5EF4-FFF2-40B4-BE49-F238E27FC236}">
                <a16:creationId xmlns:a16="http://schemas.microsoft.com/office/drawing/2014/main" id="{535B7A93-E310-46BF-B18D-8F83727D967C}"/>
              </a:ext>
            </a:extLst>
          </p:cNvPr>
          <p:cNvSpPr/>
          <p:nvPr/>
        </p:nvSpPr>
        <p:spPr>
          <a:xfrm>
            <a:off x="3737864" y="2623303"/>
            <a:ext cx="4492752" cy="3023616"/>
          </a:xfrm>
          <a:prstGeom prst="rect">
            <a:avLst/>
          </a:prstGeom>
          <a:no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9AD5A509-EADB-4754-9344-F3EC2AA29E58}"/>
              </a:ext>
            </a:extLst>
          </p:cNvPr>
          <p:cNvSpPr/>
          <p:nvPr/>
        </p:nvSpPr>
        <p:spPr>
          <a:xfrm>
            <a:off x="4769804" y="2009651"/>
            <a:ext cx="2203360" cy="369332"/>
          </a:xfrm>
          <a:prstGeom prst="rect">
            <a:avLst/>
          </a:prstGeom>
        </p:spPr>
        <p:txBody>
          <a:bodyPr wrap="none">
            <a:spAutoFit/>
          </a:bodyPr>
          <a:lstStyle/>
          <a:p>
            <a:pPr algn="ctr"/>
            <a:r>
              <a:rPr lang="en-US" dirty="0"/>
              <a:t>Camera Field-of-View</a:t>
            </a:r>
          </a:p>
        </p:txBody>
      </p:sp>
      <p:cxnSp>
        <p:nvCxnSpPr>
          <p:cNvPr id="10" name="Straight Arrow Connector 9">
            <a:extLst>
              <a:ext uri="{FF2B5EF4-FFF2-40B4-BE49-F238E27FC236}">
                <a16:creationId xmlns:a16="http://schemas.microsoft.com/office/drawing/2014/main" id="{0937E876-B7EF-40DB-9A95-695F8CC094B7}"/>
              </a:ext>
            </a:extLst>
          </p:cNvPr>
          <p:cNvCxnSpPr>
            <a:endCxn id="6" idx="1"/>
          </p:cNvCxnSpPr>
          <p:nvPr/>
        </p:nvCxnSpPr>
        <p:spPr>
          <a:xfrm flipV="1">
            <a:off x="2831911" y="2862485"/>
            <a:ext cx="1097022" cy="740524"/>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D4BCE44-320A-419C-B8FB-00DF56C07950}"/>
              </a:ext>
            </a:extLst>
          </p:cNvPr>
          <p:cNvSpPr/>
          <p:nvPr/>
        </p:nvSpPr>
        <p:spPr>
          <a:xfrm>
            <a:off x="437550" y="3681176"/>
            <a:ext cx="2976992" cy="1200329"/>
          </a:xfrm>
          <a:prstGeom prst="rect">
            <a:avLst/>
          </a:prstGeom>
        </p:spPr>
        <p:txBody>
          <a:bodyPr wrap="square">
            <a:spAutoFit/>
          </a:bodyPr>
          <a:lstStyle/>
          <a:p>
            <a:pPr algn="ctr"/>
            <a:r>
              <a:rPr lang="en-US" dirty="0"/>
              <a:t>Just enter the Field-of-View, too small to be detected, need to be encoded in high quality</a:t>
            </a:r>
          </a:p>
        </p:txBody>
      </p:sp>
    </p:spTree>
    <p:extLst>
      <p:ext uri="{BB962C8B-B14F-4D97-AF65-F5344CB8AC3E}">
        <p14:creationId xmlns:p14="http://schemas.microsoft.com/office/powerpoint/2010/main" val="41037939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19270" y="365125"/>
            <a:ext cx="12072730" cy="1325563"/>
          </a:xfrm>
        </p:spPr>
        <p:txBody>
          <a:bodyPr>
            <a:normAutofit/>
          </a:bodyPr>
          <a:lstStyle/>
          <a:p>
            <a:r>
              <a:rPr lang="en-US" b="1" dirty="0">
                <a:solidFill>
                  <a:srgbClr val="216583"/>
                </a:solidFill>
              </a:rPr>
              <a:t>Challenge. Efficient areas depends on the inference results on current frame, and thus </a:t>
            </a:r>
            <a:r>
              <a:rPr lang="en-US" b="1" dirty="0">
                <a:solidFill>
                  <a:srgbClr val="DD7C1B"/>
                </a:solidFill>
              </a:rPr>
              <a:t>very unpredictable</a:t>
            </a:r>
            <a:endParaRPr lang="en-US" dirty="0"/>
          </a:p>
        </p:txBody>
      </p:sp>
      <p:sp>
        <p:nvSpPr>
          <p:cNvPr id="3" name="Slide Number Placeholder 2">
            <a:extLst>
              <a:ext uri="{FF2B5EF4-FFF2-40B4-BE49-F238E27FC236}">
                <a16:creationId xmlns:a16="http://schemas.microsoft.com/office/drawing/2014/main" id="{D8212E72-F46C-B54E-BA00-8C960A081C7F}"/>
              </a:ext>
            </a:extLst>
          </p:cNvPr>
          <p:cNvSpPr>
            <a:spLocks noGrp="1"/>
          </p:cNvSpPr>
          <p:nvPr>
            <p:ph type="sldNum" sz="quarter" idx="12"/>
          </p:nvPr>
        </p:nvSpPr>
        <p:spPr/>
        <p:txBody>
          <a:bodyPr/>
          <a:lstStyle/>
          <a:p>
            <a:fld id="{0E1F3F83-CEEF-5D42-8784-473683DD07D4}" type="slidenum">
              <a:rPr lang="en-US" smtClean="0"/>
              <a:t>22</a:t>
            </a:fld>
            <a:endParaRPr lang="en-US"/>
          </a:p>
        </p:txBody>
      </p:sp>
      <p:sp>
        <p:nvSpPr>
          <p:cNvPr id="4" name="Rectangle 3">
            <a:extLst>
              <a:ext uri="{FF2B5EF4-FFF2-40B4-BE49-F238E27FC236}">
                <a16:creationId xmlns:a16="http://schemas.microsoft.com/office/drawing/2014/main" id="{F757C1C2-7F66-4116-90AB-6E96662A883A}"/>
              </a:ext>
            </a:extLst>
          </p:cNvPr>
          <p:cNvSpPr/>
          <p:nvPr/>
        </p:nvSpPr>
        <p:spPr>
          <a:xfrm>
            <a:off x="910336" y="2503994"/>
            <a:ext cx="10147808" cy="369332"/>
          </a:xfrm>
          <a:prstGeom prst="rect">
            <a:avLst/>
          </a:prstGeom>
        </p:spPr>
        <p:txBody>
          <a:bodyPr wrap="square">
            <a:spAutoFit/>
          </a:bodyPr>
          <a:lstStyle/>
          <a:p>
            <a:pPr algn="ctr"/>
            <a:endParaRPr lang="en-US" dirty="0"/>
          </a:p>
        </p:txBody>
      </p:sp>
      <p:pic>
        <p:nvPicPr>
          <p:cNvPr id="6" name="Graphic 5" descr="Car">
            <a:extLst>
              <a:ext uri="{FF2B5EF4-FFF2-40B4-BE49-F238E27FC236}">
                <a16:creationId xmlns:a16="http://schemas.microsoft.com/office/drawing/2014/main" id="{1F9D1582-9A12-466D-B5F0-A63CE25BDCE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623346" y="2992635"/>
            <a:ext cx="1210841" cy="1210841"/>
          </a:xfrm>
          <a:prstGeom prst="rect">
            <a:avLst/>
          </a:prstGeom>
        </p:spPr>
      </p:pic>
      <p:sp>
        <p:nvSpPr>
          <p:cNvPr id="5" name="Rectangle 4">
            <a:extLst>
              <a:ext uri="{FF2B5EF4-FFF2-40B4-BE49-F238E27FC236}">
                <a16:creationId xmlns:a16="http://schemas.microsoft.com/office/drawing/2014/main" id="{535B7A93-E310-46BF-B18D-8F83727D967C}"/>
              </a:ext>
            </a:extLst>
          </p:cNvPr>
          <p:cNvSpPr/>
          <p:nvPr/>
        </p:nvSpPr>
        <p:spPr>
          <a:xfrm>
            <a:off x="3737864" y="2623303"/>
            <a:ext cx="4492752" cy="3023616"/>
          </a:xfrm>
          <a:prstGeom prst="rect">
            <a:avLst/>
          </a:prstGeom>
          <a:no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9AD5A509-EADB-4754-9344-F3EC2AA29E58}"/>
              </a:ext>
            </a:extLst>
          </p:cNvPr>
          <p:cNvSpPr/>
          <p:nvPr/>
        </p:nvSpPr>
        <p:spPr>
          <a:xfrm>
            <a:off x="4769804" y="2009651"/>
            <a:ext cx="2203360" cy="369332"/>
          </a:xfrm>
          <a:prstGeom prst="rect">
            <a:avLst/>
          </a:prstGeom>
        </p:spPr>
        <p:txBody>
          <a:bodyPr wrap="none">
            <a:spAutoFit/>
          </a:bodyPr>
          <a:lstStyle/>
          <a:p>
            <a:pPr algn="ctr"/>
            <a:r>
              <a:rPr lang="en-US" dirty="0"/>
              <a:t>Camera Field-of-View</a:t>
            </a:r>
          </a:p>
        </p:txBody>
      </p:sp>
      <p:cxnSp>
        <p:nvCxnSpPr>
          <p:cNvPr id="10" name="Straight Arrow Connector 9">
            <a:extLst>
              <a:ext uri="{FF2B5EF4-FFF2-40B4-BE49-F238E27FC236}">
                <a16:creationId xmlns:a16="http://schemas.microsoft.com/office/drawing/2014/main" id="{0937E876-B7EF-40DB-9A95-695F8CC094B7}"/>
              </a:ext>
            </a:extLst>
          </p:cNvPr>
          <p:cNvCxnSpPr>
            <a:cxnSpLocks/>
            <a:endCxn id="6" idx="1"/>
          </p:cNvCxnSpPr>
          <p:nvPr/>
        </p:nvCxnSpPr>
        <p:spPr>
          <a:xfrm flipV="1">
            <a:off x="3063922" y="3598056"/>
            <a:ext cx="1559424" cy="912529"/>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D4BCE44-320A-419C-B8FB-00DF56C07950}"/>
              </a:ext>
            </a:extLst>
          </p:cNvPr>
          <p:cNvSpPr/>
          <p:nvPr/>
        </p:nvSpPr>
        <p:spPr>
          <a:xfrm>
            <a:off x="423901" y="4665486"/>
            <a:ext cx="2976992" cy="923330"/>
          </a:xfrm>
          <a:prstGeom prst="rect">
            <a:avLst/>
          </a:prstGeom>
        </p:spPr>
        <p:txBody>
          <a:bodyPr wrap="square">
            <a:spAutoFit/>
          </a:bodyPr>
          <a:lstStyle/>
          <a:p>
            <a:pPr algn="ctr"/>
            <a:r>
              <a:rPr lang="en-US" dirty="0"/>
              <a:t>Large enough to be detected, should not be encoded in high quality anymore.</a:t>
            </a:r>
          </a:p>
        </p:txBody>
      </p:sp>
    </p:spTree>
    <p:extLst>
      <p:ext uri="{BB962C8B-B14F-4D97-AF65-F5344CB8AC3E}">
        <p14:creationId xmlns:p14="http://schemas.microsoft.com/office/powerpoint/2010/main" val="27865850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19270" y="365125"/>
            <a:ext cx="12072730" cy="1325563"/>
          </a:xfrm>
        </p:spPr>
        <p:txBody>
          <a:bodyPr>
            <a:normAutofit/>
          </a:bodyPr>
          <a:lstStyle/>
          <a:p>
            <a:r>
              <a:rPr lang="en-US" b="1" dirty="0">
                <a:solidFill>
                  <a:srgbClr val="216583"/>
                </a:solidFill>
              </a:rPr>
              <a:t>Challenge. Efficient areas depends on the inference results on current frame, and thus </a:t>
            </a:r>
            <a:r>
              <a:rPr lang="en-US" b="1" dirty="0">
                <a:solidFill>
                  <a:srgbClr val="DD7C1B"/>
                </a:solidFill>
              </a:rPr>
              <a:t>very unpredictable</a:t>
            </a:r>
            <a:endParaRPr lang="en-US" dirty="0">
              <a:solidFill>
                <a:srgbClr val="DD7C1B"/>
              </a:solidFill>
            </a:endParaRPr>
          </a:p>
        </p:txBody>
      </p:sp>
      <p:sp>
        <p:nvSpPr>
          <p:cNvPr id="3" name="Slide Number Placeholder 2">
            <a:extLst>
              <a:ext uri="{FF2B5EF4-FFF2-40B4-BE49-F238E27FC236}">
                <a16:creationId xmlns:a16="http://schemas.microsoft.com/office/drawing/2014/main" id="{D8212E72-F46C-B54E-BA00-8C960A081C7F}"/>
              </a:ext>
            </a:extLst>
          </p:cNvPr>
          <p:cNvSpPr>
            <a:spLocks noGrp="1"/>
          </p:cNvSpPr>
          <p:nvPr>
            <p:ph type="sldNum" sz="quarter" idx="12"/>
          </p:nvPr>
        </p:nvSpPr>
        <p:spPr/>
        <p:txBody>
          <a:bodyPr/>
          <a:lstStyle/>
          <a:p>
            <a:fld id="{0E1F3F83-CEEF-5D42-8784-473683DD07D4}" type="slidenum">
              <a:rPr lang="en-US" smtClean="0"/>
              <a:t>23</a:t>
            </a:fld>
            <a:endParaRPr lang="en-US" dirty="0"/>
          </a:p>
        </p:txBody>
      </p:sp>
      <p:sp>
        <p:nvSpPr>
          <p:cNvPr id="4" name="Rectangle 3">
            <a:extLst>
              <a:ext uri="{FF2B5EF4-FFF2-40B4-BE49-F238E27FC236}">
                <a16:creationId xmlns:a16="http://schemas.microsoft.com/office/drawing/2014/main" id="{F757C1C2-7F66-4116-90AB-6E96662A883A}"/>
              </a:ext>
            </a:extLst>
          </p:cNvPr>
          <p:cNvSpPr/>
          <p:nvPr/>
        </p:nvSpPr>
        <p:spPr>
          <a:xfrm>
            <a:off x="910336" y="2503994"/>
            <a:ext cx="10147808" cy="369332"/>
          </a:xfrm>
          <a:prstGeom prst="rect">
            <a:avLst/>
          </a:prstGeom>
        </p:spPr>
        <p:txBody>
          <a:bodyPr wrap="square">
            <a:spAutoFit/>
          </a:bodyPr>
          <a:lstStyle/>
          <a:p>
            <a:pPr algn="ctr"/>
            <a:endParaRPr lang="en-US" dirty="0"/>
          </a:p>
        </p:txBody>
      </p:sp>
      <p:sp>
        <p:nvSpPr>
          <p:cNvPr id="8" name="Rectangle 7">
            <a:extLst>
              <a:ext uri="{FF2B5EF4-FFF2-40B4-BE49-F238E27FC236}">
                <a16:creationId xmlns:a16="http://schemas.microsoft.com/office/drawing/2014/main" id="{D82FBF35-78DF-489D-B0E6-7C181CC840F8}"/>
              </a:ext>
            </a:extLst>
          </p:cNvPr>
          <p:cNvSpPr/>
          <p:nvPr/>
        </p:nvSpPr>
        <p:spPr>
          <a:xfrm>
            <a:off x="0" y="1964658"/>
            <a:ext cx="12192000" cy="3843084"/>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216583"/>
                </a:solidFill>
              </a:rPr>
              <a:t>“Deadlock”:</a:t>
            </a:r>
          </a:p>
          <a:p>
            <a:pPr algn="ctr"/>
            <a:r>
              <a:rPr lang="en-US" sz="4000" b="1" dirty="0">
                <a:solidFill>
                  <a:srgbClr val="216583"/>
                </a:solidFill>
              </a:rPr>
              <a:t>inference results </a:t>
            </a:r>
            <a:r>
              <a:rPr lang="en-US" sz="4000" b="1" dirty="0">
                <a:solidFill>
                  <a:srgbClr val="216583"/>
                </a:solidFill>
                <a:sym typeface="Wingdings" panose="05000000000000000000" pitchFamily="2" charset="2"/>
              </a:rPr>
              <a:t></a:t>
            </a:r>
            <a:r>
              <a:rPr lang="en-US" sz="4000" b="1" dirty="0">
                <a:solidFill>
                  <a:srgbClr val="216583"/>
                </a:solidFill>
              </a:rPr>
              <a:t> Efficient areas </a:t>
            </a:r>
            <a:r>
              <a:rPr lang="en-US" sz="4000" b="1" dirty="0">
                <a:solidFill>
                  <a:srgbClr val="216583"/>
                </a:solidFill>
                <a:sym typeface="Wingdings" panose="05000000000000000000" pitchFamily="2" charset="2"/>
              </a:rPr>
              <a:t></a:t>
            </a:r>
            <a:r>
              <a:rPr lang="en-US" sz="4000" b="1" dirty="0">
                <a:solidFill>
                  <a:srgbClr val="216583"/>
                </a:solidFill>
              </a:rPr>
              <a:t> inference results</a:t>
            </a:r>
          </a:p>
          <a:p>
            <a:pPr algn="ctr"/>
            <a:r>
              <a:rPr lang="en-US" sz="4000" b="1" dirty="0">
                <a:solidFill>
                  <a:srgbClr val="216583"/>
                </a:solidFill>
              </a:rPr>
              <a:t>Solution:</a:t>
            </a:r>
          </a:p>
          <a:p>
            <a:pPr algn="ctr"/>
            <a:r>
              <a:rPr lang="en-US" sz="4000" b="1" dirty="0">
                <a:solidFill>
                  <a:srgbClr val="216583"/>
                </a:solidFill>
              </a:rPr>
              <a:t>Inference results on low-quality</a:t>
            </a:r>
          </a:p>
          <a:p>
            <a:pPr marL="571500" indent="-571500" algn="ctr">
              <a:buFont typeface="Wingdings" panose="05000000000000000000" pitchFamily="2" charset="2"/>
              <a:buChar char="è"/>
            </a:pPr>
            <a:r>
              <a:rPr lang="en-US" sz="4000" b="1" dirty="0">
                <a:solidFill>
                  <a:srgbClr val="216583"/>
                </a:solidFill>
                <a:sym typeface="Wingdings" panose="05000000000000000000" pitchFamily="2" charset="2"/>
              </a:rPr>
              <a:t>Propose efficient areas</a:t>
            </a:r>
          </a:p>
          <a:p>
            <a:pPr marL="571500" indent="-571500" algn="ctr">
              <a:buFont typeface="Wingdings" panose="05000000000000000000" pitchFamily="2" charset="2"/>
              <a:buChar char="è"/>
            </a:pPr>
            <a:r>
              <a:rPr lang="en-US" sz="4000" b="1" dirty="0">
                <a:solidFill>
                  <a:srgbClr val="216583"/>
                </a:solidFill>
                <a:sym typeface="Wingdings" panose="05000000000000000000" pitchFamily="2" charset="2"/>
              </a:rPr>
              <a:t>Accurate inference results</a:t>
            </a:r>
            <a:endParaRPr lang="en-US" sz="4000" b="1" dirty="0">
              <a:solidFill>
                <a:srgbClr val="216583"/>
              </a:solidFill>
            </a:endParaRPr>
          </a:p>
        </p:txBody>
      </p:sp>
    </p:spTree>
    <p:extLst>
      <p:ext uri="{BB962C8B-B14F-4D97-AF65-F5344CB8AC3E}">
        <p14:creationId xmlns:p14="http://schemas.microsoft.com/office/powerpoint/2010/main" val="8224479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randombar(horizontal)">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p:spPr>
        <p:txBody>
          <a:bodyPr>
            <a:normAutofit/>
          </a:bodyPr>
          <a:lstStyle/>
          <a:p>
            <a:r>
              <a:rPr lang="en-US" b="1" dirty="0">
                <a:solidFill>
                  <a:srgbClr val="216583"/>
                </a:solidFill>
              </a:rPr>
              <a:t>Summary on previous works</a:t>
            </a:r>
            <a:endParaRPr lang="en-US" dirty="0"/>
          </a:p>
        </p:txBody>
      </p:sp>
      <p:sp>
        <p:nvSpPr>
          <p:cNvPr id="12" name="Slide Number Placeholder 2">
            <a:extLst>
              <a:ext uri="{FF2B5EF4-FFF2-40B4-BE49-F238E27FC236}">
                <a16:creationId xmlns:a16="http://schemas.microsoft.com/office/drawing/2014/main" id="{56E1E6CB-3ED6-4523-8BBF-8B1F2C907B5E}"/>
              </a:ext>
            </a:extLst>
          </p:cNvPr>
          <p:cNvSpPr>
            <a:spLocks noGrp="1"/>
          </p:cNvSpPr>
          <p:nvPr>
            <p:ph type="sldNum" sz="quarter" idx="12"/>
          </p:nvPr>
        </p:nvSpPr>
        <p:spPr>
          <a:xfrm>
            <a:off x="8610600" y="6356350"/>
            <a:ext cx="2743200" cy="365125"/>
          </a:xfrm>
        </p:spPr>
        <p:txBody>
          <a:bodyPr/>
          <a:lstStyle/>
          <a:p>
            <a:r>
              <a:rPr lang="en-US" dirty="0"/>
              <a:t>11</a:t>
            </a:r>
          </a:p>
        </p:txBody>
      </p:sp>
      <p:sp>
        <p:nvSpPr>
          <p:cNvPr id="43" name="TextBox 42">
            <a:extLst>
              <a:ext uri="{FF2B5EF4-FFF2-40B4-BE49-F238E27FC236}">
                <a16:creationId xmlns:a16="http://schemas.microsoft.com/office/drawing/2014/main" id="{8C8FD177-87B8-4D9A-919E-17A510B22601}"/>
              </a:ext>
            </a:extLst>
          </p:cNvPr>
          <p:cNvSpPr txBox="1"/>
          <p:nvPr/>
        </p:nvSpPr>
        <p:spPr>
          <a:xfrm>
            <a:off x="838200" y="1690688"/>
            <a:ext cx="3971280" cy="461665"/>
          </a:xfrm>
          <a:prstGeom prst="rect">
            <a:avLst/>
          </a:prstGeom>
          <a:noFill/>
        </p:spPr>
        <p:txBody>
          <a:bodyPr wrap="none" rtlCol="0">
            <a:spAutoFit/>
          </a:bodyPr>
          <a:lstStyle/>
          <a:p>
            <a:r>
              <a:rPr lang="en-US" sz="2400" dirty="0"/>
              <a:t>Type 1. Camera-side heuristics</a:t>
            </a:r>
          </a:p>
        </p:txBody>
      </p:sp>
      <p:sp>
        <p:nvSpPr>
          <p:cNvPr id="44" name="TextBox 43">
            <a:extLst>
              <a:ext uri="{FF2B5EF4-FFF2-40B4-BE49-F238E27FC236}">
                <a16:creationId xmlns:a16="http://schemas.microsoft.com/office/drawing/2014/main" id="{B39C3874-698B-41D2-BFAA-3B0492C84858}"/>
              </a:ext>
            </a:extLst>
          </p:cNvPr>
          <p:cNvSpPr txBox="1"/>
          <p:nvPr/>
        </p:nvSpPr>
        <p:spPr>
          <a:xfrm>
            <a:off x="5873813" y="1690688"/>
            <a:ext cx="6166432" cy="461665"/>
          </a:xfrm>
          <a:prstGeom prst="rect">
            <a:avLst/>
          </a:prstGeom>
          <a:noFill/>
        </p:spPr>
        <p:txBody>
          <a:bodyPr wrap="none" rtlCol="0">
            <a:spAutoFit/>
          </a:bodyPr>
          <a:lstStyle/>
          <a:p>
            <a:r>
              <a:rPr lang="en-US" sz="2400" dirty="0"/>
              <a:t>Type 2. Server-driven uniform-quality streaming</a:t>
            </a:r>
          </a:p>
        </p:txBody>
      </p:sp>
      <p:sp>
        <p:nvSpPr>
          <p:cNvPr id="45" name="TextBox 44">
            <a:extLst>
              <a:ext uri="{FF2B5EF4-FFF2-40B4-BE49-F238E27FC236}">
                <a16:creationId xmlns:a16="http://schemas.microsoft.com/office/drawing/2014/main" id="{ED6823B6-5799-4C81-9D97-9898072A01AA}"/>
              </a:ext>
            </a:extLst>
          </p:cNvPr>
          <p:cNvSpPr txBox="1"/>
          <p:nvPr/>
        </p:nvSpPr>
        <p:spPr>
          <a:xfrm>
            <a:off x="845253" y="2554586"/>
            <a:ext cx="3964227" cy="461665"/>
          </a:xfrm>
          <a:prstGeom prst="rect">
            <a:avLst/>
          </a:prstGeom>
          <a:noFill/>
        </p:spPr>
        <p:txBody>
          <a:bodyPr wrap="none" rtlCol="0">
            <a:spAutoFit/>
          </a:bodyPr>
          <a:lstStyle/>
          <a:p>
            <a:r>
              <a:rPr lang="en-US" sz="2400" dirty="0"/>
              <a:t>The camera is lack of compute</a:t>
            </a:r>
          </a:p>
        </p:txBody>
      </p:sp>
      <p:sp>
        <p:nvSpPr>
          <p:cNvPr id="46" name="TextBox 45">
            <a:extLst>
              <a:ext uri="{FF2B5EF4-FFF2-40B4-BE49-F238E27FC236}">
                <a16:creationId xmlns:a16="http://schemas.microsoft.com/office/drawing/2014/main" id="{605B773E-0ABA-499D-B786-4EF11C04282E}"/>
              </a:ext>
            </a:extLst>
          </p:cNvPr>
          <p:cNvSpPr txBox="1"/>
          <p:nvPr/>
        </p:nvSpPr>
        <p:spPr>
          <a:xfrm>
            <a:off x="6248487" y="2554193"/>
            <a:ext cx="5642186" cy="461665"/>
          </a:xfrm>
          <a:prstGeom prst="rect">
            <a:avLst/>
          </a:prstGeom>
          <a:noFill/>
        </p:spPr>
        <p:txBody>
          <a:bodyPr wrap="none" rtlCol="0">
            <a:spAutoFit/>
          </a:bodyPr>
          <a:lstStyle/>
          <a:p>
            <a:r>
              <a:rPr lang="en-US" sz="2400" dirty="0"/>
              <a:t>Only tune codec parameters of future video</a:t>
            </a:r>
          </a:p>
        </p:txBody>
      </p:sp>
      <p:cxnSp>
        <p:nvCxnSpPr>
          <p:cNvPr id="47" name="Straight Arrow Connector 46">
            <a:extLst>
              <a:ext uri="{FF2B5EF4-FFF2-40B4-BE49-F238E27FC236}">
                <a16:creationId xmlns:a16="http://schemas.microsoft.com/office/drawing/2014/main" id="{3DA18D75-FDE8-4C89-87B7-F0D39538E315}"/>
              </a:ext>
            </a:extLst>
          </p:cNvPr>
          <p:cNvCxnSpPr>
            <a:cxnSpLocks/>
          </p:cNvCxnSpPr>
          <p:nvPr/>
        </p:nvCxnSpPr>
        <p:spPr>
          <a:xfrm>
            <a:off x="2725471" y="3085225"/>
            <a:ext cx="0" cy="1241665"/>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2BAD7FBC-490D-4A36-AB52-339BB67B52EE}"/>
              </a:ext>
            </a:extLst>
          </p:cNvPr>
          <p:cNvSpPr txBox="1"/>
          <p:nvPr/>
        </p:nvSpPr>
        <p:spPr>
          <a:xfrm>
            <a:off x="1859689" y="4396345"/>
            <a:ext cx="1731564" cy="461665"/>
          </a:xfrm>
          <a:prstGeom prst="rect">
            <a:avLst/>
          </a:prstGeom>
          <a:noFill/>
        </p:spPr>
        <p:txBody>
          <a:bodyPr wrap="none" rtlCol="0">
            <a:spAutoFit/>
          </a:bodyPr>
          <a:lstStyle/>
          <a:p>
            <a:r>
              <a:rPr lang="en-US" sz="2400" dirty="0"/>
              <a:t>Miss objects</a:t>
            </a:r>
          </a:p>
        </p:txBody>
      </p:sp>
      <p:sp>
        <p:nvSpPr>
          <p:cNvPr id="49" name="TextBox 48">
            <a:extLst>
              <a:ext uri="{FF2B5EF4-FFF2-40B4-BE49-F238E27FC236}">
                <a16:creationId xmlns:a16="http://schemas.microsoft.com/office/drawing/2014/main" id="{E11DAD0F-DADC-4259-BF1B-8FB322D6E1BD}"/>
              </a:ext>
            </a:extLst>
          </p:cNvPr>
          <p:cNvSpPr txBox="1"/>
          <p:nvPr/>
        </p:nvSpPr>
        <p:spPr>
          <a:xfrm>
            <a:off x="6358902" y="4480224"/>
            <a:ext cx="5282280" cy="461665"/>
          </a:xfrm>
          <a:prstGeom prst="rect">
            <a:avLst/>
          </a:prstGeom>
          <a:noFill/>
        </p:spPr>
        <p:txBody>
          <a:bodyPr wrap="none" rtlCol="0">
            <a:spAutoFit/>
          </a:bodyPr>
          <a:lstStyle/>
          <a:p>
            <a:r>
              <a:rPr lang="en-US" sz="2400" dirty="0"/>
              <a:t>1. Waste bandwidth on non-object pixels</a:t>
            </a:r>
          </a:p>
        </p:txBody>
      </p:sp>
      <p:cxnSp>
        <p:nvCxnSpPr>
          <p:cNvPr id="50" name="Straight Arrow Connector 49">
            <a:extLst>
              <a:ext uri="{FF2B5EF4-FFF2-40B4-BE49-F238E27FC236}">
                <a16:creationId xmlns:a16="http://schemas.microsoft.com/office/drawing/2014/main" id="{05E81AD2-73AA-489C-B086-244FA051CF07}"/>
              </a:ext>
            </a:extLst>
          </p:cNvPr>
          <p:cNvCxnSpPr>
            <a:cxnSpLocks/>
          </p:cNvCxnSpPr>
          <p:nvPr/>
        </p:nvCxnSpPr>
        <p:spPr>
          <a:xfrm flipH="1">
            <a:off x="9069583" y="3042308"/>
            <a:ext cx="1" cy="1284582"/>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7B9ABFB8-DA8B-4EA3-AD68-A1601A13F3FD}"/>
              </a:ext>
            </a:extLst>
          </p:cNvPr>
          <p:cNvSpPr txBox="1"/>
          <p:nvPr/>
        </p:nvSpPr>
        <p:spPr>
          <a:xfrm>
            <a:off x="6358902" y="5117856"/>
            <a:ext cx="5421356" cy="461665"/>
          </a:xfrm>
          <a:prstGeom prst="rect">
            <a:avLst/>
          </a:prstGeom>
          <a:noFill/>
        </p:spPr>
        <p:txBody>
          <a:bodyPr wrap="none" rtlCol="0">
            <a:spAutoFit/>
          </a:bodyPr>
          <a:lstStyle/>
          <a:p>
            <a:r>
              <a:rPr lang="en-US" sz="2400" dirty="0"/>
              <a:t>2. Cannot react to real-time video content</a:t>
            </a:r>
          </a:p>
        </p:txBody>
      </p:sp>
      <p:sp>
        <p:nvSpPr>
          <p:cNvPr id="7" name="Rectangle 6">
            <a:extLst>
              <a:ext uri="{FF2B5EF4-FFF2-40B4-BE49-F238E27FC236}">
                <a16:creationId xmlns:a16="http://schemas.microsoft.com/office/drawing/2014/main" id="{CCA05DD2-0110-457E-A514-BE371DB3A086}"/>
              </a:ext>
            </a:extLst>
          </p:cNvPr>
          <p:cNvSpPr/>
          <p:nvPr/>
        </p:nvSpPr>
        <p:spPr>
          <a:xfrm>
            <a:off x="-121920" y="-106680"/>
            <a:ext cx="12435840" cy="7071360"/>
          </a:xfrm>
          <a:prstGeom prst="rect">
            <a:avLst/>
          </a:prstGeom>
          <a:solidFill>
            <a:schemeClr val="accent3">
              <a:alpha val="5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0CA1A5BC-22A9-4C23-901B-C7F928DE6F20}"/>
              </a:ext>
            </a:extLst>
          </p:cNvPr>
          <p:cNvSpPr/>
          <p:nvPr/>
        </p:nvSpPr>
        <p:spPr>
          <a:xfrm>
            <a:off x="5" y="3169192"/>
            <a:ext cx="12191995" cy="899888"/>
          </a:xfrm>
          <a:prstGeom prst="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solidFill>
                  <a:schemeClr val="tx1"/>
                </a:solidFill>
              </a:rPr>
              <a:t>How to react to real-time video content without missing objects?</a:t>
            </a:r>
          </a:p>
        </p:txBody>
      </p:sp>
    </p:spTree>
    <p:extLst>
      <p:ext uri="{BB962C8B-B14F-4D97-AF65-F5344CB8AC3E}">
        <p14:creationId xmlns:p14="http://schemas.microsoft.com/office/powerpoint/2010/main" val="2480107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randombar(horizontal)">
                                      <p:cBhvr>
                                        <p:cTn id="7" dur="500"/>
                                        <p:tgtEl>
                                          <p:spTgt spid="43"/>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45"/>
                                        </p:tgtEl>
                                        <p:attrNameLst>
                                          <p:attrName>style.visibility</p:attrName>
                                        </p:attrNameLst>
                                      </p:cBhvr>
                                      <p:to>
                                        <p:strVal val="visible"/>
                                      </p:to>
                                    </p:set>
                                    <p:animEffect transition="in" filter="randombar(horizontal)">
                                      <p:cBhvr>
                                        <p:cTn id="10" dur="500"/>
                                        <p:tgtEl>
                                          <p:spTgt spid="45"/>
                                        </p:tgtEl>
                                      </p:cBhvr>
                                    </p:animEffect>
                                  </p:childTnLst>
                                </p:cTn>
                              </p:par>
                              <p:par>
                                <p:cTn id="11" presetID="14" presetClass="entr" presetSubtype="10" fill="hold" nodeType="withEffect">
                                  <p:stCondLst>
                                    <p:cond delay="0"/>
                                  </p:stCondLst>
                                  <p:childTnLst>
                                    <p:set>
                                      <p:cBhvr>
                                        <p:cTn id="12" dur="1" fill="hold">
                                          <p:stCondLst>
                                            <p:cond delay="0"/>
                                          </p:stCondLst>
                                        </p:cTn>
                                        <p:tgtEl>
                                          <p:spTgt spid="47"/>
                                        </p:tgtEl>
                                        <p:attrNameLst>
                                          <p:attrName>style.visibility</p:attrName>
                                        </p:attrNameLst>
                                      </p:cBhvr>
                                      <p:to>
                                        <p:strVal val="visible"/>
                                      </p:to>
                                    </p:set>
                                    <p:animEffect transition="in" filter="randombar(horizontal)">
                                      <p:cBhvr>
                                        <p:cTn id="13" dur="500"/>
                                        <p:tgtEl>
                                          <p:spTgt spid="47"/>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48"/>
                                        </p:tgtEl>
                                        <p:attrNameLst>
                                          <p:attrName>style.visibility</p:attrName>
                                        </p:attrNameLst>
                                      </p:cBhvr>
                                      <p:to>
                                        <p:strVal val="visible"/>
                                      </p:to>
                                    </p:set>
                                    <p:animEffect transition="in" filter="randombar(horizontal)">
                                      <p:cBhvr>
                                        <p:cTn id="16" dur="500"/>
                                        <p:tgtEl>
                                          <p:spTgt spid="48"/>
                                        </p:tgtEl>
                                      </p:cBhvr>
                                    </p:animEffect>
                                  </p:childTnLst>
                                </p:cTn>
                              </p:par>
                            </p:childTnLst>
                          </p:cTn>
                        </p:par>
                      </p:childTnLst>
                    </p:cTn>
                  </p:par>
                  <p:par>
                    <p:cTn id="17" fill="hold">
                      <p:stCondLst>
                        <p:cond delay="indefinite"/>
                      </p:stCondLst>
                      <p:childTnLst>
                        <p:par>
                          <p:cTn id="18" fill="hold">
                            <p:stCondLst>
                              <p:cond delay="0"/>
                            </p:stCondLst>
                            <p:childTnLst>
                              <p:par>
                                <p:cTn id="19" presetID="14" presetClass="entr" presetSubtype="10" fill="hold" grpId="0" nodeType="clickEffect">
                                  <p:stCondLst>
                                    <p:cond delay="0"/>
                                  </p:stCondLst>
                                  <p:childTnLst>
                                    <p:set>
                                      <p:cBhvr>
                                        <p:cTn id="20" dur="1" fill="hold">
                                          <p:stCondLst>
                                            <p:cond delay="0"/>
                                          </p:stCondLst>
                                        </p:cTn>
                                        <p:tgtEl>
                                          <p:spTgt spid="44"/>
                                        </p:tgtEl>
                                        <p:attrNameLst>
                                          <p:attrName>style.visibility</p:attrName>
                                        </p:attrNameLst>
                                      </p:cBhvr>
                                      <p:to>
                                        <p:strVal val="visible"/>
                                      </p:to>
                                    </p:set>
                                    <p:animEffect transition="in" filter="randombar(horizontal)">
                                      <p:cBhvr>
                                        <p:cTn id="21" dur="500"/>
                                        <p:tgtEl>
                                          <p:spTgt spid="44"/>
                                        </p:tgtEl>
                                      </p:cBhvr>
                                    </p:animEffect>
                                  </p:childTnLst>
                                </p:cTn>
                              </p:par>
                              <p:par>
                                <p:cTn id="22" presetID="14" presetClass="entr" presetSubtype="10" fill="hold" grpId="0" nodeType="withEffect">
                                  <p:stCondLst>
                                    <p:cond delay="0"/>
                                  </p:stCondLst>
                                  <p:childTnLst>
                                    <p:set>
                                      <p:cBhvr>
                                        <p:cTn id="23" dur="1" fill="hold">
                                          <p:stCondLst>
                                            <p:cond delay="0"/>
                                          </p:stCondLst>
                                        </p:cTn>
                                        <p:tgtEl>
                                          <p:spTgt spid="46"/>
                                        </p:tgtEl>
                                        <p:attrNameLst>
                                          <p:attrName>style.visibility</p:attrName>
                                        </p:attrNameLst>
                                      </p:cBhvr>
                                      <p:to>
                                        <p:strVal val="visible"/>
                                      </p:to>
                                    </p:set>
                                    <p:animEffect transition="in" filter="randombar(horizontal)">
                                      <p:cBhvr>
                                        <p:cTn id="24" dur="500"/>
                                        <p:tgtEl>
                                          <p:spTgt spid="46"/>
                                        </p:tgtEl>
                                      </p:cBhvr>
                                    </p:animEffect>
                                  </p:childTnLst>
                                </p:cTn>
                              </p:par>
                              <p:par>
                                <p:cTn id="25" presetID="14" presetClass="entr" presetSubtype="10" fill="hold" grpId="0" nodeType="withEffect">
                                  <p:stCondLst>
                                    <p:cond delay="0"/>
                                  </p:stCondLst>
                                  <p:childTnLst>
                                    <p:set>
                                      <p:cBhvr>
                                        <p:cTn id="26" dur="1" fill="hold">
                                          <p:stCondLst>
                                            <p:cond delay="0"/>
                                          </p:stCondLst>
                                        </p:cTn>
                                        <p:tgtEl>
                                          <p:spTgt spid="49"/>
                                        </p:tgtEl>
                                        <p:attrNameLst>
                                          <p:attrName>style.visibility</p:attrName>
                                        </p:attrNameLst>
                                      </p:cBhvr>
                                      <p:to>
                                        <p:strVal val="visible"/>
                                      </p:to>
                                    </p:set>
                                    <p:animEffect transition="in" filter="randombar(horizontal)">
                                      <p:cBhvr>
                                        <p:cTn id="27" dur="500"/>
                                        <p:tgtEl>
                                          <p:spTgt spid="49"/>
                                        </p:tgtEl>
                                      </p:cBhvr>
                                    </p:animEffect>
                                  </p:childTnLst>
                                </p:cTn>
                              </p:par>
                              <p:par>
                                <p:cTn id="28" presetID="14" presetClass="entr" presetSubtype="10" fill="hold" nodeType="withEffect">
                                  <p:stCondLst>
                                    <p:cond delay="0"/>
                                  </p:stCondLst>
                                  <p:childTnLst>
                                    <p:set>
                                      <p:cBhvr>
                                        <p:cTn id="29" dur="1" fill="hold">
                                          <p:stCondLst>
                                            <p:cond delay="0"/>
                                          </p:stCondLst>
                                        </p:cTn>
                                        <p:tgtEl>
                                          <p:spTgt spid="50"/>
                                        </p:tgtEl>
                                        <p:attrNameLst>
                                          <p:attrName>style.visibility</p:attrName>
                                        </p:attrNameLst>
                                      </p:cBhvr>
                                      <p:to>
                                        <p:strVal val="visible"/>
                                      </p:to>
                                    </p:set>
                                    <p:animEffect transition="in" filter="randombar(horizontal)">
                                      <p:cBhvr>
                                        <p:cTn id="30" dur="500"/>
                                        <p:tgtEl>
                                          <p:spTgt spid="50"/>
                                        </p:tgtEl>
                                      </p:cBhvr>
                                    </p:animEffect>
                                  </p:childTnLst>
                                </p:cTn>
                              </p:par>
                              <p:par>
                                <p:cTn id="31" presetID="14" presetClass="entr" presetSubtype="10" fill="hold" grpId="0" nodeType="withEffect">
                                  <p:stCondLst>
                                    <p:cond delay="0"/>
                                  </p:stCondLst>
                                  <p:childTnLst>
                                    <p:set>
                                      <p:cBhvr>
                                        <p:cTn id="32" dur="1" fill="hold">
                                          <p:stCondLst>
                                            <p:cond delay="0"/>
                                          </p:stCondLst>
                                        </p:cTn>
                                        <p:tgtEl>
                                          <p:spTgt spid="51"/>
                                        </p:tgtEl>
                                        <p:attrNameLst>
                                          <p:attrName>style.visibility</p:attrName>
                                        </p:attrNameLst>
                                      </p:cBhvr>
                                      <p:to>
                                        <p:strVal val="visible"/>
                                      </p:to>
                                    </p:set>
                                    <p:animEffect transition="in" filter="randombar(horizontal)">
                                      <p:cBhvr>
                                        <p:cTn id="33" dur="500"/>
                                        <p:tgtEl>
                                          <p:spTgt spid="51"/>
                                        </p:tgtEl>
                                      </p:cBhvr>
                                    </p:animEffect>
                                  </p:childTnLst>
                                </p:cTn>
                              </p:par>
                            </p:childTnLst>
                          </p:cTn>
                        </p:par>
                      </p:childTnLst>
                    </p:cTn>
                  </p:par>
                  <p:par>
                    <p:cTn id="34" fill="hold">
                      <p:stCondLst>
                        <p:cond delay="indefinite"/>
                      </p:stCondLst>
                      <p:childTnLst>
                        <p:par>
                          <p:cTn id="35" fill="hold">
                            <p:stCondLst>
                              <p:cond delay="0"/>
                            </p:stCondLst>
                            <p:childTnLst>
                              <p:par>
                                <p:cTn id="36" presetID="14" presetClass="entr" presetSubtype="10" fill="hold" grpId="0" nodeType="clickEffect">
                                  <p:stCondLst>
                                    <p:cond delay="0"/>
                                  </p:stCondLst>
                                  <p:childTnLst>
                                    <p:set>
                                      <p:cBhvr>
                                        <p:cTn id="37" dur="1" fill="hold">
                                          <p:stCondLst>
                                            <p:cond delay="0"/>
                                          </p:stCondLst>
                                        </p:cTn>
                                        <p:tgtEl>
                                          <p:spTgt spid="7"/>
                                        </p:tgtEl>
                                        <p:attrNameLst>
                                          <p:attrName>style.visibility</p:attrName>
                                        </p:attrNameLst>
                                      </p:cBhvr>
                                      <p:to>
                                        <p:strVal val="visible"/>
                                      </p:to>
                                    </p:set>
                                    <p:animEffect transition="in" filter="randombar(horizontal)">
                                      <p:cBhvr>
                                        <p:cTn id="38" dur="500"/>
                                        <p:tgtEl>
                                          <p:spTgt spid="7"/>
                                        </p:tgtEl>
                                      </p:cBhvr>
                                    </p:animEffect>
                                  </p:childTnLst>
                                </p:cTn>
                              </p:par>
                              <p:par>
                                <p:cTn id="39" presetID="14" presetClass="entr" presetSubtype="10" fill="hold" grpId="0" nodeType="withEffect">
                                  <p:stCondLst>
                                    <p:cond delay="0"/>
                                  </p:stCondLst>
                                  <p:childTnLst>
                                    <p:set>
                                      <p:cBhvr>
                                        <p:cTn id="40" dur="1" fill="hold">
                                          <p:stCondLst>
                                            <p:cond delay="0"/>
                                          </p:stCondLst>
                                        </p:cTn>
                                        <p:tgtEl>
                                          <p:spTgt spid="8"/>
                                        </p:tgtEl>
                                        <p:attrNameLst>
                                          <p:attrName>style.visibility</p:attrName>
                                        </p:attrNameLst>
                                      </p:cBhvr>
                                      <p:to>
                                        <p:strVal val="visible"/>
                                      </p:to>
                                    </p:set>
                                    <p:animEffect transition="in" filter="randombar(horizontal)">
                                      <p:cBhvr>
                                        <p:cTn id="4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44" grpId="0"/>
      <p:bldP spid="45" grpId="0"/>
      <p:bldP spid="46" grpId="0"/>
      <p:bldP spid="48" grpId="0"/>
      <p:bldP spid="49" grpId="0"/>
      <p:bldP spid="51" grpId="0"/>
      <p:bldP spid="7" grpId="0" animBg="1"/>
      <p:bldP spid="8"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p:spPr>
        <p:txBody>
          <a:bodyPr>
            <a:normAutofit/>
          </a:bodyPr>
          <a:lstStyle/>
          <a:p>
            <a:pPr algn="ctr"/>
            <a:r>
              <a:rPr lang="en-US" b="1" dirty="0">
                <a:solidFill>
                  <a:srgbClr val="216583"/>
                </a:solidFill>
              </a:rPr>
              <a:t>Previous video streaming protocols</a:t>
            </a:r>
            <a:endParaRPr lang="en-US" dirty="0"/>
          </a:p>
        </p:txBody>
      </p:sp>
      <p:sp>
        <p:nvSpPr>
          <p:cNvPr id="12" name="Slide Number Placeholder 2">
            <a:extLst>
              <a:ext uri="{FF2B5EF4-FFF2-40B4-BE49-F238E27FC236}">
                <a16:creationId xmlns:a16="http://schemas.microsoft.com/office/drawing/2014/main" id="{56E1E6CB-3ED6-4523-8BBF-8B1F2C907B5E}"/>
              </a:ext>
            </a:extLst>
          </p:cNvPr>
          <p:cNvSpPr>
            <a:spLocks noGrp="1"/>
          </p:cNvSpPr>
          <p:nvPr>
            <p:ph type="sldNum" sz="quarter" idx="12"/>
          </p:nvPr>
        </p:nvSpPr>
        <p:spPr>
          <a:xfrm>
            <a:off x="8610600" y="6356350"/>
            <a:ext cx="2743200" cy="365125"/>
          </a:xfrm>
        </p:spPr>
        <p:txBody>
          <a:bodyPr/>
          <a:lstStyle/>
          <a:p>
            <a:r>
              <a:rPr lang="en-US" dirty="0"/>
              <a:t>11</a:t>
            </a:r>
          </a:p>
        </p:txBody>
      </p:sp>
      <p:sp>
        <p:nvSpPr>
          <p:cNvPr id="43" name="TextBox 42">
            <a:extLst>
              <a:ext uri="{FF2B5EF4-FFF2-40B4-BE49-F238E27FC236}">
                <a16:creationId xmlns:a16="http://schemas.microsoft.com/office/drawing/2014/main" id="{8C8FD177-87B8-4D9A-919E-17A510B22601}"/>
              </a:ext>
            </a:extLst>
          </p:cNvPr>
          <p:cNvSpPr txBox="1"/>
          <p:nvPr/>
        </p:nvSpPr>
        <p:spPr>
          <a:xfrm>
            <a:off x="838200" y="1690688"/>
            <a:ext cx="3971280" cy="461665"/>
          </a:xfrm>
          <a:prstGeom prst="rect">
            <a:avLst/>
          </a:prstGeom>
          <a:noFill/>
        </p:spPr>
        <p:txBody>
          <a:bodyPr wrap="none" rtlCol="0">
            <a:spAutoFit/>
          </a:bodyPr>
          <a:lstStyle/>
          <a:p>
            <a:r>
              <a:rPr lang="en-US" sz="2400" dirty="0">
                <a:solidFill>
                  <a:srgbClr val="DD7C1B"/>
                </a:solidFill>
              </a:rPr>
              <a:t>Type 1</a:t>
            </a:r>
            <a:r>
              <a:rPr lang="en-US" sz="2400" dirty="0"/>
              <a:t>. Camera-side heuristics</a:t>
            </a:r>
          </a:p>
        </p:txBody>
      </p:sp>
      <p:sp>
        <p:nvSpPr>
          <p:cNvPr id="44" name="TextBox 43">
            <a:extLst>
              <a:ext uri="{FF2B5EF4-FFF2-40B4-BE49-F238E27FC236}">
                <a16:creationId xmlns:a16="http://schemas.microsoft.com/office/drawing/2014/main" id="{B39C3874-698B-41D2-BFAA-3B0492C84858}"/>
              </a:ext>
            </a:extLst>
          </p:cNvPr>
          <p:cNvSpPr txBox="1"/>
          <p:nvPr/>
        </p:nvSpPr>
        <p:spPr>
          <a:xfrm>
            <a:off x="5873813" y="1690688"/>
            <a:ext cx="6281271" cy="461665"/>
          </a:xfrm>
          <a:prstGeom prst="rect">
            <a:avLst/>
          </a:prstGeom>
          <a:noFill/>
        </p:spPr>
        <p:txBody>
          <a:bodyPr wrap="none" rtlCol="0">
            <a:spAutoFit/>
          </a:bodyPr>
          <a:lstStyle/>
          <a:p>
            <a:r>
              <a:rPr lang="en-US" sz="2400" dirty="0">
                <a:solidFill>
                  <a:srgbClr val="DD7C1B"/>
                </a:solidFill>
              </a:rPr>
              <a:t>Type 2</a:t>
            </a:r>
            <a:r>
              <a:rPr lang="en-US" sz="2400" dirty="0"/>
              <a:t>. Video encoding informed by server DNN</a:t>
            </a:r>
          </a:p>
        </p:txBody>
      </p:sp>
      <p:sp>
        <p:nvSpPr>
          <p:cNvPr id="45" name="TextBox 44">
            <a:extLst>
              <a:ext uri="{FF2B5EF4-FFF2-40B4-BE49-F238E27FC236}">
                <a16:creationId xmlns:a16="http://schemas.microsoft.com/office/drawing/2014/main" id="{ED6823B6-5799-4C81-9D97-9898072A01AA}"/>
              </a:ext>
            </a:extLst>
          </p:cNvPr>
          <p:cNvSpPr txBox="1"/>
          <p:nvPr/>
        </p:nvSpPr>
        <p:spPr>
          <a:xfrm>
            <a:off x="838200" y="2317947"/>
            <a:ext cx="3964227" cy="461665"/>
          </a:xfrm>
          <a:prstGeom prst="rect">
            <a:avLst/>
          </a:prstGeom>
          <a:noFill/>
        </p:spPr>
        <p:txBody>
          <a:bodyPr wrap="none" rtlCol="0">
            <a:spAutoFit/>
          </a:bodyPr>
          <a:lstStyle/>
          <a:p>
            <a:r>
              <a:rPr lang="en-US" sz="2400" dirty="0"/>
              <a:t>The camera is lack of compute</a:t>
            </a:r>
          </a:p>
        </p:txBody>
      </p:sp>
      <p:sp>
        <p:nvSpPr>
          <p:cNvPr id="46" name="TextBox 45">
            <a:extLst>
              <a:ext uri="{FF2B5EF4-FFF2-40B4-BE49-F238E27FC236}">
                <a16:creationId xmlns:a16="http://schemas.microsoft.com/office/drawing/2014/main" id="{605B773E-0ABA-499D-B786-4EF11C04282E}"/>
              </a:ext>
            </a:extLst>
          </p:cNvPr>
          <p:cNvSpPr txBox="1"/>
          <p:nvPr/>
        </p:nvSpPr>
        <p:spPr>
          <a:xfrm>
            <a:off x="5837430" y="2317946"/>
            <a:ext cx="6474849" cy="461665"/>
          </a:xfrm>
          <a:prstGeom prst="rect">
            <a:avLst/>
          </a:prstGeom>
          <a:noFill/>
        </p:spPr>
        <p:txBody>
          <a:bodyPr wrap="none" rtlCol="0">
            <a:spAutoFit/>
          </a:bodyPr>
          <a:lstStyle/>
          <a:p>
            <a:r>
              <a:rPr lang="en-US" sz="2400" dirty="0"/>
              <a:t>Tune current codec configs base on previous video</a:t>
            </a:r>
          </a:p>
        </p:txBody>
      </p:sp>
      <p:cxnSp>
        <p:nvCxnSpPr>
          <p:cNvPr id="47" name="Straight Arrow Connector 46">
            <a:extLst>
              <a:ext uri="{FF2B5EF4-FFF2-40B4-BE49-F238E27FC236}">
                <a16:creationId xmlns:a16="http://schemas.microsoft.com/office/drawing/2014/main" id="{3DA18D75-FDE8-4C89-87B7-F0D39538E315}"/>
              </a:ext>
            </a:extLst>
          </p:cNvPr>
          <p:cNvCxnSpPr>
            <a:cxnSpLocks/>
          </p:cNvCxnSpPr>
          <p:nvPr/>
        </p:nvCxnSpPr>
        <p:spPr>
          <a:xfrm>
            <a:off x="2725470" y="2844000"/>
            <a:ext cx="1" cy="60950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2BAD7FBC-490D-4A36-AB52-339BB67B52EE}"/>
              </a:ext>
            </a:extLst>
          </p:cNvPr>
          <p:cNvSpPr txBox="1"/>
          <p:nvPr/>
        </p:nvSpPr>
        <p:spPr>
          <a:xfrm>
            <a:off x="1859688" y="3610917"/>
            <a:ext cx="1731564" cy="461665"/>
          </a:xfrm>
          <a:prstGeom prst="rect">
            <a:avLst/>
          </a:prstGeom>
          <a:noFill/>
        </p:spPr>
        <p:txBody>
          <a:bodyPr wrap="none" rtlCol="0">
            <a:spAutoFit/>
          </a:bodyPr>
          <a:lstStyle/>
          <a:p>
            <a:r>
              <a:rPr lang="en-US" sz="2400" dirty="0"/>
              <a:t>Miss objects</a:t>
            </a:r>
          </a:p>
        </p:txBody>
      </p:sp>
      <p:sp>
        <p:nvSpPr>
          <p:cNvPr id="49" name="TextBox 48">
            <a:extLst>
              <a:ext uri="{FF2B5EF4-FFF2-40B4-BE49-F238E27FC236}">
                <a16:creationId xmlns:a16="http://schemas.microsoft.com/office/drawing/2014/main" id="{E11DAD0F-DADC-4259-BF1B-8FB322D6E1BD}"/>
              </a:ext>
            </a:extLst>
          </p:cNvPr>
          <p:cNvSpPr txBox="1"/>
          <p:nvPr/>
        </p:nvSpPr>
        <p:spPr>
          <a:xfrm>
            <a:off x="6364177" y="3342111"/>
            <a:ext cx="5282280" cy="461665"/>
          </a:xfrm>
          <a:prstGeom prst="rect">
            <a:avLst/>
          </a:prstGeom>
          <a:noFill/>
        </p:spPr>
        <p:txBody>
          <a:bodyPr wrap="none" rtlCol="0">
            <a:spAutoFit/>
          </a:bodyPr>
          <a:lstStyle/>
          <a:p>
            <a:r>
              <a:rPr lang="en-US" sz="2400" dirty="0"/>
              <a:t>1. Waste bandwidth on non-object pixels</a:t>
            </a:r>
          </a:p>
        </p:txBody>
      </p:sp>
      <p:sp>
        <p:nvSpPr>
          <p:cNvPr id="51" name="TextBox 50">
            <a:extLst>
              <a:ext uri="{FF2B5EF4-FFF2-40B4-BE49-F238E27FC236}">
                <a16:creationId xmlns:a16="http://schemas.microsoft.com/office/drawing/2014/main" id="{7B9ABFB8-DA8B-4EA3-AD68-A1601A13F3FD}"/>
              </a:ext>
            </a:extLst>
          </p:cNvPr>
          <p:cNvSpPr txBox="1"/>
          <p:nvPr/>
        </p:nvSpPr>
        <p:spPr>
          <a:xfrm>
            <a:off x="6369452" y="3778981"/>
            <a:ext cx="5421356" cy="461665"/>
          </a:xfrm>
          <a:prstGeom prst="rect">
            <a:avLst/>
          </a:prstGeom>
          <a:noFill/>
        </p:spPr>
        <p:txBody>
          <a:bodyPr wrap="none" rtlCol="0">
            <a:spAutoFit/>
          </a:bodyPr>
          <a:lstStyle/>
          <a:p>
            <a:r>
              <a:rPr lang="en-US" sz="2400" dirty="0"/>
              <a:t>2. Cannot react to real-time video content</a:t>
            </a:r>
          </a:p>
        </p:txBody>
      </p:sp>
      <p:cxnSp>
        <p:nvCxnSpPr>
          <p:cNvPr id="16" name="Straight Arrow Connector 15">
            <a:extLst>
              <a:ext uri="{FF2B5EF4-FFF2-40B4-BE49-F238E27FC236}">
                <a16:creationId xmlns:a16="http://schemas.microsoft.com/office/drawing/2014/main" id="{16034DB7-71B9-4E47-85BA-5224356190FA}"/>
              </a:ext>
            </a:extLst>
          </p:cNvPr>
          <p:cNvCxnSpPr>
            <a:cxnSpLocks/>
          </p:cNvCxnSpPr>
          <p:nvPr/>
        </p:nvCxnSpPr>
        <p:spPr>
          <a:xfrm>
            <a:off x="2725471" y="4081892"/>
            <a:ext cx="0" cy="533308"/>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ECE7CE6C-075E-4C83-B888-57D3786D6762}"/>
              </a:ext>
            </a:extLst>
          </p:cNvPr>
          <p:cNvSpPr txBox="1"/>
          <p:nvPr/>
        </p:nvSpPr>
        <p:spPr>
          <a:xfrm>
            <a:off x="1785598" y="4703692"/>
            <a:ext cx="1879745" cy="461665"/>
          </a:xfrm>
          <a:prstGeom prst="rect">
            <a:avLst/>
          </a:prstGeom>
          <a:noFill/>
        </p:spPr>
        <p:txBody>
          <a:bodyPr wrap="none" rtlCol="0">
            <a:spAutoFit/>
          </a:bodyPr>
          <a:lstStyle/>
          <a:p>
            <a:r>
              <a:rPr lang="en-US" sz="2400" b="1" dirty="0"/>
              <a:t>Low accuracy</a:t>
            </a:r>
          </a:p>
        </p:txBody>
      </p:sp>
      <p:cxnSp>
        <p:nvCxnSpPr>
          <p:cNvPr id="18" name="Straight Arrow Connector 17">
            <a:extLst>
              <a:ext uri="{FF2B5EF4-FFF2-40B4-BE49-F238E27FC236}">
                <a16:creationId xmlns:a16="http://schemas.microsoft.com/office/drawing/2014/main" id="{AEB9E873-BDF2-4E58-A3D7-4F4FCDC41EB7}"/>
              </a:ext>
            </a:extLst>
          </p:cNvPr>
          <p:cNvCxnSpPr>
            <a:cxnSpLocks/>
          </p:cNvCxnSpPr>
          <p:nvPr/>
        </p:nvCxnSpPr>
        <p:spPr>
          <a:xfrm>
            <a:off x="9074855" y="2819110"/>
            <a:ext cx="0" cy="506193"/>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D9BE3088-18AF-4FA0-AEC8-77B98581CACC}"/>
              </a:ext>
            </a:extLst>
          </p:cNvPr>
          <p:cNvCxnSpPr>
            <a:cxnSpLocks/>
          </p:cNvCxnSpPr>
          <p:nvPr/>
        </p:nvCxnSpPr>
        <p:spPr>
          <a:xfrm flipH="1">
            <a:off x="9080130" y="4199748"/>
            <a:ext cx="1" cy="415452"/>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59D9693F-EB86-4EF5-9E41-EC807B16E817}"/>
              </a:ext>
            </a:extLst>
          </p:cNvPr>
          <p:cNvSpPr txBox="1"/>
          <p:nvPr/>
        </p:nvSpPr>
        <p:spPr>
          <a:xfrm>
            <a:off x="7083625" y="4703692"/>
            <a:ext cx="3965060" cy="461665"/>
          </a:xfrm>
          <a:prstGeom prst="rect">
            <a:avLst/>
          </a:prstGeom>
          <a:noFill/>
        </p:spPr>
        <p:txBody>
          <a:bodyPr wrap="none" rtlCol="0">
            <a:spAutoFit/>
          </a:bodyPr>
          <a:lstStyle/>
          <a:p>
            <a:r>
              <a:rPr lang="en-US" sz="2400" b="1" dirty="0"/>
              <a:t>High bandwidth consumption</a:t>
            </a:r>
          </a:p>
        </p:txBody>
      </p:sp>
      <p:sp>
        <p:nvSpPr>
          <p:cNvPr id="20" name="Rectangle 19">
            <a:extLst>
              <a:ext uri="{FF2B5EF4-FFF2-40B4-BE49-F238E27FC236}">
                <a16:creationId xmlns:a16="http://schemas.microsoft.com/office/drawing/2014/main" id="{65882BF7-4346-4F98-9CB6-078C7A3036AB}"/>
              </a:ext>
            </a:extLst>
          </p:cNvPr>
          <p:cNvSpPr/>
          <p:nvPr/>
        </p:nvSpPr>
        <p:spPr>
          <a:xfrm>
            <a:off x="0" y="5816350"/>
            <a:ext cx="12191995" cy="560350"/>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rgbClr val="0070C0"/>
                </a:solidFill>
              </a:rPr>
              <a:t>Sub-optimal</a:t>
            </a:r>
            <a:r>
              <a:rPr lang="en-US" sz="3200" b="1" dirty="0">
                <a:solidFill>
                  <a:schemeClr val="tx1"/>
                </a:solidFill>
              </a:rPr>
              <a:t> bandwidth-accuracy trade-off!</a:t>
            </a:r>
          </a:p>
        </p:txBody>
      </p:sp>
    </p:spTree>
    <p:extLst>
      <p:ext uri="{BB962C8B-B14F-4D97-AF65-F5344CB8AC3E}">
        <p14:creationId xmlns:p14="http://schemas.microsoft.com/office/powerpoint/2010/main" val="1573271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randombar(horizontal)">
                                      <p:cBhvr>
                                        <p:cTn id="7" dur="500"/>
                                        <p:tgtEl>
                                          <p:spTgt spid="43"/>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45"/>
                                        </p:tgtEl>
                                        <p:attrNameLst>
                                          <p:attrName>style.visibility</p:attrName>
                                        </p:attrNameLst>
                                      </p:cBhvr>
                                      <p:to>
                                        <p:strVal val="visible"/>
                                      </p:to>
                                    </p:set>
                                    <p:animEffect transition="in" filter="randombar(horizontal)">
                                      <p:cBhvr>
                                        <p:cTn id="10" dur="500"/>
                                        <p:tgtEl>
                                          <p:spTgt spid="45"/>
                                        </p:tgtEl>
                                      </p:cBhvr>
                                    </p:animEffect>
                                  </p:childTnLst>
                                </p:cTn>
                              </p:par>
                              <p:par>
                                <p:cTn id="11" presetID="14" presetClass="entr" presetSubtype="10" fill="hold" nodeType="withEffect">
                                  <p:stCondLst>
                                    <p:cond delay="0"/>
                                  </p:stCondLst>
                                  <p:childTnLst>
                                    <p:set>
                                      <p:cBhvr>
                                        <p:cTn id="12" dur="1" fill="hold">
                                          <p:stCondLst>
                                            <p:cond delay="0"/>
                                          </p:stCondLst>
                                        </p:cTn>
                                        <p:tgtEl>
                                          <p:spTgt spid="47"/>
                                        </p:tgtEl>
                                        <p:attrNameLst>
                                          <p:attrName>style.visibility</p:attrName>
                                        </p:attrNameLst>
                                      </p:cBhvr>
                                      <p:to>
                                        <p:strVal val="visible"/>
                                      </p:to>
                                    </p:set>
                                    <p:animEffect transition="in" filter="randombar(horizontal)">
                                      <p:cBhvr>
                                        <p:cTn id="13" dur="500"/>
                                        <p:tgtEl>
                                          <p:spTgt spid="47"/>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48"/>
                                        </p:tgtEl>
                                        <p:attrNameLst>
                                          <p:attrName>style.visibility</p:attrName>
                                        </p:attrNameLst>
                                      </p:cBhvr>
                                      <p:to>
                                        <p:strVal val="visible"/>
                                      </p:to>
                                    </p:set>
                                    <p:animEffect transition="in" filter="randombar(horizontal)">
                                      <p:cBhvr>
                                        <p:cTn id="16" dur="500"/>
                                        <p:tgtEl>
                                          <p:spTgt spid="48"/>
                                        </p:tgtEl>
                                      </p:cBhvr>
                                    </p:animEffect>
                                  </p:childTnLst>
                                </p:cTn>
                              </p:par>
                              <p:par>
                                <p:cTn id="17" presetID="14" presetClass="entr" presetSubtype="10" fill="hold" nodeType="with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randombar(horizontal)">
                                      <p:cBhvr>
                                        <p:cTn id="19" dur="500"/>
                                        <p:tgtEl>
                                          <p:spTgt spid="16"/>
                                        </p:tgtEl>
                                      </p:cBhvr>
                                    </p:animEffect>
                                  </p:childTnLst>
                                </p:cTn>
                              </p:par>
                              <p:par>
                                <p:cTn id="20" presetID="14" presetClass="entr" presetSubtype="10" fill="hold" grpId="0" nodeType="with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randombar(horizontal)">
                                      <p:cBhvr>
                                        <p:cTn id="22" dur="500"/>
                                        <p:tgtEl>
                                          <p:spTgt spid="17"/>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grpId="0" nodeType="clickEffect">
                                  <p:stCondLst>
                                    <p:cond delay="0"/>
                                  </p:stCondLst>
                                  <p:childTnLst>
                                    <p:set>
                                      <p:cBhvr>
                                        <p:cTn id="26" dur="1" fill="hold">
                                          <p:stCondLst>
                                            <p:cond delay="0"/>
                                          </p:stCondLst>
                                        </p:cTn>
                                        <p:tgtEl>
                                          <p:spTgt spid="44"/>
                                        </p:tgtEl>
                                        <p:attrNameLst>
                                          <p:attrName>style.visibility</p:attrName>
                                        </p:attrNameLst>
                                      </p:cBhvr>
                                      <p:to>
                                        <p:strVal val="visible"/>
                                      </p:to>
                                    </p:set>
                                    <p:animEffect transition="in" filter="randombar(horizontal)">
                                      <p:cBhvr>
                                        <p:cTn id="27" dur="500"/>
                                        <p:tgtEl>
                                          <p:spTgt spid="44"/>
                                        </p:tgtEl>
                                      </p:cBhvr>
                                    </p:animEffect>
                                  </p:childTnLst>
                                </p:cTn>
                              </p:par>
                              <p:par>
                                <p:cTn id="28" presetID="14" presetClass="entr" presetSubtype="10" fill="hold" grpId="0" nodeType="withEffect">
                                  <p:stCondLst>
                                    <p:cond delay="0"/>
                                  </p:stCondLst>
                                  <p:childTnLst>
                                    <p:set>
                                      <p:cBhvr>
                                        <p:cTn id="29" dur="1" fill="hold">
                                          <p:stCondLst>
                                            <p:cond delay="0"/>
                                          </p:stCondLst>
                                        </p:cTn>
                                        <p:tgtEl>
                                          <p:spTgt spid="46"/>
                                        </p:tgtEl>
                                        <p:attrNameLst>
                                          <p:attrName>style.visibility</p:attrName>
                                        </p:attrNameLst>
                                      </p:cBhvr>
                                      <p:to>
                                        <p:strVal val="visible"/>
                                      </p:to>
                                    </p:set>
                                    <p:animEffect transition="in" filter="randombar(horizontal)">
                                      <p:cBhvr>
                                        <p:cTn id="30" dur="500"/>
                                        <p:tgtEl>
                                          <p:spTgt spid="46"/>
                                        </p:tgtEl>
                                      </p:cBhvr>
                                    </p:animEffect>
                                  </p:childTnLst>
                                </p:cTn>
                              </p:par>
                              <p:par>
                                <p:cTn id="31" presetID="14" presetClass="entr" presetSubtype="10" fill="hold" grpId="0" nodeType="withEffect">
                                  <p:stCondLst>
                                    <p:cond delay="0"/>
                                  </p:stCondLst>
                                  <p:childTnLst>
                                    <p:set>
                                      <p:cBhvr>
                                        <p:cTn id="32" dur="1" fill="hold">
                                          <p:stCondLst>
                                            <p:cond delay="0"/>
                                          </p:stCondLst>
                                        </p:cTn>
                                        <p:tgtEl>
                                          <p:spTgt spid="49"/>
                                        </p:tgtEl>
                                        <p:attrNameLst>
                                          <p:attrName>style.visibility</p:attrName>
                                        </p:attrNameLst>
                                      </p:cBhvr>
                                      <p:to>
                                        <p:strVal val="visible"/>
                                      </p:to>
                                    </p:set>
                                    <p:animEffect transition="in" filter="randombar(horizontal)">
                                      <p:cBhvr>
                                        <p:cTn id="33" dur="500"/>
                                        <p:tgtEl>
                                          <p:spTgt spid="49"/>
                                        </p:tgtEl>
                                      </p:cBhvr>
                                    </p:animEffect>
                                  </p:childTnLst>
                                </p:cTn>
                              </p:par>
                              <p:par>
                                <p:cTn id="34" presetID="14" presetClass="entr" presetSubtype="10" fill="hold" grpId="0" nodeType="withEffect">
                                  <p:stCondLst>
                                    <p:cond delay="0"/>
                                  </p:stCondLst>
                                  <p:childTnLst>
                                    <p:set>
                                      <p:cBhvr>
                                        <p:cTn id="35" dur="1" fill="hold">
                                          <p:stCondLst>
                                            <p:cond delay="0"/>
                                          </p:stCondLst>
                                        </p:cTn>
                                        <p:tgtEl>
                                          <p:spTgt spid="51"/>
                                        </p:tgtEl>
                                        <p:attrNameLst>
                                          <p:attrName>style.visibility</p:attrName>
                                        </p:attrNameLst>
                                      </p:cBhvr>
                                      <p:to>
                                        <p:strVal val="visible"/>
                                      </p:to>
                                    </p:set>
                                    <p:animEffect transition="in" filter="randombar(horizontal)">
                                      <p:cBhvr>
                                        <p:cTn id="36" dur="500"/>
                                        <p:tgtEl>
                                          <p:spTgt spid="51"/>
                                        </p:tgtEl>
                                      </p:cBhvr>
                                    </p:animEffect>
                                  </p:childTnLst>
                                </p:cTn>
                              </p:par>
                              <p:par>
                                <p:cTn id="37" presetID="14" presetClass="entr" presetSubtype="10" fill="hold" nodeType="withEffect">
                                  <p:stCondLst>
                                    <p:cond delay="0"/>
                                  </p:stCondLst>
                                  <p:childTnLst>
                                    <p:set>
                                      <p:cBhvr>
                                        <p:cTn id="38" dur="1" fill="hold">
                                          <p:stCondLst>
                                            <p:cond delay="0"/>
                                          </p:stCondLst>
                                        </p:cTn>
                                        <p:tgtEl>
                                          <p:spTgt spid="18"/>
                                        </p:tgtEl>
                                        <p:attrNameLst>
                                          <p:attrName>style.visibility</p:attrName>
                                        </p:attrNameLst>
                                      </p:cBhvr>
                                      <p:to>
                                        <p:strVal val="visible"/>
                                      </p:to>
                                    </p:set>
                                    <p:animEffect transition="in" filter="randombar(horizontal)">
                                      <p:cBhvr>
                                        <p:cTn id="39" dur="500"/>
                                        <p:tgtEl>
                                          <p:spTgt spid="18"/>
                                        </p:tgtEl>
                                      </p:cBhvr>
                                    </p:animEffect>
                                  </p:childTnLst>
                                </p:cTn>
                              </p:par>
                              <p:par>
                                <p:cTn id="40" presetID="14" presetClass="entr" presetSubtype="10" fill="hold" nodeType="with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randombar(horizontal)">
                                      <p:cBhvr>
                                        <p:cTn id="42" dur="500"/>
                                        <p:tgtEl>
                                          <p:spTgt spid="19"/>
                                        </p:tgtEl>
                                      </p:cBhvr>
                                    </p:animEffect>
                                  </p:childTnLst>
                                </p:cTn>
                              </p:par>
                              <p:par>
                                <p:cTn id="43" presetID="14" presetClass="entr" presetSubtype="10" fill="hold" grpId="0" nodeType="withEffect">
                                  <p:stCondLst>
                                    <p:cond delay="0"/>
                                  </p:stCondLst>
                                  <p:childTnLst>
                                    <p:set>
                                      <p:cBhvr>
                                        <p:cTn id="44" dur="1" fill="hold">
                                          <p:stCondLst>
                                            <p:cond delay="0"/>
                                          </p:stCondLst>
                                        </p:cTn>
                                        <p:tgtEl>
                                          <p:spTgt spid="21"/>
                                        </p:tgtEl>
                                        <p:attrNameLst>
                                          <p:attrName>style.visibility</p:attrName>
                                        </p:attrNameLst>
                                      </p:cBhvr>
                                      <p:to>
                                        <p:strVal val="visible"/>
                                      </p:to>
                                    </p:set>
                                    <p:animEffect transition="in" filter="randombar(horizontal)">
                                      <p:cBhvr>
                                        <p:cTn id="45" dur="500"/>
                                        <p:tgtEl>
                                          <p:spTgt spid="21"/>
                                        </p:tgtEl>
                                      </p:cBhvr>
                                    </p:animEffect>
                                  </p:childTnLst>
                                </p:cTn>
                              </p:par>
                            </p:childTnLst>
                          </p:cTn>
                        </p:par>
                      </p:childTnLst>
                    </p:cTn>
                  </p:par>
                  <p:par>
                    <p:cTn id="46" fill="hold">
                      <p:stCondLst>
                        <p:cond delay="indefinite"/>
                      </p:stCondLst>
                      <p:childTnLst>
                        <p:par>
                          <p:cTn id="47" fill="hold">
                            <p:stCondLst>
                              <p:cond delay="0"/>
                            </p:stCondLst>
                            <p:childTnLst>
                              <p:par>
                                <p:cTn id="48" presetID="14" presetClass="entr" presetSubtype="10" fill="hold" grpId="0" nodeType="clickEffect">
                                  <p:stCondLst>
                                    <p:cond delay="0"/>
                                  </p:stCondLst>
                                  <p:childTnLst>
                                    <p:set>
                                      <p:cBhvr>
                                        <p:cTn id="49" dur="1" fill="hold">
                                          <p:stCondLst>
                                            <p:cond delay="0"/>
                                          </p:stCondLst>
                                        </p:cTn>
                                        <p:tgtEl>
                                          <p:spTgt spid="20"/>
                                        </p:tgtEl>
                                        <p:attrNameLst>
                                          <p:attrName>style.visibility</p:attrName>
                                        </p:attrNameLst>
                                      </p:cBhvr>
                                      <p:to>
                                        <p:strVal val="visible"/>
                                      </p:to>
                                    </p:set>
                                    <p:animEffect transition="in" filter="randombar(horizontal)">
                                      <p:cBhvr>
                                        <p:cTn id="50"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44" grpId="0"/>
      <p:bldP spid="45" grpId="0"/>
      <p:bldP spid="46" grpId="0"/>
      <p:bldP spid="48" grpId="0"/>
      <p:bldP spid="49" grpId="0"/>
      <p:bldP spid="51" grpId="0"/>
      <p:bldP spid="17" grpId="0"/>
      <p:bldP spid="21" grpId="0"/>
      <p:bldP spid="20"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561" y="355381"/>
            <a:ext cx="12263120" cy="1325563"/>
          </a:xfrm>
        </p:spPr>
        <p:txBody>
          <a:bodyPr>
            <a:normAutofit/>
          </a:bodyPr>
          <a:lstStyle/>
          <a:p>
            <a:pPr algn="ctr"/>
            <a:r>
              <a:rPr lang="en-US" sz="4000" b="1" dirty="0">
                <a:solidFill>
                  <a:srgbClr val="216583"/>
                </a:solidFill>
              </a:rPr>
              <a:t>Design choice</a:t>
            </a:r>
            <a:r>
              <a:rPr lang="en-US" altLang="zh-CN" sz="4000" b="1" dirty="0">
                <a:solidFill>
                  <a:srgbClr val="216583"/>
                </a:solidFill>
              </a:rPr>
              <a:t>s</a:t>
            </a:r>
            <a:endParaRPr lang="en-US" sz="4000" dirty="0"/>
          </a:p>
        </p:txBody>
      </p:sp>
      <p:sp>
        <p:nvSpPr>
          <p:cNvPr id="3" name="Slide Number Placeholder 2">
            <a:extLst>
              <a:ext uri="{FF2B5EF4-FFF2-40B4-BE49-F238E27FC236}">
                <a16:creationId xmlns:a16="http://schemas.microsoft.com/office/drawing/2014/main" id="{D8212E72-F46C-B54E-BA00-8C960A081C7F}"/>
              </a:ext>
            </a:extLst>
          </p:cNvPr>
          <p:cNvSpPr>
            <a:spLocks noGrp="1"/>
          </p:cNvSpPr>
          <p:nvPr>
            <p:ph type="sldNum" sz="quarter" idx="12"/>
          </p:nvPr>
        </p:nvSpPr>
        <p:spPr/>
        <p:txBody>
          <a:bodyPr/>
          <a:lstStyle/>
          <a:p>
            <a:r>
              <a:rPr lang="en-US" dirty="0"/>
              <a:t>12</a:t>
            </a:r>
          </a:p>
        </p:txBody>
      </p:sp>
      <p:sp>
        <p:nvSpPr>
          <p:cNvPr id="69" name="Rectangle 68">
            <a:extLst>
              <a:ext uri="{FF2B5EF4-FFF2-40B4-BE49-F238E27FC236}">
                <a16:creationId xmlns:a16="http://schemas.microsoft.com/office/drawing/2014/main" id="{F2F1B928-6F14-409F-BC23-E0BC012CA14C}"/>
              </a:ext>
            </a:extLst>
          </p:cNvPr>
          <p:cNvSpPr/>
          <p:nvPr/>
        </p:nvSpPr>
        <p:spPr>
          <a:xfrm>
            <a:off x="-82217" y="1461093"/>
            <a:ext cx="12356432" cy="1200329"/>
          </a:xfrm>
          <a:prstGeom prst="rect">
            <a:avLst/>
          </a:prstGeom>
        </p:spPr>
        <p:txBody>
          <a:bodyPr wrap="square">
            <a:spAutoFit/>
          </a:bodyPr>
          <a:lstStyle/>
          <a:p>
            <a:pPr algn="ctr"/>
            <a:r>
              <a:rPr lang="en-US" sz="2400" dirty="0"/>
              <a:t>The video streaming protocol should</a:t>
            </a:r>
          </a:p>
          <a:p>
            <a:pPr algn="ctr"/>
            <a:r>
              <a:rPr lang="en-US" sz="2400" dirty="0"/>
              <a:t>(1) be</a:t>
            </a:r>
            <a:r>
              <a:rPr lang="en-US" sz="2400" dirty="0">
                <a:solidFill>
                  <a:srgbClr val="DD7C1B"/>
                </a:solidFill>
              </a:rPr>
              <a:t> completely driven by the server-side DNN feedback </a:t>
            </a:r>
            <a:r>
              <a:rPr lang="en-US" sz="2400" dirty="0"/>
              <a:t>and</a:t>
            </a:r>
          </a:p>
          <a:p>
            <a:pPr algn="ctr"/>
            <a:r>
              <a:rPr lang="en-US" sz="2400" dirty="0"/>
              <a:t>(2) react to </a:t>
            </a:r>
            <a:r>
              <a:rPr lang="en-US" sz="2400" dirty="0">
                <a:solidFill>
                  <a:srgbClr val="DD7C1B"/>
                </a:solidFill>
              </a:rPr>
              <a:t>real-time video content</a:t>
            </a:r>
          </a:p>
        </p:txBody>
      </p:sp>
      <p:grpSp>
        <p:nvGrpSpPr>
          <p:cNvPr id="30" name="Group 29">
            <a:extLst>
              <a:ext uri="{FF2B5EF4-FFF2-40B4-BE49-F238E27FC236}">
                <a16:creationId xmlns:a16="http://schemas.microsoft.com/office/drawing/2014/main" id="{7E35E39D-5AA8-47A7-82CC-C456A526E9BC}"/>
              </a:ext>
            </a:extLst>
          </p:cNvPr>
          <p:cNvGrpSpPr/>
          <p:nvPr/>
        </p:nvGrpSpPr>
        <p:grpSpPr>
          <a:xfrm>
            <a:off x="876306" y="2661422"/>
            <a:ext cx="10439385" cy="1453851"/>
            <a:chOff x="876306" y="2661422"/>
            <a:chExt cx="10439385" cy="1453851"/>
          </a:xfrm>
        </p:grpSpPr>
        <p:cxnSp>
          <p:nvCxnSpPr>
            <p:cNvPr id="12" name="Straight Arrow Connector 11">
              <a:extLst>
                <a:ext uri="{FF2B5EF4-FFF2-40B4-BE49-F238E27FC236}">
                  <a16:creationId xmlns:a16="http://schemas.microsoft.com/office/drawing/2014/main" id="{F5B6D30F-4F50-42E1-8AD6-B2724BC3D5CF}"/>
                </a:ext>
              </a:extLst>
            </p:cNvPr>
            <p:cNvCxnSpPr>
              <a:cxnSpLocks/>
              <a:stCxn id="69" idx="2"/>
            </p:cNvCxnSpPr>
            <p:nvPr/>
          </p:nvCxnSpPr>
          <p:spPr>
            <a:xfrm>
              <a:off x="6095999" y="2661422"/>
              <a:ext cx="1" cy="442698"/>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6DD2C7F8-8B32-45B2-B374-DC7AAB397367}"/>
                </a:ext>
              </a:extLst>
            </p:cNvPr>
            <p:cNvSpPr/>
            <p:nvPr/>
          </p:nvSpPr>
          <p:spPr>
            <a:xfrm>
              <a:off x="876306" y="3284276"/>
              <a:ext cx="10439385" cy="830997"/>
            </a:xfrm>
            <a:prstGeom prst="rect">
              <a:avLst/>
            </a:prstGeom>
          </p:spPr>
          <p:txBody>
            <a:bodyPr wrap="square">
              <a:spAutoFit/>
            </a:bodyPr>
            <a:lstStyle/>
            <a:p>
              <a:pPr algn="ctr"/>
              <a:r>
                <a:rPr lang="en-US" sz="2400" dirty="0"/>
                <a:t>Why this is difficult? A </a:t>
              </a:r>
              <a:r>
                <a:rPr lang="en-US" sz="2400" dirty="0">
                  <a:solidFill>
                    <a:srgbClr val="DD7C1B"/>
                  </a:solidFill>
                </a:rPr>
                <a:t>Chicken egg problem</a:t>
              </a:r>
              <a:r>
                <a:rPr lang="en-US" sz="2400" dirty="0"/>
                <a:t>:</a:t>
              </a:r>
            </a:p>
            <a:p>
              <a:pPr algn="ctr"/>
              <a:r>
                <a:rPr lang="en-US" sz="2400" dirty="0"/>
                <a:t>Camera needs the server-side feedback of </a:t>
              </a:r>
              <a:r>
                <a:rPr lang="en-US" sz="2400" b="1" dirty="0">
                  <a:solidFill>
                    <a:srgbClr val="DD7C1B"/>
                  </a:solidFill>
                </a:rPr>
                <a:t>current video to encode current video</a:t>
              </a:r>
            </a:p>
          </p:txBody>
        </p:sp>
      </p:grpSp>
      <p:grpSp>
        <p:nvGrpSpPr>
          <p:cNvPr id="33" name="Group 32">
            <a:extLst>
              <a:ext uri="{FF2B5EF4-FFF2-40B4-BE49-F238E27FC236}">
                <a16:creationId xmlns:a16="http://schemas.microsoft.com/office/drawing/2014/main" id="{D2F910C8-F645-4509-A54F-072F61FF9E62}"/>
              </a:ext>
            </a:extLst>
          </p:cNvPr>
          <p:cNvGrpSpPr/>
          <p:nvPr/>
        </p:nvGrpSpPr>
        <p:grpSpPr>
          <a:xfrm>
            <a:off x="-1" y="4409989"/>
            <a:ext cx="12191995" cy="1350430"/>
            <a:chOff x="-1" y="4409989"/>
            <a:chExt cx="12191995" cy="1350430"/>
          </a:xfrm>
        </p:grpSpPr>
        <p:cxnSp>
          <p:nvCxnSpPr>
            <p:cNvPr id="31" name="Straight Arrow Connector 30">
              <a:extLst>
                <a:ext uri="{FF2B5EF4-FFF2-40B4-BE49-F238E27FC236}">
                  <a16:creationId xmlns:a16="http://schemas.microsoft.com/office/drawing/2014/main" id="{2C682838-85A6-4A2D-A7C2-2C99FAE7865B}"/>
                </a:ext>
              </a:extLst>
            </p:cNvPr>
            <p:cNvCxnSpPr>
              <a:cxnSpLocks/>
            </p:cNvCxnSpPr>
            <p:nvPr/>
          </p:nvCxnSpPr>
          <p:spPr>
            <a:xfrm>
              <a:off x="6095995" y="4409989"/>
              <a:ext cx="1" cy="442698"/>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86233F7A-E6B6-4EAE-B151-3F4FC12F5E04}"/>
                </a:ext>
              </a:extLst>
            </p:cNvPr>
            <p:cNvSpPr/>
            <p:nvPr/>
          </p:nvSpPr>
          <p:spPr>
            <a:xfrm>
              <a:off x="-1" y="5200069"/>
              <a:ext cx="12191995" cy="560350"/>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rPr>
                <a:t>See the video first and </a:t>
              </a:r>
              <a:r>
                <a:rPr lang="en-US" sz="3200" b="1" dirty="0">
                  <a:solidFill>
                    <a:srgbClr val="0070C0"/>
                  </a:solidFill>
                </a:rPr>
                <a:t>iterate</a:t>
              </a:r>
              <a:r>
                <a:rPr lang="en-US" sz="3200" b="1" dirty="0">
                  <a:solidFill>
                    <a:schemeClr val="tx1"/>
                  </a:solidFill>
                </a:rPr>
                <a:t> on how to encode the video</a:t>
              </a:r>
            </a:p>
          </p:txBody>
        </p:sp>
      </p:grpSp>
    </p:spTree>
    <p:extLst>
      <p:ext uri="{BB962C8B-B14F-4D97-AF65-F5344CB8AC3E}">
        <p14:creationId xmlns:p14="http://schemas.microsoft.com/office/powerpoint/2010/main" val="4025254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69"/>
                                        </p:tgtEl>
                                        <p:attrNameLst>
                                          <p:attrName>style.visibility</p:attrName>
                                        </p:attrNameLst>
                                      </p:cBhvr>
                                      <p:to>
                                        <p:strVal val="visible"/>
                                      </p:to>
                                    </p:set>
                                    <p:animEffect transition="in" filter="randombar(horizontal)">
                                      <p:cBhvr>
                                        <p:cTn id="7" dur="500"/>
                                        <p:tgtEl>
                                          <p:spTgt spid="69"/>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randombar(horizontal)">
                                      <p:cBhvr>
                                        <p:cTn id="12" dur="500"/>
                                        <p:tgtEl>
                                          <p:spTgt spid="30"/>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33"/>
                                        </p:tgtEl>
                                        <p:attrNameLst>
                                          <p:attrName>style.visibility</p:attrName>
                                        </p:attrNameLst>
                                      </p:cBhvr>
                                      <p:to>
                                        <p:strVal val="visible"/>
                                      </p:to>
                                    </p:set>
                                    <p:animEffect transition="in" filter="randombar(horizontal)">
                                      <p:cBhvr>
                                        <p:cTn id="17"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p:bld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19270" y="365125"/>
            <a:ext cx="12072730" cy="1325563"/>
          </a:xfrm>
        </p:spPr>
        <p:txBody>
          <a:bodyPr>
            <a:normAutofit/>
          </a:bodyPr>
          <a:lstStyle/>
          <a:p>
            <a:r>
              <a:rPr lang="en-US" b="1" dirty="0">
                <a:solidFill>
                  <a:srgbClr val="216583"/>
                </a:solidFill>
              </a:rPr>
              <a:t>Solution: DNN-Driven Streaming (DDS)</a:t>
            </a:r>
            <a:endParaRPr lang="en-US" dirty="0"/>
          </a:p>
        </p:txBody>
      </p:sp>
      <p:sp>
        <p:nvSpPr>
          <p:cNvPr id="3" name="Slide Number Placeholder 2">
            <a:extLst>
              <a:ext uri="{FF2B5EF4-FFF2-40B4-BE49-F238E27FC236}">
                <a16:creationId xmlns:a16="http://schemas.microsoft.com/office/drawing/2014/main" id="{D8212E72-F46C-B54E-BA00-8C960A081C7F}"/>
              </a:ext>
            </a:extLst>
          </p:cNvPr>
          <p:cNvSpPr>
            <a:spLocks noGrp="1"/>
          </p:cNvSpPr>
          <p:nvPr>
            <p:ph type="sldNum" sz="quarter" idx="12"/>
          </p:nvPr>
        </p:nvSpPr>
        <p:spPr/>
        <p:txBody>
          <a:bodyPr/>
          <a:lstStyle/>
          <a:p>
            <a:r>
              <a:rPr lang="en-US" dirty="0"/>
              <a:t>12</a:t>
            </a:r>
          </a:p>
        </p:txBody>
      </p:sp>
      <p:sp>
        <p:nvSpPr>
          <p:cNvPr id="4" name="Rectangle 3">
            <a:extLst>
              <a:ext uri="{FF2B5EF4-FFF2-40B4-BE49-F238E27FC236}">
                <a16:creationId xmlns:a16="http://schemas.microsoft.com/office/drawing/2014/main" id="{F757C1C2-7F66-4116-90AB-6E96662A883A}"/>
              </a:ext>
            </a:extLst>
          </p:cNvPr>
          <p:cNvSpPr/>
          <p:nvPr/>
        </p:nvSpPr>
        <p:spPr>
          <a:xfrm>
            <a:off x="910336" y="2503994"/>
            <a:ext cx="10147808" cy="369332"/>
          </a:xfrm>
          <a:prstGeom prst="rect">
            <a:avLst/>
          </a:prstGeom>
        </p:spPr>
        <p:txBody>
          <a:bodyPr wrap="square">
            <a:spAutoFit/>
          </a:bodyPr>
          <a:lstStyle/>
          <a:p>
            <a:pPr algn="ctr"/>
            <a:endParaRPr lang="en-US" dirty="0"/>
          </a:p>
        </p:txBody>
      </p:sp>
      <p:pic>
        <p:nvPicPr>
          <p:cNvPr id="6" name="Picture 5">
            <a:extLst>
              <a:ext uri="{FF2B5EF4-FFF2-40B4-BE49-F238E27FC236}">
                <a16:creationId xmlns:a16="http://schemas.microsoft.com/office/drawing/2014/main" id="{951EA27C-AD9A-48CD-8F45-BA158AD670CE}"/>
              </a:ext>
            </a:extLst>
          </p:cNvPr>
          <p:cNvPicPr>
            <a:picLocks noChangeAspect="1"/>
          </p:cNvPicPr>
          <p:nvPr/>
        </p:nvPicPr>
        <p:blipFill>
          <a:blip r:embed="rId3"/>
          <a:stretch>
            <a:fillRect/>
          </a:stretch>
        </p:blipFill>
        <p:spPr>
          <a:xfrm>
            <a:off x="523040" y="3255210"/>
            <a:ext cx="2781541" cy="1044030"/>
          </a:xfrm>
          <a:prstGeom prst="rect">
            <a:avLst/>
          </a:prstGeom>
        </p:spPr>
      </p:pic>
      <p:pic>
        <p:nvPicPr>
          <p:cNvPr id="7" name="Picture 6">
            <a:extLst>
              <a:ext uri="{FF2B5EF4-FFF2-40B4-BE49-F238E27FC236}">
                <a16:creationId xmlns:a16="http://schemas.microsoft.com/office/drawing/2014/main" id="{4A72651D-AB87-46D4-9CA3-8562A81C578C}"/>
              </a:ext>
            </a:extLst>
          </p:cNvPr>
          <p:cNvPicPr>
            <a:picLocks noChangeAspect="1"/>
          </p:cNvPicPr>
          <p:nvPr/>
        </p:nvPicPr>
        <p:blipFill>
          <a:blip r:embed="rId4"/>
          <a:stretch>
            <a:fillRect/>
          </a:stretch>
        </p:blipFill>
        <p:spPr>
          <a:xfrm>
            <a:off x="7451914" y="3151626"/>
            <a:ext cx="4122777" cy="1051651"/>
          </a:xfrm>
          <a:prstGeom prst="rect">
            <a:avLst/>
          </a:prstGeom>
        </p:spPr>
      </p:pic>
      <p:pic>
        <p:nvPicPr>
          <p:cNvPr id="9" name="Picture 8">
            <a:extLst>
              <a:ext uri="{FF2B5EF4-FFF2-40B4-BE49-F238E27FC236}">
                <a16:creationId xmlns:a16="http://schemas.microsoft.com/office/drawing/2014/main" id="{3B0025EF-2A0C-4911-B390-E062E2E373B3}"/>
              </a:ext>
            </a:extLst>
          </p:cNvPr>
          <p:cNvPicPr>
            <a:picLocks noChangeAspect="1"/>
          </p:cNvPicPr>
          <p:nvPr/>
        </p:nvPicPr>
        <p:blipFill>
          <a:blip r:embed="rId5"/>
          <a:stretch>
            <a:fillRect/>
          </a:stretch>
        </p:blipFill>
        <p:spPr>
          <a:xfrm>
            <a:off x="2884995" y="2396489"/>
            <a:ext cx="1662168" cy="953673"/>
          </a:xfrm>
          <a:prstGeom prst="rect">
            <a:avLst/>
          </a:prstGeom>
        </p:spPr>
      </p:pic>
      <p:grpSp>
        <p:nvGrpSpPr>
          <p:cNvPr id="10" name="Group 9">
            <a:extLst>
              <a:ext uri="{FF2B5EF4-FFF2-40B4-BE49-F238E27FC236}">
                <a16:creationId xmlns:a16="http://schemas.microsoft.com/office/drawing/2014/main" id="{B0319D41-A050-4555-AADF-6A564FDCCD12}"/>
              </a:ext>
            </a:extLst>
          </p:cNvPr>
          <p:cNvGrpSpPr/>
          <p:nvPr/>
        </p:nvGrpSpPr>
        <p:grpSpPr>
          <a:xfrm>
            <a:off x="2857254" y="4309016"/>
            <a:ext cx="1643451" cy="953673"/>
            <a:chOff x="1791153" y="4960488"/>
            <a:chExt cx="2572758" cy="1492937"/>
          </a:xfrm>
        </p:grpSpPr>
        <p:sp>
          <p:nvSpPr>
            <p:cNvPr id="11" name="Rectangle 10">
              <a:extLst>
                <a:ext uri="{FF2B5EF4-FFF2-40B4-BE49-F238E27FC236}">
                  <a16:creationId xmlns:a16="http://schemas.microsoft.com/office/drawing/2014/main" id="{1D0304E5-0A87-4728-A0AC-2BE8810F6EAB}"/>
                </a:ext>
              </a:extLst>
            </p:cNvPr>
            <p:cNvSpPr/>
            <p:nvPr/>
          </p:nvSpPr>
          <p:spPr>
            <a:xfrm>
              <a:off x="1791153" y="4960488"/>
              <a:ext cx="2572758" cy="149293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05A12D41-7270-4BFB-AC61-DDD00B46184E}"/>
                </a:ext>
              </a:extLst>
            </p:cNvPr>
            <p:cNvPicPr>
              <a:picLocks noChangeAspect="1"/>
            </p:cNvPicPr>
            <p:nvPr/>
          </p:nvPicPr>
          <p:blipFill>
            <a:blip r:embed="rId5"/>
            <a:srcRect l="80534" t="29211" r="10035" b="57565"/>
            <a:stretch>
              <a:fillRect/>
            </a:stretch>
          </p:blipFill>
          <p:spPr>
            <a:xfrm>
              <a:off x="3860795" y="5408490"/>
              <a:ext cx="242652" cy="195211"/>
            </a:xfrm>
            <a:custGeom>
              <a:avLst/>
              <a:gdLst>
                <a:gd name="connsiteX0" fmla="*/ 0 w 242652"/>
                <a:gd name="connsiteY0" fmla="*/ 0 h 195211"/>
                <a:gd name="connsiteX1" fmla="*/ 242652 w 242652"/>
                <a:gd name="connsiteY1" fmla="*/ 0 h 195211"/>
                <a:gd name="connsiteX2" fmla="*/ 242652 w 242652"/>
                <a:gd name="connsiteY2" fmla="*/ 195211 h 195211"/>
                <a:gd name="connsiteX3" fmla="*/ 0 w 242652"/>
                <a:gd name="connsiteY3" fmla="*/ 195211 h 195211"/>
              </a:gdLst>
              <a:ahLst/>
              <a:cxnLst>
                <a:cxn ang="0">
                  <a:pos x="connsiteX0" y="connsiteY0"/>
                </a:cxn>
                <a:cxn ang="0">
                  <a:pos x="connsiteX1" y="connsiteY1"/>
                </a:cxn>
                <a:cxn ang="0">
                  <a:pos x="connsiteX2" y="connsiteY2"/>
                </a:cxn>
                <a:cxn ang="0">
                  <a:pos x="connsiteX3" y="connsiteY3"/>
                </a:cxn>
              </a:cxnLst>
              <a:rect l="l" t="t" r="r" b="b"/>
              <a:pathLst>
                <a:path w="242652" h="195211">
                  <a:moveTo>
                    <a:pt x="0" y="0"/>
                  </a:moveTo>
                  <a:lnTo>
                    <a:pt x="242652" y="0"/>
                  </a:lnTo>
                  <a:lnTo>
                    <a:pt x="242652" y="195211"/>
                  </a:lnTo>
                  <a:lnTo>
                    <a:pt x="0" y="195211"/>
                  </a:lnTo>
                  <a:close/>
                </a:path>
              </a:pathLst>
            </a:custGeom>
            <a:ln>
              <a:solidFill>
                <a:srgbClr val="64F0F7"/>
              </a:solidFill>
            </a:ln>
          </p:spPr>
        </p:pic>
        <p:pic>
          <p:nvPicPr>
            <p:cNvPr id="13" name="Picture 12">
              <a:extLst>
                <a:ext uri="{FF2B5EF4-FFF2-40B4-BE49-F238E27FC236}">
                  <a16:creationId xmlns:a16="http://schemas.microsoft.com/office/drawing/2014/main" id="{E972FB9E-1704-4219-8DDA-878CD6CD6132}"/>
                </a:ext>
              </a:extLst>
            </p:cNvPr>
            <p:cNvPicPr>
              <a:picLocks noChangeAspect="1"/>
            </p:cNvPicPr>
            <p:nvPr/>
          </p:nvPicPr>
          <p:blipFill>
            <a:blip r:embed="rId5"/>
            <a:srcRect l="70656" t="9214" r="21382" b="80078"/>
            <a:stretch>
              <a:fillRect/>
            </a:stretch>
          </p:blipFill>
          <p:spPr>
            <a:xfrm>
              <a:off x="3606676" y="5113312"/>
              <a:ext cx="204837" cy="158068"/>
            </a:xfrm>
            <a:custGeom>
              <a:avLst/>
              <a:gdLst>
                <a:gd name="connsiteX0" fmla="*/ 0 w 204837"/>
                <a:gd name="connsiteY0" fmla="*/ 0 h 158068"/>
                <a:gd name="connsiteX1" fmla="*/ 204837 w 204837"/>
                <a:gd name="connsiteY1" fmla="*/ 0 h 158068"/>
                <a:gd name="connsiteX2" fmla="*/ 204837 w 204837"/>
                <a:gd name="connsiteY2" fmla="*/ 158068 h 158068"/>
                <a:gd name="connsiteX3" fmla="*/ 0 w 204837"/>
                <a:gd name="connsiteY3" fmla="*/ 158068 h 158068"/>
              </a:gdLst>
              <a:ahLst/>
              <a:cxnLst>
                <a:cxn ang="0">
                  <a:pos x="connsiteX0" y="connsiteY0"/>
                </a:cxn>
                <a:cxn ang="0">
                  <a:pos x="connsiteX1" y="connsiteY1"/>
                </a:cxn>
                <a:cxn ang="0">
                  <a:pos x="connsiteX2" y="connsiteY2"/>
                </a:cxn>
                <a:cxn ang="0">
                  <a:pos x="connsiteX3" y="connsiteY3"/>
                </a:cxn>
              </a:cxnLst>
              <a:rect l="l" t="t" r="r" b="b"/>
              <a:pathLst>
                <a:path w="204837" h="158068">
                  <a:moveTo>
                    <a:pt x="0" y="0"/>
                  </a:moveTo>
                  <a:lnTo>
                    <a:pt x="204837" y="0"/>
                  </a:lnTo>
                  <a:lnTo>
                    <a:pt x="204837" y="158068"/>
                  </a:lnTo>
                  <a:lnTo>
                    <a:pt x="0" y="158068"/>
                  </a:lnTo>
                  <a:close/>
                </a:path>
              </a:pathLst>
            </a:custGeom>
            <a:ln>
              <a:solidFill>
                <a:srgbClr val="64F0F7"/>
              </a:solidFill>
            </a:ln>
          </p:spPr>
        </p:pic>
        <p:pic>
          <p:nvPicPr>
            <p:cNvPr id="14" name="Picture 13">
              <a:extLst>
                <a:ext uri="{FF2B5EF4-FFF2-40B4-BE49-F238E27FC236}">
                  <a16:creationId xmlns:a16="http://schemas.microsoft.com/office/drawing/2014/main" id="{64ABBFD4-C733-4303-A22A-752AF91E2F99}"/>
                </a:ext>
              </a:extLst>
            </p:cNvPr>
            <p:cNvPicPr>
              <a:picLocks noChangeAspect="1"/>
            </p:cNvPicPr>
            <p:nvPr/>
          </p:nvPicPr>
          <p:blipFill>
            <a:blip r:embed="rId5"/>
            <a:srcRect l="64978" t="1873" r="28919" b="90187"/>
            <a:stretch>
              <a:fillRect/>
            </a:stretch>
          </p:blipFill>
          <p:spPr>
            <a:xfrm>
              <a:off x="3460591" y="5004954"/>
              <a:ext cx="157011" cy="117205"/>
            </a:xfrm>
            <a:custGeom>
              <a:avLst/>
              <a:gdLst>
                <a:gd name="connsiteX0" fmla="*/ 0 w 157011"/>
                <a:gd name="connsiteY0" fmla="*/ 0 h 117205"/>
                <a:gd name="connsiteX1" fmla="*/ 157011 w 157011"/>
                <a:gd name="connsiteY1" fmla="*/ 0 h 117205"/>
                <a:gd name="connsiteX2" fmla="*/ 157011 w 157011"/>
                <a:gd name="connsiteY2" fmla="*/ 117205 h 117205"/>
                <a:gd name="connsiteX3" fmla="*/ 0 w 157011"/>
                <a:gd name="connsiteY3" fmla="*/ 117205 h 117205"/>
              </a:gdLst>
              <a:ahLst/>
              <a:cxnLst>
                <a:cxn ang="0">
                  <a:pos x="connsiteX0" y="connsiteY0"/>
                </a:cxn>
                <a:cxn ang="0">
                  <a:pos x="connsiteX1" y="connsiteY1"/>
                </a:cxn>
                <a:cxn ang="0">
                  <a:pos x="connsiteX2" y="connsiteY2"/>
                </a:cxn>
                <a:cxn ang="0">
                  <a:pos x="connsiteX3" y="connsiteY3"/>
                </a:cxn>
              </a:cxnLst>
              <a:rect l="l" t="t" r="r" b="b"/>
              <a:pathLst>
                <a:path w="157011" h="117205">
                  <a:moveTo>
                    <a:pt x="0" y="0"/>
                  </a:moveTo>
                  <a:lnTo>
                    <a:pt x="157011" y="0"/>
                  </a:lnTo>
                  <a:lnTo>
                    <a:pt x="157011" y="117205"/>
                  </a:lnTo>
                  <a:lnTo>
                    <a:pt x="0" y="117205"/>
                  </a:lnTo>
                  <a:close/>
                </a:path>
              </a:pathLst>
            </a:custGeom>
            <a:ln>
              <a:solidFill>
                <a:srgbClr val="64F0F7"/>
              </a:solidFill>
            </a:ln>
          </p:spPr>
        </p:pic>
        <p:pic>
          <p:nvPicPr>
            <p:cNvPr id="15" name="Picture 14">
              <a:extLst>
                <a:ext uri="{FF2B5EF4-FFF2-40B4-BE49-F238E27FC236}">
                  <a16:creationId xmlns:a16="http://schemas.microsoft.com/office/drawing/2014/main" id="{316D2372-8174-486C-9CC8-7309F36C3D11}"/>
                </a:ext>
              </a:extLst>
            </p:cNvPr>
            <p:cNvPicPr>
              <a:picLocks noChangeAspect="1"/>
            </p:cNvPicPr>
            <p:nvPr/>
          </p:nvPicPr>
          <p:blipFill>
            <a:blip r:embed="rId5"/>
            <a:srcRect l="53722" t="3252" r="36846" b="83523"/>
            <a:stretch>
              <a:fillRect/>
            </a:stretch>
          </p:blipFill>
          <p:spPr>
            <a:xfrm>
              <a:off x="3170999" y="5025308"/>
              <a:ext cx="242652" cy="195211"/>
            </a:xfrm>
            <a:custGeom>
              <a:avLst/>
              <a:gdLst>
                <a:gd name="connsiteX0" fmla="*/ 0 w 242652"/>
                <a:gd name="connsiteY0" fmla="*/ 0 h 195211"/>
                <a:gd name="connsiteX1" fmla="*/ 242652 w 242652"/>
                <a:gd name="connsiteY1" fmla="*/ 0 h 195211"/>
                <a:gd name="connsiteX2" fmla="*/ 242652 w 242652"/>
                <a:gd name="connsiteY2" fmla="*/ 195211 h 195211"/>
                <a:gd name="connsiteX3" fmla="*/ 0 w 242652"/>
                <a:gd name="connsiteY3" fmla="*/ 195211 h 195211"/>
              </a:gdLst>
              <a:ahLst/>
              <a:cxnLst>
                <a:cxn ang="0">
                  <a:pos x="connsiteX0" y="connsiteY0"/>
                </a:cxn>
                <a:cxn ang="0">
                  <a:pos x="connsiteX1" y="connsiteY1"/>
                </a:cxn>
                <a:cxn ang="0">
                  <a:pos x="connsiteX2" y="connsiteY2"/>
                </a:cxn>
                <a:cxn ang="0">
                  <a:pos x="connsiteX3" y="connsiteY3"/>
                </a:cxn>
              </a:cxnLst>
              <a:rect l="l" t="t" r="r" b="b"/>
              <a:pathLst>
                <a:path w="242652" h="195211">
                  <a:moveTo>
                    <a:pt x="0" y="0"/>
                  </a:moveTo>
                  <a:lnTo>
                    <a:pt x="242652" y="0"/>
                  </a:lnTo>
                  <a:lnTo>
                    <a:pt x="242652" y="195211"/>
                  </a:lnTo>
                  <a:lnTo>
                    <a:pt x="0" y="195211"/>
                  </a:lnTo>
                  <a:close/>
                </a:path>
              </a:pathLst>
            </a:custGeom>
            <a:ln>
              <a:solidFill>
                <a:srgbClr val="64F0F7"/>
              </a:solidFill>
            </a:ln>
          </p:spPr>
        </p:pic>
        <p:pic>
          <p:nvPicPr>
            <p:cNvPr id="16" name="Picture 15">
              <a:extLst>
                <a:ext uri="{FF2B5EF4-FFF2-40B4-BE49-F238E27FC236}">
                  <a16:creationId xmlns:a16="http://schemas.microsoft.com/office/drawing/2014/main" id="{E1EED52A-BB63-4EEB-86A9-A9F287350BCA}"/>
                </a:ext>
              </a:extLst>
            </p:cNvPr>
            <p:cNvPicPr>
              <a:picLocks noChangeAspect="1"/>
            </p:cNvPicPr>
            <p:nvPr/>
          </p:nvPicPr>
          <p:blipFill>
            <a:blip r:embed="rId5"/>
            <a:srcRect l="45871" t="18424" r="44524" b="67493"/>
            <a:stretch>
              <a:fillRect/>
            </a:stretch>
          </p:blipFill>
          <p:spPr>
            <a:xfrm>
              <a:off x="2969021" y="5249266"/>
              <a:ext cx="247099" cy="207874"/>
            </a:xfrm>
            <a:custGeom>
              <a:avLst/>
              <a:gdLst>
                <a:gd name="connsiteX0" fmla="*/ 0 w 247099"/>
                <a:gd name="connsiteY0" fmla="*/ 0 h 207874"/>
                <a:gd name="connsiteX1" fmla="*/ 247099 w 247099"/>
                <a:gd name="connsiteY1" fmla="*/ 0 h 207874"/>
                <a:gd name="connsiteX2" fmla="*/ 247099 w 247099"/>
                <a:gd name="connsiteY2" fmla="*/ 207874 h 207874"/>
                <a:gd name="connsiteX3" fmla="*/ 0 w 247099"/>
                <a:gd name="connsiteY3" fmla="*/ 207874 h 207874"/>
              </a:gdLst>
              <a:ahLst/>
              <a:cxnLst>
                <a:cxn ang="0">
                  <a:pos x="connsiteX0" y="connsiteY0"/>
                </a:cxn>
                <a:cxn ang="0">
                  <a:pos x="connsiteX1" y="connsiteY1"/>
                </a:cxn>
                <a:cxn ang="0">
                  <a:pos x="connsiteX2" y="connsiteY2"/>
                </a:cxn>
                <a:cxn ang="0">
                  <a:pos x="connsiteX3" y="connsiteY3"/>
                </a:cxn>
              </a:cxnLst>
              <a:rect l="l" t="t" r="r" b="b"/>
              <a:pathLst>
                <a:path w="247099" h="207874">
                  <a:moveTo>
                    <a:pt x="0" y="0"/>
                  </a:moveTo>
                  <a:lnTo>
                    <a:pt x="247099" y="0"/>
                  </a:lnTo>
                  <a:lnTo>
                    <a:pt x="247099" y="207874"/>
                  </a:lnTo>
                  <a:lnTo>
                    <a:pt x="0" y="207874"/>
                  </a:lnTo>
                  <a:close/>
                </a:path>
              </a:pathLst>
            </a:custGeom>
            <a:ln>
              <a:solidFill>
                <a:srgbClr val="64F0F7"/>
              </a:solidFill>
            </a:ln>
          </p:spPr>
        </p:pic>
      </p:grpSp>
      <p:grpSp>
        <p:nvGrpSpPr>
          <p:cNvPr id="24" name="Group 23">
            <a:extLst>
              <a:ext uri="{FF2B5EF4-FFF2-40B4-BE49-F238E27FC236}">
                <a16:creationId xmlns:a16="http://schemas.microsoft.com/office/drawing/2014/main" id="{2BA2484B-9067-4D7E-B68D-40E97AF8E497}"/>
              </a:ext>
            </a:extLst>
          </p:cNvPr>
          <p:cNvGrpSpPr/>
          <p:nvPr/>
        </p:nvGrpSpPr>
        <p:grpSpPr>
          <a:xfrm>
            <a:off x="6716667" y="4296757"/>
            <a:ext cx="1654133" cy="953673"/>
            <a:chOff x="8610600" y="4813417"/>
            <a:chExt cx="2560321" cy="1476126"/>
          </a:xfrm>
        </p:grpSpPr>
        <p:sp>
          <p:nvSpPr>
            <p:cNvPr id="5" name="Rectangle 4">
              <a:extLst>
                <a:ext uri="{FF2B5EF4-FFF2-40B4-BE49-F238E27FC236}">
                  <a16:creationId xmlns:a16="http://schemas.microsoft.com/office/drawing/2014/main" id="{4BB1D466-642D-4BC0-99A8-43540C12D931}"/>
                </a:ext>
              </a:extLst>
            </p:cNvPr>
            <p:cNvSpPr/>
            <p:nvPr/>
          </p:nvSpPr>
          <p:spPr>
            <a:xfrm>
              <a:off x="8610600" y="4813417"/>
              <a:ext cx="2560321" cy="147612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74FE625F-03B1-4CE5-85F8-8AEC009752A5}"/>
                </a:ext>
              </a:extLst>
            </p:cNvPr>
            <p:cNvSpPr/>
            <p:nvPr/>
          </p:nvSpPr>
          <p:spPr>
            <a:xfrm>
              <a:off x="9992737" y="4861425"/>
              <a:ext cx="242652" cy="195211"/>
            </a:xfrm>
            <a:prstGeom prst="rect">
              <a:avLst/>
            </a:prstGeom>
            <a:noFill/>
            <a:ln w="57150">
              <a:solidFill>
                <a:srgbClr val="64F0F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20" name="Rectangle 19">
              <a:extLst>
                <a:ext uri="{FF2B5EF4-FFF2-40B4-BE49-F238E27FC236}">
                  <a16:creationId xmlns:a16="http://schemas.microsoft.com/office/drawing/2014/main" id="{FD5BA43F-B108-43D6-90ED-C360720E8DC0}"/>
                </a:ext>
              </a:extLst>
            </p:cNvPr>
            <p:cNvSpPr/>
            <p:nvPr/>
          </p:nvSpPr>
          <p:spPr>
            <a:xfrm>
              <a:off x="9790758" y="5085384"/>
              <a:ext cx="247099" cy="207874"/>
            </a:xfrm>
            <a:prstGeom prst="rect">
              <a:avLst/>
            </a:prstGeom>
            <a:noFill/>
            <a:ln w="57150">
              <a:solidFill>
                <a:srgbClr val="64F0F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1" name="Rectangle 20">
              <a:extLst>
                <a:ext uri="{FF2B5EF4-FFF2-40B4-BE49-F238E27FC236}">
                  <a16:creationId xmlns:a16="http://schemas.microsoft.com/office/drawing/2014/main" id="{116DA0F0-96B9-4388-81AC-793027149E56}"/>
                </a:ext>
              </a:extLst>
            </p:cNvPr>
            <p:cNvSpPr/>
            <p:nvPr/>
          </p:nvSpPr>
          <p:spPr>
            <a:xfrm>
              <a:off x="10428413" y="4949430"/>
              <a:ext cx="204837" cy="158068"/>
            </a:xfrm>
            <a:prstGeom prst="rect">
              <a:avLst/>
            </a:prstGeom>
            <a:noFill/>
            <a:ln w="57150">
              <a:solidFill>
                <a:srgbClr val="64F0F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2" name="Rectangle 21">
              <a:extLst>
                <a:ext uri="{FF2B5EF4-FFF2-40B4-BE49-F238E27FC236}">
                  <a16:creationId xmlns:a16="http://schemas.microsoft.com/office/drawing/2014/main" id="{D3319B0B-4A8E-4485-ACE6-912EC60564B7}"/>
                </a:ext>
              </a:extLst>
            </p:cNvPr>
            <p:cNvSpPr/>
            <p:nvPr/>
          </p:nvSpPr>
          <p:spPr>
            <a:xfrm>
              <a:off x="10682533" y="5244607"/>
              <a:ext cx="242652" cy="195211"/>
            </a:xfrm>
            <a:prstGeom prst="rect">
              <a:avLst/>
            </a:prstGeom>
            <a:noFill/>
            <a:ln w="57150">
              <a:solidFill>
                <a:srgbClr val="64F0F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3" name="Rectangle 22">
              <a:extLst>
                <a:ext uri="{FF2B5EF4-FFF2-40B4-BE49-F238E27FC236}">
                  <a16:creationId xmlns:a16="http://schemas.microsoft.com/office/drawing/2014/main" id="{72BC1376-FE2F-45C7-AFB5-C7989ED9034C}"/>
                </a:ext>
              </a:extLst>
            </p:cNvPr>
            <p:cNvSpPr/>
            <p:nvPr/>
          </p:nvSpPr>
          <p:spPr>
            <a:xfrm>
              <a:off x="10282328" y="4841071"/>
              <a:ext cx="157011" cy="117205"/>
            </a:xfrm>
            <a:prstGeom prst="rect">
              <a:avLst/>
            </a:prstGeom>
            <a:noFill/>
            <a:ln w="57150">
              <a:solidFill>
                <a:srgbClr val="64F0F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
        <p:nvSpPr>
          <p:cNvPr id="25" name="TextBox 24">
            <a:extLst>
              <a:ext uri="{FF2B5EF4-FFF2-40B4-BE49-F238E27FC236}">
                <a16:creationId xmlns:a16="http://schemas.microsoft.com/office/drawing/2014/main" id="{5ED4C2D2-9FF4-4843-A2B8-38B2A3E6F1EE}"/>
              </a:ext>
            </a:extLst>
          </p:cNvPr>
          <p:cNvSpPr txBox="1"/>
          <p:nvPr/>
        </p:nvSpPr>
        <p:spPr>
          <a:xfrm>
            <a:off x="3501262" y="1784102"/>
            <a:ext cx="4869538" cy="553998"/>
          </a:xfrm>
          <a:prstGeom prst="rect">
            <a:avLst/>
          </a:prstGeom>
          <a:noFill/>
        </p:spPr>
        <p:txBody>
          <a:bodyPr wrap="none" rtlCol="0">
            <a:spAutoFit/>
          </a:bodyPr>
          <a:lstStyle/>
          <a:p>
            <a:r>
              <a:rPr lang="en-US" sz="3000" dirty="0"/>
              <a:t>Stream A: passive, low-quality</a:t>
            </a:r>
          </a:p>
        </p:txBody>
      </p:sp>
      <p:sp>
        <p:nvSpPr>
          <p:cNvPr id="26" name="TextBox 25">
            <a:extLst>
              <a:ext uri="{FF2B5EF4-FFF2-40B4-BE49-F238E27FC236}">
                <a16:creationId xmlns:a16="http://schemas.microsoft.com/office/drawing/2014/main" id="{717F5070-013D-4641-A6D0-DBE27BF72EC2}"/>
              </a:ext>
            </a:extLst>
          </p:cNvPr>
          <p:cNvSpPr txBox="1"/>
          <p:nvPr/>
        </p:nvSpPr>
        <p:spPr>
          <a:xfrm>
            <a:off x="2692105" y="5304841"/>
            <a:ext cx="6315383" cy="553998"/>
          </a:xfrm>
          <a:prstGeom prst="rect">
            <a:avLst/>
          </a:prstGeom>
          <a:noFill/>
        </p:spPr>
        <p:txBody>
          <a:bodyPr wrap="none" rtlCol="0">
            <a:spAutoFit/>
          </a:bodyPr>
          <a:lstStyle/>
          <a:p>
            <a:r>
              <a:rPr lang="en-US" sz="3000" dirty="0">
                <a:solidFill>
                  <a:srgbClr val="DD7C1B"/>
                </a:solidFill>
              </a:rPr>
              <a:t>Stream B: feedback-driven, high quality</a:t>
            </a:r>
          </a:p>
        </p:txBody>
      </p:sp>
    </p:spTree>
    <p:extLst>
      <p:ext uri="{BB962C8B-B14F-4D97-AF65-F5344CB8AC3E}">
        <p14:creationId xmlns:p14="http://schemas.microsoft.com/office/powerpoint/2010/main" val="2840011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path" presetSubtype="0" accel="50000" decel="50000" fill="hold" nodeType="clickEffect">
                                  <p:stCondLst>
                                    <p:cond delay="0"/>
                                  </p:stCondLst>
                                  <p:childTnLst>
                                    <p:animMotion origin="layout" path="M 2.5E-6 -1.48148E-6 L 0.08698 -0.05162 C 0.10508 -0.06319 0.13229 -0.06944 0.16094 -0.06944 C 0.19336 -0.06944 0.2194 -0.06319 0.2375 -0.05162 L 0.32461 -1.48148E-6 " pathEditMode="relative" rAng="0" ptsTypes="AAAAA">
                                      <p:cBhvr>
                                        <p:cTn id="6" dur="1500" fill="hold"/>
                                        <p:tgtEl>
                                          <p:spTgt spid="9"/>
                                        </p:tgtEl>
                                        <p:attrNameLst>
                                          <p:attrName>ppt_x</p:attrName>
                                          <p:attrName>ppt_y</p:attrName>
                                        </p:attrNameLst>
                                      </p:cBhvr>
                                      <p:rCtr x="16224" y="-3472"/>
                                    </p:animMotion>
                                  </p:childTnLst>
                                </p:cTn>
                              </p:par>
                            </p:childTnLst>
                          </p:cTn>
                        </p:par>
                      </p:childTnLst>
                    </p:cTn>
                  </p:par>
                  <p:par>
                    <p:cTn id="7" fill="hold">
                      <p:stCondLst>
                        <p:cond delay="indefinite"/>
                      </p:stCondLst>
                      <p:childTnLst>
                        <p:par>
                          <p:cTn id="8" fill="hold">
                            <p:stCondLst>
                              <p:cond delay="0"/>
                            </p:stCondLst>
                            <p:childTnLst>
                              <p:par>
                                <p:cTn id="9" presetID="37" presetClass="path" presetSubtype="0" accel="50000" decel="50000" fill="hold" nodeType="clickEffect">
                                  <p:stCondLst>
                                    <p:cond delay="0"/>
                                  </p:stCondLst>
                                  <p:childTnLst>
                                    <p:animMotion origin="layout" path="M 0.00221 0.0007 L -0.0832 0.03403 C -0.10091 0.04144 -0.1276 0.04584 -0.15534 0.04584 C -0.18724 0.04584 -0.21263 0.04144 -0.23034 0.03403 L -0.31536 0.0007 " pathEditMode="relative" rAng="0" ptsTypes="AAAAA">
                                      <p:cBhvr>
                                        <p:cTn id="10" dur="1500" fill="hold"/>
                                        <p:tgtEl>
                                          <p:spTgt spid="24"/>
                                        </p:tgtEl>
                                        <p:attrNameLst>
                                          <p:attrName>ppt_x</p:attrName>
                                          <p:attrName>ppt_y</p:attrName>
                                        </p:attrNameLst>
                                      </p:cBhvr>
                                      <p:rCtr x="-15885" y="2245"/>
                                    </p:animMotion>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500"/>
                                        <p:tgtEl>
                                          <p:spTgt spid="24"/>
                                        </p:tgtEl>
                                      </p:cBhvr>
                                    </p:animEffect>
                                    <p:set>
                                      <p:cBhvr>
                                        <p:cTn id="15" dur="1" fill="hold">
                                          <p:stCondLst>
                                            <p:cond delay="499"/>
                                          </p:stCondLst>
                                        </p:cTn>
                                        <p:tgtEl>
                                          <p:spTgt spid="24"/>
                                        </p:tgtEl>
                                        <p:attrNameLst>
                                          <p:attrName>style.visibility</p:attrName>
                                        </p:attrNameLst>
                                      </p:cBhvr>
                                      <p:to>
                                        <p:strVal val="hidden"/>
                                      </p:to>
                                    </p:set>
                                  </p:childTnLst>
                                </p:cTn>
                              </p:par>
                              <p:par>
                                <p:cTn id="16" presetID="14" presetClass="entr" presetSubtype="10" fill="hold"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randombar(horizontal)">
                                      <p:cBhvr>
                                        <p:cTn id="18" dur="50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37" presetClass="path" presetSubtype="0" accel="50000" decel="50000" fill="hold" nodeType="clickEffect">
                                  <p:stCondLst>
                                    <p:cond delay="0"/>
                                  </p:stCondLst>
                                  <p:childTnLst>
                                    <p:animMotion origin="layout" path="M -2.70833E-6 -0.00348 L 0.08555 0.03912 C 0.10339 0.04861 0.13008 0.05393 0.15821 0.05393 C 0.19011 0.05393 0.21576 0.04861 0.2336 0.03912 L 0.31927 -0.00348 " pathEditMode="relative" rAng="0" ptsTypes="AAAAA">
                                      <p:cBhvr>
                                        <p:cTn id="22" dur="1500" fill="hold"/>
                                        <p:tgtEl>
                                          <p:spTgt spid="10"/>
                                        </p:tgtEl>
                                        <p:attrNameLst>
                                          <p:attrName>ppt_x</p:attrName>
                                          <p:attrName>ppt_y</p:attrName>
                                        </p:attrNameLst>
                                      </p:cBhvr>
                                      <p:rCtr x="15964" y="287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48840" y="365125"/>
            <a:ext cx="12072730" cy="1325563"/>
          </a:xfrm>
        </p:spPr>
        <p:txBody>
          <a:bodyPr>
            <a:normAutofit/>
          </a:bodyPr>
          <a:lstStyle/>
          <a:p>
            <a:r>
              <a:rPr lang="en-US" b="1" dirty="0">
                <a:solidFill>
                  <a:srgbClr val="216583"/>
                </a:solidFill>
              </a:rPr>
              <a:t>Solution: DNN-Driven Streaming (DDS)</a:t>
            </a:r>
            <a:endParaRPr lang="en-US" dirty="0"/>
          </a:p>
        </p:txBody>
      </p:sp>
      <p:sp>
        <p:nvSpPr>
          <p:cNvPr id="3" name="Slide Number Placeholder 2">
            <a:extLst>
              <a:ext uri="{FF2B5EF4-FFF2-40B4-BE49-F238E27FC236}">
                <a16:creationId xmlns:a16="http://schemas.microsoft.com/office/drawing/2014/main" id="{D8212E72-F46C-B54E-BA00-8C960A081C7F}"/>
              </a:ext>
            </a:extLst>
          </p:cNvPr>
          <p:cNvSpPr>
            <a:spLocks noGrp="1"/>
          </p:cNvSpPr>
          <p:nvPr>
            <p:ph type="sldNum" sz="quarter" idx="12"/>
          </p:nvPr>
        </p:nvSpPr>
        <p:spPr/>
        <p:txBody>
          <a:bodyPr/>
          <a:lstStyle/>
          <a:p>
            <a:r>
              <a:rPr lang="en-US" dirty="0"/>
              <a:t>13</a:t>
            </a:r>
          </a:p>
        </p:txBody>
      </p:sp>
      <p:sp>
        <p:nvSpPr>
          <p:cNvPr id="4" name="Rectangle 3">
            <a:extLst>
              <a:ext uri="{FF2B5EF4-FFF2-40B4-BE49-F238E27FC236}">
                <a16:creationId xmlns:a16="http://schemas.microsoft.com/office/drawing/2014/main" id="{F757C1C2-7F66-4116-90AB-6E96662A883A}"/>
              </a:ext>
            </a:extLst>
          </p:cNvPr>
          <p:cNvSpPr/>
          <p:nvPr/>
        </p:nvSpPr>
        <p:spPr>
          <a:xfrm>
            <a:off x="910336" y="2503994"/>
            <a:ext cx="10147808" cy="369332"/>
          </a:xfrm>
          <a:prstGeom prst="rect">
            <a:avLst/>
          </a:prstGeom>
        </p:spPr>
        <p:txBody>
          <a:bodyPr wrap="square">
            <a:spAutoFit/>
          </a:bodyPr>
          <a:lstStyle/>
          <a:p>
            <a:pPr algn="ctr"/>
            <a:endParaRPr lang="en-US" dirty="0"/>
          </a:p>
        </p:txBody>
      </p:sp>
      <p:pic>
        <p:nvPicPr>
          <p:cNvPr id="16" name="Picture 15">
            <a:extLst>
              <a:ext uri="{FF2B5EF4-FFF2-40B4-BE49-F238E27FC236}">
                <a16:creationId xmlns:a16="http://schemas.microsoft.com/office/drawing/2014/main" id="{BA3832D1-495D-4A86-A140-18C840EC6A9D}"/>
              </a:ext>
            </a:extLst>
          </p:cNvPr>
          <p:cNvPicPr>
            <a:picLocks noChangeAspect="1"/>
          </p:cNvPicPr>
          <p:nvPr/>
        </p:nvPicPr>
        <p:blipFill>
          <a:blip r:embed="rId3"/>
          <a:stretch>
            <a:fillRect/>
          </a:stretch>
        </p:blipFill>
        <p:spPr>
          <a:xfrm>
            <a:off x="1330351" y="1363685"/>
            <a:ext cx="9727793" cy="1082248"/>
          </a:xfrm>
          <a:prstGeom prst="rect">
            <a:avLst/>
          </a:prstGeom>
        </p:spPr>
      </p:pic>
      <p:pic>
        <p:nvPicPr>
          <p:cNvPr id="19" name="Picture 18">
            <a:extLst>
              <a:ext uri="{FF2B5EF4-FFF2-40B4-BE49-F238E27FC236}">
                <a16:creationId xmlns:a16="http://schemas.microsoft.com/office/drawing/2014/main" id="{AD30A8CC-DF9B-4D15-B22F-A1AEAE9E64A4}"/>
              </a:ext>
            </a:extLst>
          </p:cNvPr>
          <p:cNvPicPr>
            <a:picLocks noChangeAspect="1"/>
          </p:cNvPicPr>
          <p:nvPr/>
        </p:nvPicPr>
        <p:blipFill>
          <a:blip r:embed="rId4"/>
          <a:stretch>
            <a:fillRect/>
          </a:stretch>
        </p:blipFill>
        <p:spPr>
          <a:xfrm>
            <a:off x="1490371" y="2429383"/>
            <a:ext cx="3447388" cy="1977946"/>
          </a:xfrm>
          <a:prstGeom prst="rect">
            <a:avLst/>
          </a:prstGeom>
        </p:spPr>
      </p:pic>
      <p:sp>
        <p:nvSpPr>
          <p:cNvPr id="22" name="TextBox 21">
            <a:extLst>
              <a:ext uri="{FF2B5EF4-FFF2-40B4-BE49-F238E27FC236}">
                <a16:creationId xmlns:a16="http://schemas.microsoft.com/office/drawing/2014/main" id="{74DFC1E9-0B78-47AC-9C06-21FBDA3C43BB}"/>
              </a:ext>
            </a:extLst>
          </p:cNvPr>
          <p:cNvSpPr txBox="1"/>
          <p:nvPr/>
        </p:nvSpPr>
        <p:spPr>
          <a:xfrm>
            <a:off x="4770829" y="1459855"/>
            <a:ext cx="1325171" cy="461665"/>
          </a:xfrm>
          <a:prstGeom prst="rect">
            <a:avLst/>
          </a:prstGeom>
          <a:noFill/>
        </p:spPr>
        <p:txBody>
          <a:bodyPr wrap="none" rtlCol="0">
            <a:spAutoFit/>
          </a:bodyPr>
          <a:lstStyle/>
          <a:p>
            <a:r>
              <a:rPr lang="en-US" sz="2400" dirty="0">
                <a:solidFill>
                  <a:srgbClr val="DD7C1B"/>
                </a:solidFill>
              </a:rPr>
              <a:t>Stream A</a:t>
            </a:r>
          </a:p>
        </p:txBody>
      </p:sp>
      <p:grpSp>
        <p:nvGrpSpPr>
          <p:cNvPr id="50" name="Group 49">
            <a:extLst>
              <a:ext uri="{FF2B5EF4-FFF2-40B4-BE49-F238E27FC236}">
                <a16:creationId xmlns:a16="http://schemas.microsoft.com/office/drawing/2014/main" id="{164DF103-BC75-486E-B891-670A635BC447}"/>
              </a:ext>
            </a:extLst>
          </p:cNvPr>
          <p:cNvGrpSpPr/>
          <p:nvPr/>
        </p:nvGrpSpPr>
        <p:grpSpPr>
          <a:xfrm>
            <a:off x="8480591" y="4106834"/>
            <a:ext cx="2014590" cy="687549"/>
            <a:chOff x="8480591" y="4106834"/>
            <a:chExt cx="2014590" cy="687549"/>
          </a:xfrm>
        </p:grpSpPr>
        <p:cxnSp>
          <p:nvCxnSpPr>
            <p:cNvPr id="23" name="Straight Arrow Connector 22">
              <a:extLst>
                <a:ext uri="{FF2B5EF4-FFF2-40B4-BE49-F238E27FC236}">
                  <a16:creationId xmlns:a16="http://schemas.microsoft.com/office/drawing/2014/main" id="{BB32F6BF-67EB-4177-BBDC-F94A3B54277B}"/>
                </a:ext>
              </a:extLst>
            </p:cNvPr>
            <p:cNvCxnSpPr>
              <a:cxnSpLocks/>
            </p:cNvCxnSpPr>
            <p:nvPr/>
          </p:nvCxnSpPr>
          <p:spPr>
            <a:xfrm flipH="1">
              <a:off x="8480591" y="4106834"/>
              <a:ext cx="1" cy="687549"/>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47F7F858-971A-4BA6-828E-DF2C0C611794}"/>
                </a:ext>
              </a:extLst>
            </p:cNvPr>
            <p:cNvSpPr txBox="1"/>
            <p:nvPr/>
          </p:nvSpPr>
          <p:spPr>
            <a:xfrm>
              <a:off x="8480591" y="4176497"/>
              <a:ext cx="2014590" cy="461665"/>
            </a:xfrm>
            <a:prstGeom prst="rect">
              <a:avLst/>
            </a:prstGeom>
            <a:noFill/>
          </p:spPr>
          <p:txBody>
            <a:bodyPr wrap="square" rtlCol="0">
              <a:spAutoFit/>
            </a:bodyPr>
            <a:lstStyle/>
            <a:p>
              <a:r>
                <a:rPr lang="en-US" sz="2400" dirty="0"/>
                <a:t>DNN inference</a:t>
              </a:r>
            </a:p>
          </p:txBody>
        </p:sp>
      </p:grpSp>
      <p:grpSp>
        <p:nvGrpSpPr>
          <p:cNvPr id="13" name="Group 12">
            <a:extLst>
              <a:ext uri="{FF2B5EF4-FFF2-40B4-BE49-F238E27FC236}">
                <a16:creationId xmlns:a16="http://schemas.microsoft.com/office/drawing/2014/main" id="{1ABC9634-0771-4A32-8DB1-C1245D7270E5}"/>
              </a:ext>
            </a:extLst>
          </p:cNvPr>
          <p:cNvGrpSpPr/>
          <p:nvPr/>
        </p:nvGrpSpPr>
        <p:grpSpPr>
          <a:xfrm>
            <a:off x="5746393" y="4798465"/>
            <a:ext cx="5436965" cy="1876392"/>
            <a:chOff x="5746393" y="4798465"/>
            <a:chExt cx="5436965" cy="1876392"/>
          </a:xfrm>
        </p:grpSpPr>
        <p:grpSp>
          <p:nvGrpSpPr>
            <p:cNvPr id="10" name="Group 9">
              <a:extLst>
                <a:ext uri="{FF2B5EF4-FFF2-40B4-BE49-F238E27FC236}">
                  <a16:creationId xmlns:a16="http://schemas.microsoft.com/office/drawing/2014/main" id="{3DA996E9-E5B5-41C0-8E42-D885DE645FFB}"/>
                </a:ext>
              </a:extLst>
            </p:cNvPr>
            <p:cNvGrpSpPr/>
            <p:nvPr/>
          </p:nvGrpSpPr>
          <p:grpSpPr>
            <a:xfrm>
              <a:off x="5746393" y="4798465"/>
              <a:ext cx="2572762" cy="1861441"/>
              <a:chOff x="5746393" y="4798465"/>
              <a:chExt cx="2572762" cy="1861441"/>
            </a:xfrm>
          </p:grpSpPr>
          <p:grpSp>
            <p:nvGrpSpPr>
              <p:cNvPr id="36" name="Group 35">
                <a:extLst>
                  <a:ext uri="{FF2B5EF4-FFF2-40B4-BE49-F238E27FC236}">
                    <a16:creationId xmlns:a16="http://schemas.microsoft.com/office/drawing/2014/main" id="{E9895E4F-0F8A-4340-BE2C-34164A07F1BE}"/>
                  </a:ext>
                </a:extLst>
              </p:cNvPr>
              <p:cNvGrpSpPr/>
              <p:nvPr/>
            </p:nvGrpSpPr>
            <p:grpSpPr>
              <a:xfrm>
                <a:off x="5746393" y="4798465"/>
                <a:ext cx="2572762" cy="1476127"/>
                <a:chOff x="-2294603" y="603250"/>
                <a:chExt cx="7975600" cy="5651498"/>
              </a:xfrm>
            </p:grpSpPr>
            <p:pic>
              <p:nvPicPr>
                <p:cNvPr id="37" name="Picture 36">
                  <a:extLst>
                    <a:ext uri="{FF2B5EF4-FFF2-40B4-BE49-F238E27FC236}">
                      <a16:creationId xmlns:a16="http://schemas.microsoft.com/office/drawing/2014/main" id="{BB728323-0645-4458-98B2-0F27C01B2521}"/>
                    </a:ext>
                  </a:extLst>
                </p:cNvPr>
                <p:cNvPicPr>
                  <a:picLocks noChangeAspect="1"/>
                </p:cNvPicPr>
                <p:nvPr/>
              </p:nvPicPr>
              <p:blipFill>
                <a:blip r:embed="rId4"/>
                <a:stretch>
                  <a:fillRect/>
                </a:stretch>
              </p:blipFill>
              <p:spPr>
                <a:xfrm>
                  <a:off x="-2294603" y="603250"/>
                  <a:ext cx="7975600" cy="5651498"/>
                </a:xfrm>
                <a:prstGeom prst="rect">
                  <a:avLst/>
                </a:prstGeom>
              </p:spPr>
            </p:pic>
            <p:sp>
              <p:nvSpPr>
                <p:cNvPr id="38" name="Rectangle 37">
                  <a:extLst>
                    <a:ext uri="{FF2B5EF4-FFF2-40B4-BE49-F238E27FC236}">
                      <a16:creationId xmlns:a16="http://schemas.microsoft.com/office/drawing/2014/main" id="{1C15592A-17EA-49C9-9632-B5B9640E6934}"/>
                    </a:ext>
                  </a:extLst>
                </p:cNvPr>
                <p:cNvSpPr/>
                <p:nvPr/>
              </p:nvSpPr>
              <p:spPr>
                <a:xfrm>
                  <a:off x="-1909416" y="3191031"/>
                  <a:ext cx="1401985" cy="1103441"/>
                </a:xfrm>
                <a:prstGeom prst="rect">
                  <a:avLst/>
                </a:prstGeom>
                <a:noFill/>
                <a:ln w="57150">
                  <a:solidFill>
                    <a:srgbClr val="FAE7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rgbClr val="FAE7CB"/>
                    </a:solidFill>
                  </a:endParaRPr>
                </a:p>
              </p:txBody>
            </p:sp>
            <p:sp>
              <p:nvSpPr>
                <p:cNvPr id="39" name="Rectangle 38">
                  <a:extLst>
                    <a:ext uri="{FF2B5EF4-FFF2-40B4-BE49-F238E27FC236}">
                      <a16:creationId xmlns:a16="http://schemas.microsoft.com/office/drawing/2014/main" id="{6D40B025-46A7-4DB2-A570-0833060E1E43}"/>
                    </a:ext>
                  </a:extLst>
                </p:cNvPr>
                <p:cNvSpPr/>
                <p:nvPr/>
              </p:nvSpPr>
              <p:spPr>
                <a:xfrm>
                  <a:off x="-1354098" y="4521496"/>
                  <a:ext cx="1701800" cy="1553779"/>
                </a:xfrm>
                <a:prstGeom prst="rect">
                  <a:avLst/>
                </a:prstGeom>
                <a:noFill/>
                <a:ln w="57150">
                  <a:solidFill>
                    <a:srgbClr val="FAE7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rgbClr val="FAE7CB"/>
                    </a:solidFill>
                  </a:endParaRPr>
                </a:p>
              </p:txBody>
            </p:sp>
            <p:sp>
              <p:nvSpPr>
                <p:cNvPr id="40" name="Rectangle 39">
                  <a:extLst>
                    <a:ext uri="{FF2B5EF4-FFF2-40B4-BE49-F238E27FC236}">
                      <a16:creationId xmlns:a16="http://schemas.microsoft.com/office/drawing/2014/main" id="{34669E72-2C1E-4457-BF1A-8D167B7AC525}"/>
                    </a:ext>
                  </a:extLst>
                </p:cNvPr>
                <p:cNvSpPr/>
                <p:nvPr/>
              </p:nvSpPr>
              <p:spPr>
                <a:xfrm>
                  <a:off x="968304" y="2244165"/>
                  <a:ext cx="761408" cy="683786"/>
                </a:xfrm>
                <a:prstGeom prst="rect">
                  <a:avLst/>
                </a:prstGeom>
                <a:noFill/>
                <a:ln w="57150">
                  <a:solidFill>
                    <a:srgbClr val="FAE7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rgbClr val="FAE7CB"/>
                    </a:solidFill>
                  </a:endParaRPr>
                </a:p>
              </p:txBody>
            </p:sp>
          </p:grpSp>
          <p:sp>
            <p:nvSpPr>
              <p:cNvPr id="48" name="TextBox 47">
                <a:extLst>
                  <a:ext uri="{FF2B5EF4-FFF2-40B4-BE49-F238E27FC236}">
                    <a16:creationId xmlns:a16="http://schemas.microsoft.com/office/drawing/2014/main" id="{E489B3E9-6662-4F9C-8A2A-3DCFBF8176F4}"/>
                  </a:ext>
                </a:extLst>
              </p:cNvPr>
              <p:cNvSpPr txBox="1"/>
              <p:nvPr/>
            </p:nvSpPr>
            <p:spPr>
              <a:xfrm>
                <a:off x="5911037" y="6198241"/>
                <a:ext cx="2267031" cy="461665"/>
              </a:xfrm>
              <a:prstGeom prst="rect">
                <a:avLst/>
              </a:prstGeom>
              <a:noFill/>
            </p:spPr>
            <p:txBody>
              <a:bodyPr wrap="none" rtlCol="0">
                <a:spAutoFit/>
              </a:bodyPr>
              <a:lstStyle/>
              <a:p>
                <a:r>
                  <a:rPr lang="en-US" sz="2400" dirty="0"/>
                  <a:t>Inference results</a:t>
                </a:r>
              </a:p>
            </p:txBody>
          </p:sp>
        </p:grpSp>
        <p:grpSp>
          <p:nvGrpSpPr>
            <p:cNvPr id="12" name="Group 11">
              <a:extLst>
                <a:ext uri="{FF2B5EF4-FFF2-40B4-BE49-F238E27FC236}">
                  <a16:creationId xmlns:a16="http://schemas.microsoft.com/office/drawing/2014/main" id="{5F8EF748-4119-4E7F-A184-FD2EE49597A2}"/>
                </a:ext>
              </a:extLst>
            </p:cNvPr>
            <p:cNvGrpSpPr/>
            <p:nvPr/>
          </p:nvGrpSpPr>
          <p:grpSpPr>
            <a:xfrm>
              <a:off x="8610600" y="4813417"/>
              <a:ext cx="2572758" cy="1861440"/>
              <a:chOff x="8877753" y="4798465"/>
              <a:chExt cx="2572758" cy="1861440"/>
            </a:xfrm>
          </p:grpSpPr>
          <p:grpSp>
            <p:nvGrpSpPr>
              <p:cNvPr id="41" name="Group 40">
                <a:extLst>
                  <a:ext uri="{FF2B5EF4-FFF2-40B4-BE49-F238E27FC236}">
                    <a16:creationId xmlns:a16="http://schemas.microsoft.com/office/drawing/2014/main" id="{863ACDD8-3270-46A8-AE2C-9D73FE50D4BE}"/>
                  </a:ext>
                </a:extLst>
              </p:cNvPr>
              <p:cNvGrpSpPr/>
              <p:nvPr/>
            </p:nvGrpSpPr>
            <p:grpSpPr>
              <a:xfrm>
                <a:off x="8877753" y="4798465"/>
                <a:ext cx="2572758" cy="1476126"/>
                <a:chOff x="-2294603" y="603250"/>
                <a:chExt cx="7975600" cy="5651500"/>
              </a:xfrm>
            </p:grpSpPr>
            <p:pic>
              <p:nvPicPr>
                <p:cNvPr id="42" name="Picture 41">
                  <a:extLst>
                    <a:ext uri="{FF2B5EF4-FFF2-40B4-BE49-F238E27FC236}">
                      <a16:creationId xmlns:a16="http://schemas.microsoft.com/office/drawing/2014/main" id="{D38FC3F3-80DA-4992-9E0F-5578CF2F26C3}"/>
                    </a:ext>
                  </a:extLst>
                </p:cNvPr>
                <p:cNvPicPr>
                  <a:picLocks noChangeAspect="1"/>
                </p:cNvPicPr>
                <p:nvPr/>
              </p:nvPicPr>
              <p:blipFill>
                <a:blip r:embed="rId4"/>
                <a:stretch>
                  <a:fillRect/>
                </a:stretch>
              </p:blipFill>
              <p:spPr>
                <a:xfrm>
                  <a:off x="-2294603" y="603250"/>
                  <a:ext cx="7975600" cy="5651500"/>
                </a:xfrm>
                <a:prstGeom prst="rect">
                  <a:avLst/>
                </a:prstGeom>
                <a:ln>
                  <a:solidFill>
                    <a:srgbClr val="64F0F7"/>
                  </a:solidFill>
                </a:ln>
              </p:spPr>
            </p:pic>
            <p:sp>
              <p:nvSpPr>
                <p:cNvPr id="43" name="Rectangle 42">
                  <a:extLst>
                    <a:ext uri="{FF2B5EF4-FFF2-40B4-BE49-F238E27FC236}">
                      <a16:creationId xmlns:a16="http://schemas.microsoft.com/office/drawing/2014/main" id="{0A196CA8-4BB2-4DC6-A40C-E24757FB9B38}"/>
                    </a:ext>
                  </a:extLst>
                </p:cNvPr>
                <p:cNvSpPr/>
                <p:nvPr/>
              </p:nvSpPr>
              <p:spPr>
                <a:xfrm>
                  <a:off x="1990049" y="787053"/>
                  <a:ext cx="752227" cy="747384"/>
                </a:xfrm>
                <a:prstGeom prst="rect">
                  <a:avLst/>
                </a:prstGeom>
                <a:noFill/>
                <a:ln w="57150">
                  <a:solidFill>
                    <a:srgbClr val="64F0F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44" name="Rectangle 43">
                  <a:extLst>
                    <a:ext uri="{FF2B5EF4-FFF2-40B4-BE49-F238E27FC236}">
                      <a16:creationId xmlns:a16="http://schemas.microsoft.com/office/drawing/2014/main" id="{B24BF729-711F-4D0E-950B-AA695B98DA31}"/>
                    </a:ext>
                  </a:extLst>
                </p:cNvPr>
                <p:cNvSpPr/>
                <p:nvPr/>
              </p:nvSpPr>
              <p:spPr>
                <a:xfrm>
                  <a:off x="1363909" y="1644504"/>
                  <a:ext cx="766011" cy="795867"/>
                </a:xfrm>
                <a:prstGeom prst="rect">
                  <a:avLst/>
                </a:prstGeom>
                <a:noFill/>
                <a:ln w="57150">
                  <a:solidFill>
                    <a:srgbClr val="64F0F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5" name="Rectangle 44">
                  <a:extLst>
                    <a:ext uri="{FF2B5EF4-FFF2-40B4-BE49-F238E27FC236}">
                      <a16:creationId xmlns:a16="http://schemas.microsoft.com/office/drawing/2014/main" id="{263A258B-636F-402B-8EFA-90B3CA2060FA}"/>
                    </a:ext>
                  </a:extLst>
                </p:cNvPr>
                <p:cNvSpPr/>
                <p:nvPr/>
              </p:nvSpPr>
              <p:spPr>
                <a:xfrm>
                  <a:off x="3340653" y="1123991"/>
                  <a:ext cx="635000" cy="605179"/>
                </a:xfrm>
                <a:prstGeom prst="rect">
                  <a:avLst/>
                </a:prstGeom>
                <a:noFill/>
                <a:ln w="57150">
                  <a:solidFill>
                    <a:srgbClr val="64F0F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6" name="Rectangle 45">
                  <a:extLst>
                    <a:ext uri="{FF2B5EF4-FFF2-40B4-BE49-F238E27FC236}">
                      <a16:creationId xmlns:a16="http://schemas.microsoft.com/office/drawing/2014/main" id="{8EF70F6A-5235-4DBA-82BE-020967DC343E}"/>
                    </a:ext>
                  </a:extLst>
                </p:cNvPr>
                <p:cNvSpPr/>
                <p:nvPr/>
              </p:nvSpPr>
              <p:spPr>
                <a:xfrm>
                  <a:off x="4128431" y="2254104"/>
                  <a:ext cx="752227" cy="747384"/>
                </a:xfrm>
                <a:prstGeom prst="rect">
                  <a:avLst/>
                </a:prstGeom>
                <a:noFill/>
                <a:ln w="57150">
                  <a:solidFill>
                    <a:srgbClr val="64F0F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7" name="Rectangle 46">
                  <a:extLst>
                    <a:ext uri="{FF2B5EF4-FFF2-40B4-BE49-F238E27FC236}">
                      <a16:creationId xmlns:a16="http://schemas.microsoft.com/office/drawing/2014/main" id="{862C46D2-FB1E-4F7A-B661-0C708CA83D50}"/>
                    </a:ext>
                  </a:extLst>
                </p:cNvPr>
                <p:cNvSpPr/>
                <p:nvPr/>
              </p:nvSpPr>
              <p:spPr>
                <a:xfrm>
                  <a:off x="2887785" y="709126"/>
                  <a:ext cx="486736" cy="448733"/>
                </a:xfrm>
                <a:prstGeom prst="rect">
                  <a:avLst/>
                </a:prstGeom>
                <a:noFill/>
                <a:ln w="57150">
                  <a:solidFill>
                    <a:srgbClr val="64F0F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
            <p:nvSpPr>
              <p:cNvPr id="49" name="TextBox 48">
                <a:extLst>
                  <a:ext uri="{FF2B5EF4-FFF2-40B4-BE49-F238E27FC236}">
                    <a16:creationId xmlns:a16="http://schemas.microsoft.com/office/drawing/2014/main" id="{21535C8D-47C8-44D0-AB23-F23F50F40373}"/>
                  </a:ext>
                </a:extLst>
              </p:cNvPr>
              <p:cNvSpPr txBox="1"/>
              <p:nvPr/>
            </p:nvSpPr>
            <p:spPr>
              <a:xfrm>
                <a:off x="8986822" y="6198240"/>
                <a:ext cx="2354619" cy="461665"/>
              </a:xfrm>
              <a:prstGeom prst="rect">
                <a:avLst/>
              </a:prstGeom>
              <a:noFill/>
            </p:spPr>
            <p:txBody>
              <a:bodyPr wrap="none" rtlCol="0">
                <a:spAutoFit/>
              </a:bodyPr>
              <a:lstStyle/>
              <a:p>
                <a:r>
                  <a:rPr lang="en-US" sz="2400" dirty="0"/>
                  <a:t>Feedback regions</a:t>
                </a:r>
              </a:p>
            </p:txBody>
          </p:sp>
        </p:grpSp>
      </p:grpSp>
      <p:grpSp>
        <p:nvGrpSpPr>
          <p:cNvPr id="51" name="Group 50">
            <a:extLst>
              <a:ext uri="{FF2B5EF4-FFF2-40B4-BE49-F238E27FC236}">
                <a16:creationId xmlns:a16="http://schemas.microsoft.com/office/drawing/2014/main" id="{D246EA43-CDF0-42F3-8701-85D1B4DE1781}"/>
              </a:ext>
            </a:extLst>
          </p:cNvPr>
          <p:cNvGrpSpPr/>
          <p:nvPr/>
        </p:nvGrpSpPr>
        <p:grpSpPr>
          <a:xfrm>
            <a:off x="3124341" y="4465390"/>
            <a:ext cx="2868641" cy="900660"/>
            <a:chOff x="8480591" y="4106834"/>
            <a:chExt cx="2014590" cy="900660"/>
          </a:xfrm>
        </p:grpSpPr>
        <p:cxnSp>
          <p:nvCxnSpPr>
            <p:cNvPr id="52" name="Straight Arrow Connector 51">
              <a:extLst>
                <a:ext uri="{FF2B5EF4-FFF2-40B4-BE49-F238E27FC236}">
                  <a16:creationId xmlns:a16="http://schemas.microsoft.com/office/drawing/2014/main" id="{1FC95214-6A6A-4A1C-8DAF-19F60D3C2394}"/>
                </a:ext>
              </a:extLst>
            </p:cNvPr>
            <p:cNvCxnSpPr>
              <a:cxnSpLocks/>
            </p:cNvCxnSpPr>
            <p:nvPr/>
          </p:nvCxnSpPr>
          <p:spPr>
            <a:xfrm flipH="1">
              <a:off x="8480591" y="4106834"/>
              <a:ext cx="1" cy="687549"/>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54F2BC74-C09B-4563-829C-A06CECA2A9E5}"/>
                </a:ext>
              </a:extLst>
            </p:cNvPr>
            <p:cNvSpPr txBox="1"/>
            <p:nvPr/>
          </p:nvSpPr>
          <p:spPr>
            <a:xfrm>
              <a:off x="8480591" y="4176497"/>
              <a:ext cx="2014590" cy="830997"/>
            </a:xfrm>
            <a:prstGeom prst="rect">
              <a:avLst/>
            </a:prstGeom>
            <a:noFill/>
          </p:spPr>
          <p:txBody>
            <a:bodyPr wrap="square" rtlCol="0">
              <a:spAutoFit/>
            </a:bodyPr>
            <a:lstStyle/>
            <a:p>
              <a:r>
                <a:rPr lang="en-US" sz="2400" dirty="0"/>
                <a:t>Encode in low quality</a:t>
              </a:r>
            </a:p>
          </p:txBody>
        </p:sp>
      </p:grpSp>
      <p:pic>
        <p:nvPicPr>
          <p:cNvPr id="54" name="Picture 53">
            <a:extLst>
              <a:ext uri="{FF2B5EF4-FFF2-40B4-BE49-F238E27FC236}">
                <a16:creationId xmlns:a16="http://schemas.microsoft.com/office/drawing/2014/main" id="{0ADA7705-4D44-4682-9688-057E439DB6B8}"/>
              </a:ext>
            </a:extLst>
          </p:cNvPr>
          <p:cNvPicPr>
            <a:picLocks noChangeAspect="1"/>
          </p:cNvPicPr>
          <p:nvPr/>
        </p:nvPicPr>
        <p:blipFill>
          <a:blip r:embed="rId4"/>
          <a:stretch>
            <a:fillRect/>
          </a:stretch>
        </p:blipFill>
        <p:spPr>
          <a:xfrm>
            <a:off x="1837963" y="5215835"/>
            <a:ext cx="2572757" cy="1476125"/>
          </a:xfrm>
          <a:prstGeom prst="rect">
            <a:avLst/>
          </a:prstGeom>
        </p:spPr>
      </p:pic>
    </p:spTree>
    <p:extLst>
      <p:ext uri="{BB962C8B-B14F-4D97-AF65-F5344CB8AC3E}">
        <p14:creationId xmlns:p14="http://schemas.microsoft.com/office/powerpoint/2010/main" val="4231494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randombar(horizontal)">
                                      <p:cBhvr>
                                        <p:cTn id="7" dur="500"/>
                                        <p:tgtEl>
                                          <p:spTgt spid="51"/>
                                        </p:tgtEl>
                                      </p:cBhvr>
                                    </p:animEffect>
                                  </p:childTnLst>
                                </p:cTn>
                              </p:par>
                              <p:par>
                                <p:cTn id="8" presetID="14" presetClass="entr" presetSubtype="10" fill="hold" nodeType="withEffect">
                                  <p:stCondLst>
                                    <p:cond delay="0"/>
                                  </p:stCondLst>
                                  <p:childTnLst>
                                    <p:set>
                                      <p:cBhvr>
                                        <p:cTn id="9" dur="1" fill="hold">
                                          <p:stCondLst>
                                            <p:cond delay="0"/>
                                          </p:stCondLst>
                                        </p:cTn>
                                        <p:tgtEl>
                                          <p:spTgt spid="54"/>
                                        </p:tgtEl>
                                        <p:attrNameLst>
                                          <p:attrName>style.visibility</p:attrName>
                                        </p:attrNameLst>
                                      </p:cBhvr>
                                      <p:to>
                                        <p:strVal val="visible"/>
                                      </p:to>
                                    </p:set>
                                    <p:animEffect transition="in" filter="randombar(horizontal)">
                                      <p:cBhvr>
                                        <p:cTn id="10" dur="500"/>
                                        <p:tgtEl>
                                          <p:spTgt spid="5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500"/>
                                        <p:tgtEl>
                                          <p:spTgt spid="19"/>
                                        </p:tgtEl>
                                      </p:cBhvr>
                                    </p:animEffect>
                                    <p:set>
                                      <p:cBhvr>
                                        <p:cTn id="15" dur="1" fill="hold">
                                          <p:stCondLst>
                                            <p:cond delay="499"/>
                                          </p:stCondLst>
                                        </p:cTn>
                                        <p:tgtEl>
                                          <p:spTgt spid="19"/>
                                        </p:tgtEl>
                                        <p:attrNameLst>
                                          <p:attrName>style.visibility</p:attrName>
                                        </p:attrNameLst>
                                      </p:cBhvr>
                                      <p:to>
                                        <p:strVal val="hidden"/>
                                      </p:to>
                                    </p:set>
                                  </p:childTnLst>
                                </p:cTn>
                              </p:par>
                              <p:par>
                                <p:cTn id="16" presetID="10" presetClass="exit" presetSubtype="0" fill="hold" nodeType="withEffect">
                                  <p:stCondLst>
                                    <p:cond delay="0"/>
                                  </p:stCondLst>
                                  <p:childTnLst>
                                    <p:animEffect transition="out" filter="fade">
                                      <p:cBhvr>
                                        <p:cTn id="17" dur="500"/>
                                        <p:tgtEl>
                                          <p:spTgt spid="51"/>
                                        </p:tgtEl>
                                      </p:cBhvr>
                                    </p:animEffect>
                                    <p:set>
                                      <p:cBhvr>
                                        <p:cTn id="18" dur="1" fill="hold">
                                          <p:stCondLst>
                                            <p:cond delay="499"/>
                                          </p:stCondLst>
                                        </p:cTn>
                                        <p:tgtEl>
                                          <p:spTgt spid="51"/>
                                        </p:tgtEl>
                                        <p:attrNameLst>
                                          <p:attrName>style.visibility</p:attrName>
                                        </p:attrNameLst>
                                      </p:cBhvr>
                                      <p:to>
                                        <p:strVal val="hidden"/>
                                      </p:to>
                                    </p:set>
                                  </p:childTnLst>
                                </p:cTn>
                              </p:par>
                              <p:par>
                                <p:cTn id="19" presetID="42" presetClass="path" presetSubtype="0" accel="50000" decel="50000" fill="hold" nodeType="withEffect">
                                  <p:stCondLst>
                                    <p:cond delay="0"/>
                                  </p:stCondLst>
                                  <p:childTnLst>
                                    <p:animMotion origin="layout" path="M 0 4.44444E-6 L 0.43932 -0.38565 " pathEditMode="relative" rAng="0" ptsTypes="AA">
                                      <p:cBhvr>
                                        <p:cTn id="20" dur="2000" fill="hold"/>
                                        <p:tgtEl>
                                          <p:spTgt spid="54"/>
                                        </p:tgtEl>
                                        <p:attrNameLst>
                                          <p:attrName>ppt_x</p:attrName>
                                          <p:attrName>ppt_y</p:attrName>
                                        </p:attrNameLst>
                                      </p:cBhvr>
                                      <p:rCtr x="21966" y="-19282"/>
                                    </p:animMotion>
                                  </p:childTnLst>
                                </p:cTn>
                              </p:par>
                            </p:childTnLst>
                          </p:cTn>
                        </p:par>
                      </p:childTnLst>
                    </p:cTn>
                  </p:par>
                  <p:par>
                    <p:cTn id="21" fill="hold">
                      <p:stCondLst>
                        <p:cond delay="indefinite"/>
                      </p:stCondLst>
                      <p:childTnLst>
                        <p:par>
                          <p:cTn id="22" fill="hold">
                            <p:stCondLst>
                              <p:cond delay="0"/>
                            </p:stCondLst>
                            <p:childTnLst>
                              <p:par>
                                <p:cTn id="23" presetID="14" presetClass="entr" presetSubtype="10" fill="hold" nodeType="clickEffect">
                                  <p:stCondLst>
                                    <p:cond delay="0"/>
                                  </p:stCondLst>
                                  <p:childTnLst>
                                    <p:set>
                                      <p:cBhvr>
                                        <p:cTn id="24" dur="1" fill="hold">
                                          <p:stCondLst>
                                            <p:cond delay="0"/>
                                          </p:stCondLst>
                                        </p:cTn>
                                        <p:tgtEl>
                                          <p:spTgt spid="50"/>
                                        </p:tgtEl>
                                        <p:attrNameLst>
                                          <p:attrName>style.visibility</p:attrName>
                                        </p:attrNameLst>
                                      </p:cBhvr>
                                      <p:to>
                                        <p:strVal val="visible"/>
                                      </p:to>
                                    </p:set>
                                    <p:animEffect transition="in" filter="randombar(horizontal)">
                                      <p:cBhvr>
                                        <p:cTn id="25" dur="500"/>
                                        <p:tgtEl>
                                          <p:spTgt spid="50"/>
                                        </p:tgtEl>
                                      </p:cBhvr>
                                    </p:animEffect>
                                  </p:childTnLst>
                                </p:cTn>
                              </p:par>
                              <p:par>
                                <p:cTn id="26" presetID="14" presetClass="entr" presetSubtype="10" fill="hold"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randombar(horizontal)">
                                      <p:cBhvr>
                                        <p:cTn id="28" dur="500"/>
                                        <p:tgtEl>
                                          <p:spTgt spid="13"/>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xit" presetSubtype="0" fill="hold" nodeType="clickEffect">
                                  <p:stCondLst>
                                    <p:cond delay="0"/>
                                  </p:stCondLst>
                                  <p:childTnLst>
                                    <p:animEffect transition="out" filter="fade">
                                      <p:cBhvr>
                                        <p:cTn id="32" dur="500"/>
                                        <p:tgtEl>
                                          <p:spTgt spid="50"/>
                                        </p:tgtEl>
                                      </p:cBhvr>
                                    </p:animEffect>
                                    <p:set>
                                      <p:cBhvr>
                                        <p:cTn id="33" dur="1" fill="hold">
                                          <p:stCondLst>
                                            <p:cond delay="499"/>
                                          </p:stCondLst>
                                        </p:cTn>
                                        <p:tgtEl>
                                          <p:spTgt spid="50"/>
                                        </p:tgtEl>
                                        <p:attrNameLst>
                                          <p:attrName>style.visibility</p:attrName>
                                        </p:attrNameLst>
                                      </p:cBhvr>
                                      <p:to>
                                        <p:strVal val="hidden"/>
                                      </p:to>
                                    </p:set>
                                  </p:childTnLst>
                                </p:cTn>
                              </p:par>
                              <p:par>
                                <p:cTn id="34" presetID="42" presetClass="path" presetSubtype="0" accel="50000" decel="50000" fill="hold" nodeType="withEffect">
                                  <p:stCondLst>
                                    <p:cond delay="0"/>
                                  </p:stCondLst>
                                  <p:childTnLst>
                                    <p:animMotion origin="layout" path="M -8.33333E-7 -4.07407E-6 L -0.4487 -0.33657 " pathEditMode="relative" rAng="0" ptsTypes="AA">
                                      <p:cBhvr>
                                        <p:cTn id="35" dur="2000" fill="hold"/>
                                        <p:tgtEl>
                                          <p:spTgt spid="13"/>
                                        </p:tgtEl>
                                        <p:attrNameLst>
                                          <p:attrName>ppt_x</p:attrName>
                                          <p:attrName>ppt_y</p:attrName>
                                        </p:attrNameLst>
                                      </p:cBhvr>
                                      <p:rCtr x="-22435" y="-16829"/>
                                    </p:animMotion>
                                  </p:childTnLst>
                                </p:cTn>
                              </p:par>
                              <p:par>
                                <p:cTn id="36" presetID="10" presetClass="exit" presetSubtype="0" fill="hold" nodeType="withEffect">
                                  <p:stCondLst>
                                    <p:cond delay="0"/>
                                  </p:stCondLst>
                                  <p:childTnLst>
                                    <p:animEffect transition="out" filter="fade">
                                      <p:cBhvr>
                                        <p:cTn id="37" dur="500"/>
                                        <p:tgtEl>
                                          <p:spTgt spid="54"/>
                                        </p:tgtEl>
                                      </p:cBhvr>
                                    </p:animEffect>
                                    <p:set>
                                      <p:cBhvr>
                                        <p:cTn id="38" dur="1" fill="hold">
                                          <p:stCondLst>
                                            <p:cond delay="499"/>
                                          </p:stCondLst>
                                        </p:cTn>
                                        <p:tgtEl>
                                          <p:spTgt spid="5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48840" y="365125"/>
            <a:ext cx="12072730" cy="1325563"/>
          </a:xfrm>
        </p:spPr>
        <p:txBody>
          <a:bodyPr>
            <a:normAutofit/>
          </a:bodyPr>
          <a:lstStyle/>
          <a:p>
            <a:r>
              <a:rPr lang="en-US" b="1" dirty="0">
                <a:solidFill>
                  <a:srgbClr val="216583"/>
                </a:solidFill>
              </a:rPr>
              <a:t>Solution: DNN-Driven Streaming (DDS)</a:t>
            </a:r>
            <a:endParaRPr lang="en-US" dirty="0"/>
          </a:p>
        </p:txBody>
      </p:sp>
      <p:sp>
        <p:nvSpPr>
          <p:cNvPr id="3" name="Slide Number Placeholder 2">
            <a:extLst>
              <a:ext uri="{FF2B5EF4-FFF2-40B4-BE49-F238E27FC236}">
                <a16:creationId xmlns:a16="http://schemas.microsoft.com/office/drawing/2014/main" id="{D8212E72-F46C-B54E-BA00-8C960A081C7F}"/>
              </a:ext>
            </a:extLst>
          </p:cNvPr>
          <p:cNvSpPr>
            <a:spLocks noGrp="1"/>
          </p:cNvSpPr>
          <p:nvPr>
            <p:ph type="sldNum" sz="quarter" idx="12"/>
          </p:nvPr>
        </p:nvSpPr>
        <p:spPr/>
        <p:txBody>
          <a:bodyPr/>
          <a:lstStyle/>
          <a:p>
            <a:r>
              <a:rPr lang="en-US" dirty="0"/>
              <a:t>14</a:t>
            </a:r>
          </a:p>
        </p:txBody>
      </p:sp>
      <p:sp>
        <p:nvSpPr>
          <p:cNvPr id="4" name="Rectangle 3">
            <a:extLst>
              <a:ext uri="{FF2B5EF4-FFF2-40B4-BE49-F238E27FC236}">
                <a16:creationId xmlns:a16="http://schemas.microsoft.com/office/drawing/2014/main" id="{F757C1C2-7F66-4116-90AB-6E96662A883A}"/>
              </a:ext>
            </a:extLst>
          </p:cNvPr>
          <p:cNvSpPr/>
          <p:nvPr/>
        </p:nvSpPr>
        <p:spPr>
          <a:xfrm>
            <a:off x="910336" y="2503994"/>
            <a:ext cx="10147808" cy="369332"/>
          </a:xfrm>
          <a:prstGeom prst="rect">
            <a:avLst/>
          </a:prstGeom>
        </p:spPr>
        <p:txBody>
          <a:bodyPr wrap="square">
            <a:spAutoFit/>
          </a:bodyPr>
          <a:lstStyle/>
          <a:p>
            <a:pPr algn="ctr"/>
            <a:endParaRPr lang="en-US" dirty="0"/>
          </a:p>
        </p:txBody>
      </p:sp>
      <p:pic>
        <p:nvPicPr>
          <p:cNvPr id="16" name="Picture 15">
            <a:extLst>
              <a:ext uri="{FF2B5EF4-FFF2-40B4-BE49-F238E27FC236}">
                <a16:creationId xmlns:a16="http://schemas.microsoft.com/office/drawing/2014/main" id="{BA3832D1-495D-4A86-A140-18C840EC6A9D}"/>
              </a:ext>
            </a:extLst>
          </p:cNvPr>
          <p:cNvPicPr>
            <a:picLocks noChangeAspect="1"/>
          </p:cNvPicPr>
          <p:nvPr/>
        </p:nvPicPr>
        <p:blipFill>
          <a:blip r:embed="rId3"/>
          <a:stretch>
            <a:fillRect/>
          </a:stretch>
        </p:blipFill>
        <p:spPr>
          <a:xfrm>
            <a:off x="1330351" y="1363685"/>
            <a:ext cx="9727793" cy="1082248"/>
          </a:xfrm>
          <a:prstGeom prst="rect">
            <a:avLst/>
          </a:prstGeom>
        </p:spPr>
      </p:pic>
      <p:sp>
        <p:nvSpPr>
          <p:cNvPr id="22" name="TextBox 21">
            <a:extLst>
              <a:ext uri="{FF2B5EF4-FFF2-40B4-BE49-F238E27FC236}">
                <a16:creationId xmlns:a16="http://schemas.microsoft.com/office/drawing/2014/main" id="{74DFC1E9-0B78-47AC-9C06-21FBDA3C43BB}"/>
              </a:ext>
            </a:extLst>
          </p:cNvPr>
          <p:cNvSpPr txBox="1"/>
          <p:nvPr/>
        </p:nvSpPr>
        <p:spPr>
          <a:xfrm>
            <a:off x="4770829" y="1459855"/>
            <a:ext cx="1313949" cy="461665"/>
          </a:xfrm>
          <a:prstGeom prst="rect">
            <a:avLst/>
          </a:prstGeom>
          <a:noFill/>
        </p:spPr>
        <p:txBody>
          <a:bodyPr wrap="none" rtlCol="0">
            <a:spAutoFit/>
          </a:bodyPr>
          <a:lstStyle/>
          <a:p>
            <a:r>
              <a:rPr lang="en-US" sz="2400" dirty="0">
                <a:solidFill>
                  <a:srgbClr val="DD7C1B"/>
                </a:solidFill>
              </a:rPr>
              <a:t>Stream B</a:t>
            </a:r>
          </a:p>
        </p:txBody>
      </p:sp>
      <p:grpSp>
        <p:nvGrpSpPr>
          <p:cNvPr id="6" name="Group 5">
            <a:extLst>
              <a:ext uri="{FF2B5EF4-FFF2-40B4-BE49-F238E27FC236}">
                <a16:creationId xmlns:a16="http://schemas.microsoft.com/office/drawing/2014/main" id="{97A1CFFE-3589-48AE-B2F0-D15EC410D883}"/>
              </a:ext>
            </a:extLst>
          </p:cNvPr>
          <p:cNvGrpSpPr/>
          <p:nvPr/>
        </p:nvGrpSpPr>
        <p:grpSpPr>
          <a:xfrm>
            <a:off x="1791153" y="2478506"/>
            <a:ext cx="2572758" cy="1900988"/>
            <a:chOff x="8877753" y="4798465"/>
            <a:chExt cx="2572758" cy="1900988"/>
          </a:xfrm>
        </p:grpSpPr>
        <p:grpSp>
          <p:nvGrpSpPr>
            <p:cNvPr id="41" name="Group 40">
              <a:extLst>
                <a:ext uri="{FF2B5EF4-FFF2-40B4-BE49-F238E27FC236}">
                  <a16:creationId xmlns:a16="http://schemas.microsoft.com/office/drawing/2014/main" id="{863ACDD8-3270-46A8-AE2C-9D73FE50D4BE}"/>
                </a:ext>
              </a:extLst>
            </p:cNvPr>
            <p:cNvGrpSpPr/>
            <p:nvPr/>
          </p:nvGrpSpPr>
          <p:grpSpPr>
            <a:xfrm>
              <a:off x="8877753" y="4798465"/>
              <a:ext cx="2572758" cy="1476126"/>
              <a:chOff x="-2294603" y="603250"/>
              <a:chExt cx="7975600" cy="5651500"/>
            </a:xfrm>
          </p:grpSpPr>
          <p:pic>
            <p:nvPicPr>
              <p:cNvPr id="42" name="Picture 41">
                <a:extLst>
                  <a:ext uri="{FF2B5EF4-FFF2-40B4-BE49-F238E27FC236}">
                    <a16:creationId xmlns:a16="http://schemas.microsoft.com/office/drawing/2014/main" id="{D38FC3F3-80DA-4992-9E0F-5578CF2F26C3}"/>
                  </a:ext>
                </a:extLst>
              </p:cNvPr>
              <p:cNvPicPr>
                <a:picLocks noChangeAspect="1"/>
              </p:cNvPicPr>
              <p:nvPr/>
            </p:nvPicPr>
            <p:blipFill>
              <a:blip r:embed="rId4"/>
              <a:stretch>
                <a:fillRect/>
              </a:stretch>
            </p:blipFill>
            <p:spPr>
              <a:xfrm>
                <a:off x="-2294603" y="603250"/>
                <a:ext cx="7975600" cy="5651500"/>
              </a:xfrm>
              <a:prstGeom prst="rect">
                <a:avLst/>
              </a:prstGeom>
              <a:ln>
                <a:solidFill>
                  <a:srgbClr val="64F0F7"/>
                </a:solidFill>
              </a:ln>
            </p:spPr>
          </p:pic>
          <p:sp>
            <p:nvSpPr>
              <p:cNvPr id="43" name="Rectangle 42">
                <a:extLst>
                  <a:ext uri="{FF2B5EF4-FFF2-40B4-BE49-F238E27FC236}">
                    <a16:creationId xmlns:a16="http://schemas.microsoft.com/office/drawing/2014/main" id="{0A196CA8-4BB2-4DC6-A40C-E24757FB9B38}"/>
                  </a:ext>
                </a:extLst>
              </p:cNvPr>
              <p:cNvSpPr/>
              <p:nvPr/>
            </p:nvSpPr>
            <p:spPr>
              <a:xfrm>
                <a:off x="1990049" y="787053"/>
                <a:ext cx="752227" cy="747384"/>
              </a:xfrm>
              <a:prstGeom prst="rect">
                <a:avLst/>
              </a:prstGeom>
              <a:noFill/>
              <a:ln w="57150">
                <a:solidFill>
                  <a:srgbClr val="64F0F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44" name="Rectangle 43">
                <a:extLst>
                  <a:ext uri="{FF2B5EF4-FFF2-40B4-BE49-F238E27FC236}">
                    <a16:creationId xmlns:a16="http://schemas.microsoft.com/office/drawing/2014/main" id="{B24BF729-711F-4D0E-950B-AA695B98DA31}"/>
                  </a:ext>
                </a:extLst>
              </p:cNvPr>
              <p:cNvSpPr/>
              <p:nvPr/>
            </p:nvSpPr>
            <p:spPr>
              <a:xfrm>
                <a:off x="1363909" y="1644504"/>
                <a:ext cx="766011" cy="795867"/>
              </a:xfrm>
              <a:prstGeom prst="rect">
                <a:avLst/>
              </a:prstGeom>
              <a:noFill/>
              <a:ln w="57150">
                <a:solidFill>
                  <a:srgbClr val="64F0F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5" name="Rectangle 44">
                <a:extLst>
                  <a:ext uri="{FF2B5EF4-FFF2-40B4-BE49-F238E27FC236}">
                    <a16:creationId xmlns:a16="http://schemas.microsoft.com/office/drawing/2014/main" id="{263A258B-636F-402B-8EFA-90B3CA2060FA}"/>
                  </a:ext>
                </a:extLst>
              </p:cNvPr>
              <p:cNvSpPr/>
              <p:nvPr/>
            </p:nvSpPr>
            <p:spPr>
              <a:xfrm>
                <a:off x="3340653" y="1123991"/>
                <a:ext cx="635000" cy="605179"/>
              </a:xfrm>
              <a:prstGeom prst="rect">
                <a:avLst/>
              </a:prstGeom>
              <a:noFill/>
              <a:ln w="57150">
                <a:solidFill>
                  <a:srgbClr val="64F0F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6" name="Rectangle 45">
                <a:extLst>
                  <a:ext uri="{FF2B5EF4-FFF2-40B4-BE49-F238E27FC236}">
                    <a16:creationId xmlns:a16="http://schemas.microsoft.com/office/drawing/2014/main" id="{8EF70F6A-5235-4DBA-82BE-020967DC343E}"/>
                  </a:ext>
                </a:extLst>
              </p:cNvPr>
              <p:cNvSpPr/>
              <p:nvPr/>
            </p:nvSpPr>
            <p:spPr>
              <a:xfrm>
                <a:off x="4128431" y="2254104"/>
                <a:ext cx="752227" cy="747384"/>
              </a:xfrm>
              <a:prstGeom prst="rect">
                <a:avLst/>
              </a:prstGeom>
              <a:noFill/>
              <a:ln w="57150">
                <a:solidFill>
                  <a:srgbClr val="64F0F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7" name="Rectangle 46">
                <a:extLst>
                  <a:ext uri="{FF2B5EF4-FFF2-40B4-BE49-F238E27FC236}">
                    <a16:creationId xmlns:a16="http://schemas.microsoft.com/office/drawing/2014/main" id="{862C46D2-FB1E-4F7A-B661-0C708CA83D50}"/>
                  </a:ext>
                </a:extLst>
              </p:cNvPr>
              <p:cNvSpPr/>
              <p:nvPr/>
            </p:nvSpPr>
            <p:spPr>
              <a:xfrm>
                <a:off x="2887785" y="709126"/>
                <a:ext cx="486736" cy="448733"/>
              </a:xfrm>
              <a:prstGeom prst="rect">
                <a:avLst/>
              </a:prstGeom>
              <a:noFill/>
              <a:ln w="57150">
                <a:solidFill>
                  <a:srgbClr val="64F0F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
          <p:nvSpPr>
            <p:cNvPr id="49" name="TextBox 48">
              <a:extLst>
                <a:ext uri="{FF2B5EF4-FFF2-40B4-BE49-F238E27FC236}">
                  <a16:creationId xmlns:a16="http://schemas.microsoft.com/office/drawing/2014/main" id="{21535C8D-47C8-44D0-AB23-F23F50F40373}"/>
                </a:ext>
              </a:extLst>
            </p:cNvPr>
            <p:cNvSpPr txBox="1"/>
            <p:nvPr/>
          </p:nvSpPr>
          <p:spPr>
            <a:xfrm>
              <a:off x="9082580" y="6237788"/>
              <a:ext cx="2354619" cy="461665"/>
            </a:xfrm>
            <a:prstGeom prst="rect">
              <a:avLst/>
            </a:prstGeom>
            <a:noFill/>
          </p:spPr>
          <p:txBody>
            <a:bodyPr wrap="none" rtlCol="0">
              <a:spAutoFit/>
            </a:bodyPr>
            <a:lstStyle/>
            <a:p>
              <a:r>
                <a:rPr lang="en-US" sz="2400" dirty="0"/>
                <a:t>Feedback regions</a:t>
              </a:r>
            </a:p>
          </p:txBody>
        </p:sp>
      </p:grpSp>
      <p:grpSp>
        <p:nvGrpSpPr>
          <p:cNvPr id="28" name="Group 27">
            <a:extLst>
              <a:ext uri="{FF2B5EF4-FFF2-40B4-BE49-F238E27FC236}">
                <a16:creationId xmlns:a16="http://schemas.microsoft.com/office/drawing/2014/main" id="{1143F533-4E0B-4CEE-BE01-B31041FCB087}"/>
              </a:ext>
            </a:extLst>
          </p:cNvPr>
          <p:cNvGrpSpPr/>
          <p:nvPr/>
        </p:nvGrpSpPr>
        <p:grpSpPr>
          <a:xfrm>
            <a:off x="3094860" y="4272939"/>
            <a:ext cx="4989954" cy="687549"/>
            <a:chOff x="8480591" y="4106834"/>
            <a:chExt cx="2014590" cy="687549"/>
          </a:xfrm>
        </p:grpSpPr>
        <p:cxnSp>
          <p:nvCxnSpPr>
            <p:cNvPr id="29" name="Straight Arrow Connector 28">
              <a:extLst>
                <a:ext uri="{FF2B5EF4-FFF2-40B4-BE49-F238E27FC236}">
                  <a16:creationId xmlns:a16="http://schemas.microsoft.com/office/drawing/2014/main" id="{06D95547-AA74-4807-A560-EE128EFBD121}"/>
                </a:ext>
              </a:extLst>
            </p:cNvPr>
            <p:cNvCxnSpPr>
              <a:cxnSpLocks/>
            </p:cNvCxnSpPr>
            <p:nvPr/>
          </p:nvCxnSpPr>
          <p:spPr>
            <a:xfrm flipH="1">
              <a:off x="8480591" y="4106834"/>
              <a:ext cx="1" cy="687549"/>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15C122EB-057F-4965-A633-F78B5C682DDE}"/>
                </a:ext>
              </a:extLst>
            </p:cNvPr>
            <p:cNvSpPr txBox="1"/>
            <p:nvPr/>
          </p:nvSpPr>
          <p:spPr>
            <a:xfrm>
              <a:off x="8480591" y="4176497"/>
              <a:ext cx="2014590" cy="461665"/>
            </a:xfrm>
            <a:prstGeom prst="rect">
              <a:avLst/>
            </a:prstGeom>
            <a:noFill/>
          </p:spPr>
          <p:txBody>
            <a:bodyPr wrap="square" rtlCol="0">
              <a:spAutoFit/>
            </a:bodyPr>
            <a:lstStyle/>
            <a:p>
              <a:r>
                <a:rPr lang="en-US" sz="2400" dirty="0"/>
                <a:t>Camera re-encode </a:t>
              </a:r>
              <a:r>
                <a:rPr lang="en-US" sz="2400" dirty="0">
                  <a:solidFill>
                    <a:srgbClr val="DD7C1B"/>
                  </a:solidFill>
                </a:rPr>
                <a:t>with high quality</a:t>
              </a:r>
            </a:p>
          </p:txBody>
        </p:sp>
      </p:grpSp>
      <p:grpSp>
        <p:nvGrpSpPr>
          <p:cNvPr id="8" name="Group 7">
            <a:extLst>
              <a:ext uri="{FF2B5EF4-FFF2-40B4-BE49-F238E27FC236}">
                <a16:creationId xmlns:a16="http://schemas.microsoft.com/office/drawing/2014/main" id="{A8E17ADB-0450-4502-A2EA-840E0DEADEAA}"/>
              </a:ext>
            </a:extLst>
          </p:cNvPr>
          <p:cNvGrpSpPr/>
          <p:nvPr/>
        </p:nvGrpSpPr>
        <p:grpSpPr>
          <a:xfrm>
            <a:off x="1791153" y="4960488"/>
            <a:ext cx="2572758" cy="1492937"/>
            <a:chOff x="1791153" y="4960488"/>
            <a:chExt cx="2572758" cy="1492937"/>
          </a:xfrm>
        </p:grpSpPr>
        <p:sp>
          <p:nvSpPr>
            <p:cNvPr id="7" name="Rectangle 6">
              <a:extLst>
                <a:ext uri="{FF2B5EF4-FFF2-40B4-BE49-F238E27FC236}">
                  <a16:creationId xmlns:a16="http://schemas.microsoft.com/office/drawing/2014/main" id="{8A22296E-04BC-4261-A96C-EB44C04B6699}"/>
                </a:ext>
              </a:extLst>
            </p:cNvPr>
            <p:cNvSpPr/>
            <p:nvPr/>
          </p:nvSpPr>
          <p:spPr>
            <a:xfrm>
              <a:off x="1791153" y="4960488"/>
              <a:ext cx="2572758" cy="149293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62" name="Picture 61">
              <a:extLst>
                <a:ext uri="{FF2B5EF4-FFF2-40B4-BE49-F238E27FC236}">
                  <a16:creationId xmlns:a16="http://schemas.microsoft.com/office/drawing/2014/main" id="{6BDD8816-2F98-4A4D-B494-7C4C3B5C0EC8}"/>
                </a:ext>
              </a:extLst>
            </p:cNvPr>
            <p:cNvPicPr>
              <a:picLocks noChangeAspect="1"/>
            </p:cNvPicPr>
            <p:nvPr/>
          </p:nvPicPr>
          <p:blipFill>
            <a:blip r:embed="rId4"/>
            <a:srcRect l="80534" t="29211" r="10035" b="57565"/>
            <a:stretch>
              <a:fillRect/>
            </a:stretch>
          </p:blipFill>
          <p:spPr>
            <a:xfrm>
              <a:off x="3860795" y="5408490"/>
              <a:ext cx="242652" cy="195211"/>
            </a:xfrm>
            <a:custGeom>
              <a:avLst/>
              <a:gdLst>
                <a:gd name="connsiteX0" fmla="*/ 0 w 242652"/>
                <a:gd name="connsiteY0" fmla="*/ 0 h 195211"/>
                <a:gd name="connsiteX1" fmla="*/ 242652 w 242652"/>
                <a:gd name="connsiteY1" fmla="*/ 0 h 195211"/>
                <a:gd name="connsiteX2" fmla="*/ 242652 w 242652"/>
                <a:gd name="connsiteY2" fmla="*/ 195211 h 195211"/>
                <a:gd name="connsiteX3" fmla="*/ 0 w 242652"/>
                <a:gd name="connsiteY3" fmla="*/ 195211 h 195211"/>
              </a:gdLst>
              <a:ahLst/>
              <a:cxnLst>
                <a:cxn ang="0">
                  <a:pos x="connsiteX0" y="connsiteY0"/>
                </a:cxn>
                <a:cxn ang="0">
                  <a:pos x="connsiteX1" y="connsiteY1"/>
                </a:cxn>
                <a:cxn ang="0">
                  <a:pos x="connsiteX2" y="connsiteY2"/>
                </a:cxn>
                <a:cxn ang="0">
                  <a:pos x="connsiteX3" y="connsiteY3"/>
                </a:cxn>
              </a:cxnLst>
              <a:rect l="l" t="t" r="r" b="b"/>
              <a:pathLst>
                <a:path w="242652" h="195211">
                  <a:moveTo>
                    <a:pt x="0" y="0"/>
                  </a:moveTo>
                  <a:lnTo>
                    <a:pt x="242652" y="0"/>
                  </a:lnTo>
                  <a:lnTo>
                    <a:pt x="242652" y="195211"/>
                  </a:lnTo>
                  <a:lnTo>
                    <a:pt x="0" y="195211"/>
                  </a:lnTo>
                  <a:close/>
                </a:path>
              </a:pathLst>
            </a:custGeom>
            <a:ln>
              <a:solidFill>
                <a:srgbClr val="64F0F7"/>
              </a:solidFill>
            </a:ln>
          </p:spPr>
        </p:pic>
        <p:pic>
          <p:nvPicPr>
            <p:cNvPr id="60" name="Picture 59">
              <a:extLst>
                <a:ext uri="{FF2B5EF4-FFF2-40B4-BE49-F238E27FC236}">
                  <a16:creationId xmlns:a16="http://schemas.microsoft.com/office/drawing/2014/main" id="{A997FE8C-DC7B-4A3E-80DC-1AA9612EAED3}"/>
                </a:ext>
              </a:extLst>
            </p:cNvPr>
            <p:cNvPicPr>
              <a:picLocks noChangeAspect="1"/>
            </p:cNvPicPr>
            <p:nvPr/>
          </p:nvPicPr>
          <p:blipFill>
            <a:blip r:embed="rId4"/>
            <a:srcRect l="70656" t="9214" r="21382" b="80078"/>
            <a:stretch>
              <a:fillRect/>
            </a:stretch>
          </p:blipFill>
          <p:spPr>
            <a:xfrm>
              <a:off x="3606676" y="5113312"/>
              <a:ext cx="204837" cy="158068"/>
            </a:xfrm>
            <a:custGeom>
              <a:avLst/>
              <a:gdLst>
                <a:gd name="connsiteX0" fmla="*/ 0 w 204837"/>
                <a:gd name="connsiteY0" fmla="*/ 0 h 158068"/>
                <a:gd name="connsiteX1" fmla="*/ 204837 w 204837"/>
                <a:gd name="connsiteY1" fmla="*/ 0 h 158068"/>
                <a:gd name="connsiteX2" fmla="*/ 204837 w 204837"/>
                <a:gd name="connsiteY2" fmla="*/ 158068 h 158068"/>
                <a:gd name="connsiteX3" fmla="*/ 0 w 204837"/>
                <a:gd name="connsiteY3" fmla="*/ 158068 h 158068"/>
              </a:gdLst>
              <a:ahLst/>
              <a:cxnLst>
                <a:cxn ang="0">
                  <a:pos x="connsiteX0" y="connsiteY0"/>
                </a:cxn>
                <a:cxn ang="0">
                  <a:pos x="connsiteX1" y="connsiteY1"/>
                </a:cxn>
                <a:cxn ang="0">
                  <a:pos x="connsiteX2" y="connsiteY2"/>
                </a:cxn>
                <a:cxn ang="0">
                  <a:pos x="connsiteX3" y="connsiteY3"/>
                </a:cxn>
              </a:cxnLst>
              <a:rect l="l" t="t" r="r" b="b"/>
              <a:pathLst>
                <a:path w="204837" h="158068">
                  <a:moveTo>
                    <a:pt x="0" y="0"/>
                  </a:moveTo>
                  <a:lnTo>
                    <a:pt x="204837" y="0"/>
                  </a:lnTo>
                  <a:lnTo>
                    <a:pt x="204837" y="158068"/>
                  </a:lnTo>
                  <a:lnTo>
                    <a:pt x="0" y="158068"/>
                  </a:lnTo>
                  <a:close/>
                </a:path>
              </a:pathLst>
            </a:custGeom>
            <a:ln>
              <a:solidFill>
                <a:srgbClr val="64F0F7"/>
              </a:solidFill>
            </a:ln>
          </p:spPr>
        </p:pic>
        <p:pic>
          <p:nvPicPr>
            <p:cNvPr id="58" name="Picture 57">
              <a:extLst>
                <a:ext uri="{FF2B5EF4-FFF2-40B4-BE49-F238E27FC236}">
                  <a16:creationId xmlns:a16="http://schemas.microsoft.com/office/drawing/2014/main" id="{C821C181-8DF9-4F01-8BCF-B942C0BB1067}"/>
                </a:ext>
              </a:extLst>
            </p:cNvPr>
            <p:cNvPicPr>
              <a:picLocks noChangeAspect="1"/>
            </p:cNvPicPr>
            <p:nvPr/>
          </p:nvPicPr>
          <p:blipFill>
            <a:blip r:embed="rId4"/>
            <a:srcRect l="64978" t="1873" r="28919" b="90187"/>
            <a:stretch>
              <a:fillRect/>
            </a:stretch>
          </p:blipFill>
          <p:spPr>
            <a:xfrm>
              <a:off x="3460591" y="5004954"/>
              <a:ext cx="157011" cy="117205"/>
            </a:xfrm>
            <a:custGeom>
              <a:avLst/>
              <a:gdLst>
                <a:gd name="connsiteX0" fmla="*/ 0 w 157011"/>
                <a:gd name="connsiteY0" fmla="*/ 0 h 117205"/>
                <a:gd name="connsiteX1" fmla="*/ 157011 w 157011"/>
                <a:gd name="connsiteY1" fmla="*/ 0 h 117205"/>
                <a:gd name="connsiteX2" fmla="*/ 157011 w 157011"/>
                <a:gd name="connsiteY2" fmla="*/ 117205 h 117205"/>
                <a:gd name="connsiteX3" fmla="*/ 0 w 157011"/>
                <a:gd name="connsiteY3" fmla="*/ 117205 h 117205"/>
              </a:gdLst>
              <a:ahLst/>
              <a:cxnLst>
                <a:cxn ang="0">
                  <a:pos x="connsiteX0" y="connsiteY0"/>
                </a:cxn>
                <a:cxn ang="0">
                  <a:pos x="connsiteX1" y="connsiteY1"/>
                </a:cxn>
                <a:cxn ang="0">
                  <a:pos x="connsiteX2" y="connsiteY2"/>
                </a:cxn>
                <a:cxn ang="0">
                  <a:pos x="connsiteX3" y="connsiteY3"/>
                </a:cxn>
              </a:cxnLst>
              <a:rect l="l" t="t" r="r" b="b"/>
              <a:pathLst>
                <a:path w="157011" h="117205">
                  <a:moveTo>
                    <a:pt x="0" y="0"/>
                  </a:moveTo>
                  <a:lnTo>
                    <a:pt x="157011" y="0"/>
                  </a:lnTo>
                  <a:lnTo>
                    <a:pt x="157011" y="117205"/>
                  </a:lnTo>
                  <a:lnTo>
                    <a:pt x="0" y="117205"/>
                  </a:lnTo>
                  <a:close/>
                </a:path>
              </a:pathLst>
            </a:custGeom>
            <a:ln>
              <a:solidFill>
                <a:srgbClr val="64F0F7"/>
              </a:solidFill>
            </a:ln>
          </p:spPr>
        </p:pic>
        <p:pic>
          <p:nvPicPr>
            <p:cNvPr id="56" name="Picture 55">
              <a:extLst>
                <a:ext uri="{FF2B5EF4-FFF2-40B4-BE49-F238E27FC236}">
                  <a16:creationId xmlns:a16="http://schemas.microsoft.com/office/drawing/2014/main" id="{31E6F2DF-EBE1-4CDD-A0CB-41CD9F524D91}"/>
                </a:ext>
              </a:extLst>
            </p:cNvPr>
            <p:cNvPicPr>
              <a:picLocks noChangeAspect="1"/>
            </p:cNvPicPr>
            <p:nvPr/>
          </p:nvPicPr>
          <p:blipFill>
            <a:blip r:embed="rId4"/>
            <a:srcRect l="53722" t="3252" r="36846" b="83523"/>
            <a:stretch>
              <a:fillRect/>
            </a:stretch>
          </p:blipFill>
          <p:spPr>
            <a:xfrm>
              <a:off x="3170999" y="5025308"/>
              <a:ext cx="242652" cy="195211"/>
            </a:xfrm>
            <a:custGeom>
              <a:avLst/>
              <a:gdLst>
                <a:gd name="connsiteX0" fmla="*/ 0 w 242652"/>
                <a:gd name="connsiteY0" fmla="*/ 0 h 195211"/>
                <a:gd name="connsiteX1" fmla="*/ 242652 w 242652"/>
                <a:gd name="connsiteY1" fmla="*/ 0 h 195211"/>
                <a:gd name="connsiteX2" fmla="*/ 242652 w 242652"/>
                <a:gd name="connsiteY2" fmla="*/ 195211 h 195211"/>
                <a:gd name="connsiteX3" fmla="*/ 0 w 242652"/>
                <a:gd name="connsiteY3" fmla="*/ 195211 h 195211"/>
              </a:gdLst>
              <a:ahLst/>
              <a:cxnLst>
                <a:cxn ang="0">
                  <a:pos x="connsiteX0" y="connsiteY0"/>
                </a:cxn>
                <a:cxn ang="0">
                  <a:pos x="connsiteX1" y="connsiteY1"/>
                </a:cxn>
                <a:cxn ang="0">
                  <a:pos x="connsiteX2" y="connsiteY2"/>
                </a:cxn>
                <a:cxn ang="0">
                  <a:pos x="connsiteX3" y="connsiteY3"/>
                </a:cxn>
              </a:cxnLst>
              <a:rect l="l" t="t" r="r" b="b"/>
              <a:pathLst>
                <a:path w="242652" h="195211">
                  <a:moveTo>
                    <a:pt x="0" y="0"/>
                  </a:moveTo>
                  <a:lnTo>
                    <a:pt x="242652" y="0"/>
                  </a:lnTo>
                  <a:lnTo>
                    <a:pt x="242652" y="195211"/>
                  </a:lnTo>
                  <a:lnTo>
                    <a:pt x="0" y="195211"/>
                  </a:lnTo>
                  <a:close/>
                </a:path>
              </a:pathLst>
            </a:custGeom>
            <a:ln>
              <a:solidFill>
                <a:srgbClr val="64F0F7"/>
              </a:solidFill>
            </a:ln>
          </p:spPr>
        </p:pic>
        <p:pic>
          <p:nvPicPr>
            <p:cNvPr id="54" name="Picture 53">
              <a:extLst>
                <a:ext uri="{FF2B5EF4-FFF2-40B4-BE49-F238E27FC236}">
                  <a16:creationId xmlns:a16="http://schemas.microsoft.com/office/drawing/2014/main" id="{1D6EE418-4C0D-4242-B816-F1FC7DA045D7}"/>
                </a:ext>
              </a:extLst>
            </p:cNvPr>
            <p:cNvPicPr>
              <a:picLocks noChangeAspect="1"/>
            </p:cNvPicPr>
            <p:nvPr/>
          </p:nvPicPr>
          <p:blipFill>
            <a:blip r:embed="rId4"/>
            <a:srcRect l="45871" t="18424" r="44524" b="67493"/>
            <a:stretch>
              <a:fillRect/>
            </a:stretch>
          </p:blipFill>
          <p:spPr>
            <a:xfrm>
              <a:off x="2969021" y="5249266"/>
              <a:ext cx="247099" cy="207874"/>
            </a:xfrm>
            <a:custGeom>
              <a:avLst/>
              <a:gdLst>
                <a:gd name="connsiteX0" fmla="*/ 0 w 247099"/>
                <a:gd name="connsiteY0" fmla="*/ 0 h 207874"/>
                <a:gd name="connsiteX1" fmla="*/ 247099 w 247099"/>
                <a:gd name="connsiteY1" fmla="*/ 0 h 207874"/>
                <a:gd name="connsiteX2" fmla="*/ 247099 w 247099"/>
                <a:gd name="connsiteY2" fmla="*/ 207874 h 207874"/>
                <a:gd name="connsiteX3" fmla="*/ 0 w 247099"/>
                <a:gd name="connsiteY3" fmla="*/ 207874 h 207874"/>
              </a:gdLst>
              <a:ahLst/>
              <a:cxnLst>
                <a:cxn ang="0">
                  <a:pos x="connsiteX0" y="connsiteY0"/>
                </a:cxn>
                <a:cxn ang="0">
                  <a:pos x="connsiteX1" y="connsiteY1"/>
                </a:cxn>
                <a:cxn ang="0">
                  <a:pos x="connsiteX2" y="connsiteY2"/>
                </a:cxn>
                <a:cxn ang="0">
                  <a:pos x="connsiteX3" y="connsiteY3"/>
                </a:cxn>
              </a:cxnLst>
              <a:rect l="l" t="t" r="r" b="b"/>
              <a:pathLst>
                <a:path w="247099" h="207874">
                  <a:moveTo>
                    <a:pt x="0" y="0"/>
                  </a:moveTo>
                  <a:lnTo>
                    <a:pt x="247099" y="0"/>
                  </a:lnTo>
                  <a:lnTo>
                    <a:pt x="247099" y="207874"/>
                  </a:lnTo>
                  <a:lnTo>
                    <a:pt x="0" y="207874"/>
                  </a:lnTo>
                  <a:close/>
                </a:path>
              </a:pathLst>
            </a:custGeom>
            <a:ln>
              <a:solidFill>
                <a:srgbClr val="64F0F7"/>
              </a:solidFill>
            </a:ln>
          </p:spPr>
        </p:pic>
      </p:grpSp>
      <p:grpSp>
        <p:nvGrpSpPr>
          <p:cNvPr id="64" name="Group 63">
            <a:extLst>
              <a:ext uri="{FF2B5EF4-FFF2-40B4-BE49-F238E27FC236}">
                <a16:creationId xmlns:a16="http://schemas.microsoft.com/office/drawing/2014/main" id="{CC322C64-F1E9-412F-8286-B015E20EEAB3}"/>
              </a:ext>
            </a:extLst>
          </p:cNvPr>
          <p:cNvGrpSpPr/>
          <p:nvPr/>
        </p:nvGrpSpPr>
        <p:grpSpPr>
          <a:xfrm>
            <a:off x="7765920" y="4105345"/>
            <a:ext cx="4136520" cy="900660"/>
            <a:chOff x="8480591" y="4106834"/>
            <a:chExt cx="2014590" cy="900660"/>
          </a:xfrm>
        </p:grpSpPr>
        <p:cxnSp>
          <p:nvCxnSpPr>
            <p:cNvPr id="65" name="Straight Arrow Connector 64">
              <a:extLst>
                <a:ext uri="{FF2B5EF4-FFF2-40B4-BE49-F238E27FC236}">
                  <a16:creationId xmlns:a16="http://schemas.microsoft.com/office/drawing/2014/main" id="{654F4D6D-3135-41A3-99E2-AF3AB1067B55}"/>
                </a:ext>
              </a:extLst>
            </p:cNvPr>
            <p:cNvCxnSpPr>
              <a:cxnSpLocks/>
            </p:cNvCxnSpPr>
            <p:nvPr/>
          </p:nvCxnSpPr>
          <p:spPr>
            <a:xfrm flipH="1">
              <a:off x="8480591" y="4106834"/>
              <a:ext cx="1" cy="687549"/>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2E558F42-AD5D-474D-9FFB-B25B00820AEF}"/>
                </a:ext>
              </a:extLst>
            </p:cNvPr>
            <p:cNvSpPr txBox="1"/>
            <p:nvPr/>
          </p:nvSpPr>
          <p:spPr>
            <a:xfrm>
              <a:off x="8480591" y="4176497"/>
              <a:ext cx="2014590" cy="830997"/>
            </a:xfrm>
            <a:prstGeom prst="rect">
              <a:avLst/>
            </a:prstGeom>
            <a:noFill/>
          </p:spPr>
          <p:txBody>
            <a:bodyPr wrap="square" rtlCol="0">
              <a:spAutoFit/>
            </a:bodyPr>
            <a:lstStyle/>
            <a:p>
              <a:r>
                <a:rPr lang="en-US" sz="2400" dirty="0"/>
                <a:t>Update inference results</a:t>
              </a:r>
            </a:p>
          </p:txBody>
        </p:sp>
      </p:grpSp>
      <p:grpSp>
        <p:nvGrpSpPr>
          <p:cNvPr id="10" name="Group 9">
            <a:extLst>
              <a:ext uri="{FF2B5EF4-FFF2-40B4-BE49-F238E27FC236}">
                <a16:creationId xmlns:a16="http://schemas.microsoft.com/office/drawing/2014/main" id="{C003E021-B7B1-452D-B8E1-8111E49E2C57}"/>
              </a:ext>
            </a:extLst>
          </p:cNvPr>
          <p:cNvGrpSpPr/>
          <p:nvPr/>
        </p:nvGrpSpPr>
        <p:grpSpPr>
          <a:xfrm>
            <a:off x="6448532" y="4963309"/>
            <a:ext cx="2887417" cy="1847573"/>
            <a:chOff x="6448532" y="4963309"/>
            <a:chExt cx="2887417" cy="1847573"/>
          </a:xfrm>
        </p:grpSpPr>
        <p:grpSp>
          <p:nvGrpSpPr>
            <p:cNvPr id="9" name="Group 8">
              <a:extLst>
                <a:ext uri="{FF2B5EF4-FFF2-40B4-BE49-F238E27FC236}">
                  <a16:creationId xmlns:a16="http://schemas.microsoft.com/office/drawing/2014/main" id="{F6FAF7B8-8D23-4D9F-AA27-17788F76E751}"/>
                </a:ext>
              </a:extLst>
            </p:cNvPr>
            <p:cNvGrpSpPr/>
            <p:nvPr/>
          </p:nvGrpSpPr>
          <p:grpSpPr>
            <a:xfrm>
              <a:off x="6602502" y="4963309"/>
              <a:ext cx="2509689" cy="1439939"/>
              <a:chOff x="6602502" y="4963309"/>
              <a:chExt cx="2509689" cy="1439939"/>
            </a:xfrm>
          </p:grpSpPr>
          <p:pic>
            <p:nvPicPr>
              <p:cNvPr id="68" name="Picture 67">
                <a:extLst>
                  <a:ext uri="{FF2B5EF4-FFF2-40B4-BE49-F238E27FC236}">
                    <a16:creationId xmlns:a16="http://schemas.microsoft.com/office/drawing/2014/main" id="{E84DDBAA-E19F-46A4-9CF9-59FFDC274FF9}"/>
                  </a:ext>
                </a:extLst>
              </p:cNvPr>
              <p:cNvPicPr>
                <a:picLocks noChangeAspect="1"/>
              </p:cNvPicPr>
              <p:nvPr/>
            </p:nvPicPr>
            <p:blipFill>
              <a:blip r:embed="rId4"/>
              <a:stretch>
                <a:fillRect/>
              </a:stretch>
            </p:blipFill>
            <p:spPr>
              <a:xfrm>
                <a:off x="6602502" y="4963309"/>
                <a:ext cx="2509689" cy="1439939"/>
              </a:xfrm>
              <a:prstGeom prst="rect">
                <a:avLst/>
              </a:prstGeom>
            </p:spPr>
          </p:pic>
          <p:sp>
            <p:nvSpPr>
              <p:cNvPr id="69" name="Rectangle 68">
                <a:extLst>
                  <a:ext uri="{FF2B5EF4-FFF2-40B4-BE49-F238E27FC236}">
                    <a16:creationId xmlns:a16="http://schemas.microsoft.com/office/drawing/2014/main" id="{8470A2CC-69C7-4D62-AF54-2B037A9C269D}"/>
                  </a:ext>
                </a:extLst>
              </p:cNvPr>
              <p:cNvSpPr/>
              <p:nvPr/>
            </p:nvSpPr>
            <p:spPr>
              <a:xfrm>
                <a:off x="6723709" y="5622647"/>
                <a:ext cx="441164" cy="281145"/>
              </a:xfrm>
              <a:prstGeom prst="rect">
                <a:avLst/>
              </a:prstGeom>
              <a:noFill/>
              <a:ln w="571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rgbClr val="FAE7CB"/>
                  </a:solidFill>
                </a:endParaRPr>
              </a:p>
            </p:txBody>
          </p:sp>
          <p:sp>
            <p:nvSpPr>
              <p:cNvPr id="70" name="Rectangle 69">
                <a:extLst>
                  <a:ext uri="{FF2B5EF4-FFF2-40B4-BE49-F238E27FC236}">
                    <a16:creationId xmlns:a16="http://schemas.microsoft.com/office/drawing/2014/main" id="{7D220E1E-B648-4952-BDF2-DCDB55B65AD7}"/>
                  </a:ext>
                </a:extLst>
              </p:cNvPr>
              <p:cNvSpPr/>
              <p:nvPr/>
            </p:nvSpPr>
            <p:spPr>
              <a:xfrm>
                <a:off x="6898452" y="5961635"/>
                <a:ext cx="535507" cy="395886"/>
              </a:xfrm>
              <a:prstGeom prst="rect">
                <a:avLst/>
              </a:prstGeom>
              <a:noFill/>
              <a:ln w="571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rgbClr val="FAE7CB"/>
                  </a:solidFill>
                </a:endParaRPr>
              </a:p>
            </p:txBody>
          </p:sp>
          <p:sp>
            <p:nvSpPr>
              <p:cNvPr id="71" name="Rectangle 70">
                <a:extLst>
                  <a:ext uri="{FF2B5EF4-FFF2-40B4-BE49-F238E27FC236}">
                    <a16:creationId xmlns:a16="http://schemas.microsoft.com/office/drawing/2014/main" id="{ADC3BE60-A650-455F-AFEC-F2417A9154DD}"/>
                  </a:ext>
                </a:extLst>
              </p:cNvPr>
              <p:cNvSpPr/>
              <p:nvPr/>
            </p:nvSpPr>
            <p:spPr>
              <a:xfrm>
                <a:off x="7629244" y="5381396"/>
                <a:ext cx="239593" cy="174221"/>
              </a:xfrm>
              <a:prstGeom prst="rect">
                <a:avLst/>
              </a:prstGeom>
              <a:noFill/>
              <a:ln w="571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rgbClr val="FAE7CB"/>
                  </a:solidFill>
                </a:endParaRPr>
              </a:p>
            </p:txBody>
          </p:sp>
          <p:sp>
            <p:nvSpPr>
              <p:cNvPr id="72" name="Rectangle 71">
                <a:extLst>
                  <a:ext uri="{FF2B5EF4-FFF2-40B4-BE49-F238E27FC236}">
                    <a16:creationId xmlns:a16="http://schemas.microsoft.com/office/drawing/2014/main" id="{0ED5D7A3-8614-4D51-A02F-57EF8B55680A}"/>
                  </a:ext>
                </a:extLst>
              </p:cNvPr>
              <p:cNvSpPr/>
              <p:nvPr/>
            </p:nvSpPr>
            <p:spPr>
              <a:xfrm>
                <a:off x="7768692" y="5209909"/>
                <a:ext cx="247099" cy="207874"/>
              </a:xfrm>
              <a:prstGeom prst="rect">
                <a:avLst/>
              </a:prstGeom>
              <a:noFill/>
              <a:ln w="57150">
                <a:solidFill>
                  <a:srgbClr val="EBE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73" name="Rectangle 72">
                <a:extLst>
                  <a:ext uri="{FF2B5EF4-FFF2-40B4-BE49-F238E27FC236}">
                    <a16:creationId xmlns:a16="http://schemas.microsoft.com/office/drawing/2014/main" id="{48C54D5E-D699-4B54-90DC-0CF72223444E}"/>
                  </a:ext>
                </a:extLst>
              </p:cNvPr>
              <p:cNvSpPr/>
              <p:nvPr/>
            </p:nvSpPr>
            <p:spPr>
              <a:xfrm>
                <a:off x="8394326" y="5082577"/>
                <a:ext cx="204837" cy="158068"/>
              </a:xfrm>
              <a:prstGeom prst="rect">
                <a:avLst/>
              </a:prstGeom>
              <a:noFill/>
              <a:ln w="57150">
                <a:solidFill>
                  <a:srgbClr val="EBE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74" name="Rectangle 73">
                <a:extLst>
                  <a:ext uri="{FF2B5EF4-FFF2-40B4-BE49-F238E27FC236}">
                    <a16:creationId xmlns:a16="http://schemas.microsoft.com/office/drawing/2014/main" id="{7D0C8766-5B08-449D-91C6-EC7ACD36E0DA}"/>
                  </a:ext>
                </a:extLst>
              </p:cNvPr>
              <p:cNvSpPr/>
              <p:nvPr/>
            </p:nvSpPr>
            <p:spPr>
              <a:xfrm>
                <a:off x="8652927" y="5392583"/>
                <a:ext cx="242652" cy="195211"/>
              </a:xfrm>
              <a:prstGeom prst="rect">
                <a:avLst/>
              </a:prstGeom>
              <a:noFill/>
              <a:ln w="57150">
                <a:solidFill>
                  <a:srgbClr val="EBE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
          <p:nvSpPr>
            <p:cNvPr id="75" name="TextBox 74">
              <a:extLst>
                <a:ext uri="{FF2B5EF4-FFF2-40B4-BE49-F238E27FC236}">
                  <a16:creationId xmlns:a16="http://schemas.microsoft.com/office/drawing/2014/main" id="{4BA6AED3-6A90-4AC1-980A-C17227682913}"/>
                </a:ext>
              </a:extLst>
            </p:cNvPr>
            <p:cNvSpPr txBox="1"/>
            <p:nvPr/>
          </p:nvSpPr>
          <p:spPr>
            <a:xfrm>
              <a:off x="6448532" y="6349217"/>
              <a:ext cx="2887417" cy="461665"/>
            </a:xfrm>
            <a:prstGeom prst="rect">
              <a:avLst/>
            </a:prstGeom>
            <a:noFill/>
          </p:spPr>
          <p:txBody>
            <a:bodyPr wrap="square" rtlCol="0">
              <a:spAutoFit/>
            </a:bodyPr>
            <a:lstStyle/>
            <a:p>
              <a:r>
                <a:rPr lang="en-US" sz="2400" dirty="0"/>
                <a:t>New inference results</a:t>
              </a:r>
            </a:p>
          </p:txBody>
        </p:sp>
      </p:grpSp>
    </p:spTree>
    <p:extLst>
      <p:ext uri="{BB962C8B-B14F-4D97-AF65-F5344CB8AC3E}">
        <p14:creationId xmlns:p14="http://schemas.microsoft.com/office/powerpoint/2010/main" val="1166413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randombar(horizontal)">
                                      <p:cBhvr>
                                        <p:cTn id="7" dur="500"/>
                                        <p:tgtEl>
                                          <p:spTgt spid="28"/>
                                        </p:tgtEl>
                                      </p:cBhvr>
                                    </p:animEffect>
                                  </p:childTnLst>
                                </p:cTn>
                              </p:par>
                              <p:par>
                                <p:cTn id="8" presetID="14" presetClass="entr" presetSubtype="1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randombar(horizontal)">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500"/>
                                        <p:tgtEl>
                                          <p:spTgt spid="28"/>
                                        </p:tgtEl>
                                      </p:cBhvr>
                                    </p:animEffect>
                                    <p:set>
                                      <p:cBhvr>
                                        <p:cTn id="15" dur="1" fill="hold">
                                          <p:stCondLst>
                                            <p:cond delay="499"/>
                                          </p:stCondLst>
                                        </p:cTn>
                                        <p:tgtEl>
                                          <p:spTgt spid="28"/>
                                        </p:tgtEl>
                                        <p:attrNameLst>
                                          <p:attrName>style.visibility</p:attrName>
                                        </p:attrNameLst>
                                      </p:cBhvr>
                                      <p:to>
                                        <p:strVal val="hidden"/>
                                      </p:to>
                                    </p:set>
                                  </p:childTnLst>
                                </p:cTn>
                              </p:par>
                              <p:par>
                                <p:cTn id="16" presetID="42" presetClass="path" presetSubtype="0" accel="50000" decel="50000" fill="hold" nodeType="withEffect">
                                  <p:stCondLst>
                                    <p:cond delay="0"/>
                                  </p:stCondLst>
                                  <p:childTnLst>
                                    <p:animMotion origin="layout" path="M -3.75E-6 4.07407E-6 L 0.38972 -0.36505 " pathEditMode="relative" rAng="0" ptsTypes="AA">
                                      <p:cBhvr>
                                        <p:cTn id="17" dur="2000" fill="hold"/>
                                        <p:tgtEl>
                                          <p:spTgt spid="8"/>
                                        </p:tgtEl>
                                        <p:attrNameLst>
                                          <p:attrName>ppt_x</p:attrName>
                                          <p:attrName>ppt_y</p:attrName>
                                        </p:attrNameLst>
                                      </p:cBhvr>
                                      <p:rCtr x="19479" y="-18264"/>
                                    </p:animMotion>
                                  </p:childTnLst>
                                </p:cTn>
                              </p:par>
                              <p:par>
                                <p:cTn id="18" presetID="10" presetClass="exit" presetSubtype="0" fill="hold" nodeType="withEffect">
                                  <p:stCondLst>
                                    <p:cond delay="0"/>
                                  </p:stCondLst>
                                  <p:childTnLst>
                                    <p:animEffect transition="out" filter="fade">
                                      <p:cBhvr>
                                        <p:cTn id="19" dur="500"/>
                                        <p:tgtEl>
                                          <p:spTgt spid="6"/>
                                        </p:tgtEl>
                                      </p:cBhvr>
                                    </p:animEffect>
                                    <p:set>
                                      <p:cBhvr>
                                        <p:cTn id="20" dur="1" fill="hold">
                                          <p:stCondLst>
                                            <p:cond delay="499"/>
                                          </p:stCondLst>
                                        </p:cTn>
                                        <p:tgtEl>
                                          <p:spTgt spid="6"/>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4" presetClass="entr" presetSubtype="10" fill="hold" nodeType="clickEffect">
                                  <p:stCondLst>
                                    <p:cond delay="0"/>
                                  </p:stCondLst>
                                  <p:childTnLst>
                                    <p:set>
                                      <p:cBhvr>
                                        <p:cTn id="24" dur="1" fill="hold">
                                          <p:stCondLst>
                                            <p:cond delay="0"/>
                                          </p:stCondLst>
                                        </p:cTn>
                                        <p:tgtEl>
                                          <p:spTgt spid="64"/>
                                        </p:tgtEl>
                                        <p:attrNameLst>
                                          <p:attrName>style.visibility</p:attrName>
                                        </p:attrNameLst>
                                      </p:cBhvr>
                                      <p:to>
                                        <p:strVal val="visible"/>
                                      </p:to>
                                    </p:set>
                                    <p:animEffect transition="in" filter="randombar(horizontal)">
                                      <p:cBhvr>
                                        <p:cTn id="25" dur="500"/>
                                        <p:tgtEl>
                                          <p:spTgt spid="64"/>
                                        </p:tgtEl>
                                      </p:cBhvr>
                                    </p:animEffect>
                                  </p:childTnLst>
                                </p:cTn>
                              </p:par>
                              <p:par>
                                <p:cTn id="26" presetID="14" presetClass="entr" presetSubtype="10" fill="hold" nodeType="with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randombar(horizontal)">
                                      <p:cBhvr>
                                        <p:cTn id="28" dur="500"/>
                                        <p:tgtEl>
                                          <p:spTgt spid="10"/>
                                        </p:tgtEl>
                                      </p:cBhvr>
                                    </p:animEffect>
                                  </p:childTnLst>
                                </p:cTn>
                              </p:par>
                            </p:childTnLst>
                          </p:cTn>
                        </p:par>
                      </p:childTnLst>
                    </p:cTn>
                  </p:par>
                  <p:par>
                    <p:cTn id="29" fill="hold">
                      <p:stCondLst>
                        <p:cond delay="indefinite"/>
                      </p:stCondLst>
                      <p:childTnLst>
                        <p:par>
                          <p:cTn id="30" fill="hold">
                            <p:stCondLst>
                              <p:cond delay="0"/>
                            </p:stCondLst>
                            <p:childTnLst>
                              <p:par>
                                <p:cTn id="31" presetID="42" presetClass="path" presetSubtype="0" accel="50000" decel="50000" fill="hold" nodeType="clickEffect">
                                  <p:stCondLst>
                                    <p:cond delay="0"/>
                                  </p:stCondLst>
                                  <p:childTnLst>
                                    <p:animMotion origin="layout" path="M 4.375E-6 -3.33333E-6 L -0.39336 -0.36227 " pathEditMode="relative" rAng="0" ptsTypes="AA">
                                      <p:cBhvr>
                                        <p:cTn id="32" dur="2000" fill="hold"/>
                                        <p:tgtEl>
                                          <p:spTgt spid="10"/>
                                        </p:tgtEl>
                                        <p:attrNameLst>
                                          <p:attrName>ppt_x</p:attrName>
                                          <p:attrName>ppt_y</p:attrName>
                                        </p:attrNameLst>
                                      </p:cBhvr>
                                      <p:rCtr x="-19674" y="-18125"/>
                                    </p:animMotion>
                                  </p:childTnLst>
                                </p:cTn>
                              </p:par>
                              <p:par>
                                <p:cTn id="33" presetID="10" presetClass="exit" presetSubtype="0" fill="hold" nodeType="withEffect">
                                  <p:stCondLst>
                                    <p:cond delay="0"/>
                                  </p:stCondLst>
                                  <p:childTnLst>
                                    <p:animEffect transition="out" filter="fade">
                                      <p:cBhvr>
                                        <p:cTn id="34" dur="500"/>
                                        <p:tgtEl>
                                          <p:spTgt spid="64"/>
                                        </p:tgtEl>
                                      </p:cBhvr>
                                    </p:animEffect>
                                    <p:set>
                                      <p:cBhvr>
                                        <p:cTn id="35" dur="1" fill="hold">
                                          <p:stCondLst>
                                            <p:cond delay="499"/>
                                          </p:stCondLst>
                                        </p:cTn>
                                        <p:tgtEl>
                                          <p:spTgt spid="64"/>
                                        </p:tgtEl>
                                        <p:attrNameLst>
                                          <p:attrName>style.visibility</p:attrName>
                                        </p:attrNameLst>
                                      </p:cBhvr>
                                      <p:to>
                                        <p:strVal val="hidden"/>
                                      </p:to>
                                    </p:set>
                                  </p:childTnLst>
                                </p:cTn>
                              </p:par>
                              <p:par>
                                <p:cTn id="36" presetID="10" presetClass="exit" presetSubtype="0" fill="hold" nodeType="withEffect">
                                  <p:stCondLst>
                                    <p:cond delay="0"/>
                                  </p:stCondLst>
                                  <p:childTnLst>
                                    <p:animEffect transition="out" filter="fade">
                                      <p:cBhvr>
                                        <p:cTn id="37" dur="500"/>
                                        <p:tgtEl>
                                          <p:spTgt spid="8"/>
                                        </p:tgtEl>
                                      </p:cBhvr>
                                    </p:animEffect>
                                    <p:set>
                                      <p:cBhvr>
                                        <p:cTn id="38"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69620" y="514281"/>
            <a:ext cx="10515600" cy="822326"/>
          </a:xfrm>
        </p:spPr>
        <p:txBody>
          <a:bodyPr vert="horz" lIns="91440" tIns="45720" rIns="91440" bIns="45720" rtlCol="0" anchor="ctr">
            <a:normAutofit/>
          </a:bodyPr>
          <a:lstStyle/>
          <a:p>
            <a:pPr algn="ctr"/>
            <a:r>
              <a:rPr lang="en-US" sz="4000" b="1" dirty="0">
                <a:solidFill>
                  <a:srgbClr val="216583"/>
                </a:solidFill>
              </a:rPr>
              <a:t>Video analytics become more and more pervasive</a:t>
            </a:r>
          </a:p>
        </p:txBody>
      </p:sp>
      <p:sp>
        <p:nvSpPr>
          <p:cNvPr id="10" name="Slide Number Placeholder 9">
            <a:extLst>
              <a:ext uri="{FF2B5EF4-FFF2-40B4-BE49-F238E27FC236}">
                <a16:creationId xmlns:a16="http://schemas.microsoft.com/office/drawing/2014/main" id="{A12DDE10-1847-DD4D-90F6-6234D62250AB}"/>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defTabSz="457200">
              <a:spcAft>
                <a:spcPts val="600"/>
              </a:spcAft>
            </a:pPr>
            <a:fld id="{0E1F3F83-CEEF-5D42-8784-473683DD07D4}" type="slidenum">
              <a:rPr lang="en-US" smtClean="0"/>
              <a:pPr defTabSz="457200">
                <a:spcAft>
                  <a:spcPts val="600"/>
                </a:spcAft>
              </a:pPr>
              <a:t>3</a:t>
            </a:fld>
            <a:endParaRPr lang="en-US"/>
          </a:p>
        </p:txBody>
      </p:sp>
      <p:pic>
        <p:nvPicPr>
          <p:cNvPr id="5" name="Picture 2" descr="Image for post">
            <a:extLst>
              <a:ext uri="{FF2B5EF4-FFF2-40B4-BE49-F238E27FC236}">
                <a16:creationId xmlns:a16="http://schemas.microsoft.com/office/drawing/2014/main" id="{88EE86F2-3BB7-4D17-BC6C-23F7AA85989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579" r="9145" b="4418"/>
          <a:stretch/>
        </p:blipFill>
        <p:spPr bwMode="auto">
          <a:xfrm>
            <a:off x="4328622" y="2287251"/>
            <a:ext cx="3450077" cy="234455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0D454BB7-E981-4846-B55C-69A4B3613F36}"/>
              </a:ext>
            </a:extLst>
          </p:cNvPr>
          <p:cNvPicPr>
            <a:picLocks noChangeAspect="1"/>
          </p:cNvPicPr>
          <p:nvPr/>
        </p:nvPicPr>
        <p:blipFill rotWithShape="1">
          <a:blip r:embed="rId4"/>
          <a:srcRect r="31189"/>
          <a:stretch/>
        </p:blipFill>
        <p:spPr>
          <a:xfrm>
            <a:off x="8122865" y="2287252"/>
            <a:ext cx="3450075" cy="2344554"/>
          </a:xfrm>
          <a:prstGeom prst="rect">
            <a:avLst/>
          </a:prstGeom>
        </p:spPr>
      </p:pic>
      <p:pic>
        <p:nvPicPr>
          <p:cNvPr id="1028" name="Picture 4" descr="Recognizing Animals in Photos: Building an AI Model for Object ...">
            <a:extLst>
              <a:ext uri="{FF2B5EF4-FFF2-40B4-BE49-F238E27FC236}">
                <a16:creationId xmlns:a16="http://schemas.microsoft.com/office/drawing/2014/main" id="{021FA5F1-AD99-4E7C-93FF-DE78627AD8D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7454" y="2287252"/>
            <a:ext cx="3450075" cy="2344554"/>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525E54AE-7838-458F-900E-08ACA31B116D}"/>
              </a:ext>
            </a:extLst>
          </p:cNvPr>
          <p:cNvSpPr/>
          <p:nvPr/>
        </p:nvSpPr>
        <p:spPr>
          <a:xfrm>
            <a:off x="467454" y="4757344"/>
            <a:ext cx="3635347" cy="646331"/>
          </a:xfrm>
          <a:prstGeom prst="rect">
            <a:avLst/>
          </a:prstGeom>
        </p:spPr>
        <p:txBody>
          <a:bodyPr wrap="square">
            <a:spAutoFit/>
          </a:bodyPr>
          <a:lstStyle/>
          <a:p>
            <a:pPr algn="ctr"/>
            <a:r>
              <a:rPr lang="en-US" b="1" dirty="0"/>
              <a:t>Wild-life camera</a:t>
            </a:r>
          </a:p>
          <a:p>
            <a:pPr algn="ctr"/>
            <a:r>
              <a:rPr lang="en-US" dirty="0"/>
              <a:t>Learn about the habit of animals</a:t>
            </a:r>
          </a:p>
        </p:txBody>
      </p:sp>
      <p:sp>
        <p:nvSpPr>
          <p:cNvPr id="8" name="Rectangle 7">
            <a:extLst>
              <a:ext uri="{FF2B5EF4-FFF2-40B4-BE49-F238E27FC236}">
                <a16:creationId xmlns:a16="http://schemas.microsoft.com/office/drawing/2014/main" id="{0D78702B-F57D-4AC9-B4B8-88D157980674}"/>
              </a:ext>
            </a:extLst>
          </p:cNvPr>
          <p:cNvSpPr/>
          <p:nvPr/>
        </p:nvSpPr>
        <p:spPr>
          <a:xfrm>
            <a:off x="4541660" y="4759375"/>
            <a:ext cx="3024000" cy="646331"/>
          </a:xfrm>
          <a:prstGeom prst="rect">
            <a:avLst/>
          </a:prstGeom>
        </p:spPr>
        <p:txBody>
          <a:bodyPr wrap="square">
            <a:spAutoFit/>
          </a:bodyPr>
          <a:lstStyle/>
          <a:p>
            <a:pPr algn="ctr"/>
            <a:r>
              <a:rPr lang="en-US" b="1" dirty="0"/>
              <a:t>Traffic camera</a:t>
            </a:r>
          </a:p>
          <a:p>
            <a:pPr algn="ctr"/>
            <a:r>
              <a:rPr lang="en-US" dirty="0"/>
              <a:t>Monitor the traffic condition</a:t>
            </a:r>
          </a:p>
        </p:txBody>
      </p:sp>
      <p:sp>
        <p:nvSpPr>
          <p:cNvPr id="9" name="Rectangle 8">
            <a:extLst>
              <a:ext uri="{FF2B5EF4-FFF2-40B4-BE49-F238E27FC236}">
                <a16:creationId xmlns:a16="http://schemas.microsoft.com/office/drawing/2014/main" id="{C5E86CC4-7C2A-474F-B070-20EB2BBE8D52}"/>
              </a:ext>
            </a:extLst>
          </p:cNvPr>
          <p:cNvSpPr/>
          <p:nvPr/>
        </p:nvSpPr>
        <p:spPr>
          <a:xfrm>
            <a:off x="8335902" y="4759375"/>
            <a:ext cx="3024000" cy="646331"/>
          </a:xfrm>
          <a:prstGeom prst="rect">
            <a:avLst/>
          </a:prstGeom>
        </p:spPr>
        <p:txBody>
          <a:bodyPr wrap="square">
            <a:spAutoFit/>
          </a:bodyPr>
          <a:lstStyle/>
          <a:p>
            <a:pPr algn="ctr"/>
            <a:r>
              <a:rPr lang="en-US" b="1" dirty="0"/>
              <a:t>Drone camera</a:t>
            </a:r>
          </a:p>
          <a:p>
            <a:pPr algn="ctr"/>
            <a:r>
              <a:rPr lang="en-US" dirty="0"/>
              <a:t>Estimate the number of cars</a:t>
            </a:r>
          </a:p>
        </p:txBody>
      </p:sp>
      <p:sp>
        <p:nvSpPr>
          <p:cNvPr id="12" name="Rectangle 11">
            <a:extLst>
              <a:ext uri="{FF2B5EF4-FFF2-40B4-BE49-F238E27FC236}">
                <a16:creationId xmlns:a16="http://schemas.microsoft.com/office/drawing/2014/main" id="{6FF5DA27-890D-4128-AC7D-EC4714B84B2B}"/>
              </a:ext>
            </a:extLst>
          </p:cNvPr>
          <p:cNvSpPr/>
          <p:nvPr/>
        </p:nvSpPr>
        <p:spPr>
          <a:xfrm>
            <a:off x="0" y="5816350"/>
            <a:ext cx="12191995" cy="560350"/>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rPr>
              <a:t>Our goal: Scale out video analytics.</a:t>
            </a:r>
          </a:p>
        </p:txBody>
      </p:sp>
    </p:spTree>
    <p:extLst>
      <p:ext uri="{BB962C8B-B14F-4D97-AF65-F5344CB8AC3E}">
        <p14:creationId xmlns:p14="http://schemas.microsoft.com/office/powerpoint/2010/main" val="76347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randombar(horizontal)">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randombar(horizontal)">
                                      <p:cBhvr>
                                        <p:cTn id="15" dur="500"/>
                                        <p:tgtEl>
                                          <p:spTgt spid="6"/>
                                        </p:tgtEl>
                                      </p:cBhvr>
                                    </p:animEffect>
                                  </p:childTnLst>
                                </p:cTn>
                              </p:par>
                              <p:par>
                                <p:cTn id="16" presetID="14" presetClass="entr" presetSubtype="1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randombar(horizontal)">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14" presetClass="entr" presetSubtype="1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randombar(horizontal)">
                                      <p:cBhvr>
                                        <p:cTn id="2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2" grpId="0" animBg="1"/>
    </p:bld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8212E72-F46C-B54E-BA00-8C960A081C7F}"/>
              </a:ext>
            </a:extLst>
          </p:cNvPr>
          <p:cNvSpPr>
            <a:spLocks noGrp="1"/>
          </p:cNvSpPr>
          <p:nvPr>
            <p:ph type="sldNum" sz="quarter" idx="12"/>
          </p:nvPr>
        </p:nvSpPr>
        <p:spPr/>
        <p:txBody>
          <a:bodyPr/>
          <a:lstStyle/>
          <a:p>
            <a:r>
              <a:rPr lang="en-US" dirty="0"/>
              <a:t>12</a:t>
            </a:r>
          </a:p>
        </p:txBody>
      </p:sp>
      <p:sp>
        <p:nvSpPr>
          <p:cNvPr id="25" name="TextBox 24">
            <a:extLst>
              <a:ext uri="{FF2B5EF4-FFF2-40B4-BE49-F238E27FC236}">
                <a16:creationId xmlns:a16="http://schemas.microsoft.com/office/drawing/2014/main" id="{5ED4C2D2-9FF4-4843-A2B8-38B2A3E6F1EE}"/>
              </a:ext>
            </a:extLst>
          </p:cNvPr>
          <p:cNvSpPr txBox="1"/>
          <p:nvPr/>
        </p:nvSpPr>
        <p:spPr>
          <a:xfrm>
            <a:off x="1751670" y="2921168"/>
            <a:ext cx="8688662" cy="1077218"/>
          </a:xfrm>
          <a:prstGeom prst="rect">
            <a:avLst/>
          </a:prstGeom>
          <a:noFill/>
        </p:spPr>
        <p:txBody>
          <a:bodyPr wrap="none" rtlCol="0">
            <a:spAutoFit/>
          </a:bodyPr>
          <a:lstStyle/>
          <a:p>
            <a:pPr algn="ctr"/>
            <a:r>
              <a:rPr lang="en-US" sz="3200" dirty="0"/>
              <a:t>We grant the server </a:t>
            </a:r>
            <a:r>
              <a:rPr lang="en-US" sz="3200" dirty="0">
                <a:solidFill>
                  <a:schemeClr val="accent2"/>
                </a:solidFill>
              </a:rPr>
              <a:t>another chance </a:t>
            </a:r>
            <a:r>
              <a:rPr lang="en-US" sz="3200" dirty="0"/>
              <a:t>to </a:t>
            </a:r>
          </a:p>
          <a:p>
            <a:pPr algn="ctr"/>
            <a:r>
              <a:rPr lang="en-US" sz="3200" dirty="0">
                <a:solidFill>
                  <a:schemeClr val="accent2"/>
                </a:solidFill>
              </a:rPr>
              <a:t>iterate</a:t>
            </a:r>
            <a:r>
              <a:rPr lang="en-US" sz="3200" dirty="0"/>
              <a:t> on how previous video should be streamed!</a:t>
            </a:r>
          </a:p>
        </p:txBody>
      </p:sp>
      <p:sp>
        <p:nvSpPr>
          <p:cNvPr id="27" name="Title 1">
            <a:extLst>
              <a:ext uri="{FF2B5EF4-FFF2-40B4-BE49-F238E27FC236}">
                <a16:creationId xmlns:a16="http://schemas.microsoft.com/office/drawing/2014/main" id="{1DF17D88-36D9-40E9-AD7D-2A85879F6B7B}"/>
              </a:ext>
            </a:extLst>
          </p:cNvPr>
          <p:cNvSpPr>
            <a:spLocks noGrp="1"/>
          </p:cNvSpPr>
          <p:nvPr>
            <p:ph type="title"/>
          </p:nvPr>
        </p:nvSpPr>
        <p:spPr>
          <a:xfrm>
            <a:off x="119270" y="365125"/>
            <a:ext cx="12072730" cy="1325563"/>
          </a:xfrm>
        </p:spPr>
        <p:txBody>
          <a:bodyPr>
            <a:normAutofit/>
          </a:bodyPr>
          <a:lstStyle/>
          <a:p>
            <a:r>
              <a:rPr lang="en-US" b="1" dirty="0">
                <a:solidFill>
                  <a:srgbClr val="216583"/>
                </a:solidFill>
              </a:rPr>
              <a:t>Solution: iterative workflow</a:t>
            </a:r>
            <a:endParaRPr lang="en-US" dirty="0"/>
          </a:p>
        </p:txBody>
      </p:sp>
    </p:spTree>
    <p:extLst>
      <p:ext uri="{BB962C8B-B14F-4D97-AF65-F5344CB8AC3E}">
        <p14:creationId xmlns:p14="http://schemas.microsoft.com/office/powerpoint/2010/main" val="411812979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06E33B1C-5CAF-9E46-8AC9-8AE036FF6702}"/>
              </a:ext>
            </a:extLst>
          </p:cNvPr>
          <p:cNvSpPr txBox="1"/>
          <p:nvPr/>
        </p:nvSpPr>
        <p:spPr>
          <a:xfrm>
            <a:off x="8888936" y="3767649"/>
            <a:ext cx="2244397" cy="461665"/>
          </a:xfrm>
          <a:prstGeom prst="rect">
            <a:avLst/>
          </a:prstGeom>
          <a:noFill/>
        </p:spPr>
        <p:txBody>
          <a:bodyPr wrap="none" rtlCol="0">
            <a:spAutoFit/>
          </a:bodyPr>
          <a:lstStyle/>
          <a:p>
            <a:r>
              <a:rPr lang="en-US" sz="2400" dirty="0"/>
              <a:t>Server-side DNN</a:t>
            </a:r>
          </a:p>
        </p:txBody>
      </p:sp>
      <p:pic>
        <p:nvPicPr>
          <p:cNvPr id="78" name="Picture 77" descr="A close up of a logo&#10;&#10;Description automatically generated">
            <a:extLst>
              <a:ext uri="{FF2B5EF4-FFF2-40B4-BE49-F238E27FC236}">
                <a16:creationId xmlns:a16="http://schemas.microsoft.com/office/drawing/2014/main" id="{ECCBBE0E-4E88-410E-BE1E-2AF9B4BE667E}"/>
              </a:ext>
            </a:extLst>
          </p:cNvPr>
          <p:cNvPicPr>
            <a:picLocks noChangeAspect="1"/>
          </p:cNvPicPr>
          <p:nvPr/>
        </p:nvPicPr>
        <p:blipFill>
          <a:blip r:embed="rId3"/>
          <a:stretch>
            <a:fillRect/>
          </a:stretch>
        </p:blipFill>
        <p:spPr>
          <a:xfrm>
            <a:off x="9402574" y="3010862"/>
            <a:ext cx="1040745" cy="1040745"/>
          </a:xfrm>
          <a:prstGeom prst="rect">
            <a:avLst/>
          </a:prstGeom>
        </p:spPr>
      </p:pic>
      <p:sp>
        <p:nvSpPr>
          <p:cNvPr id="68" name="Rectangle 67">
            <a:extLst>
              <a:ext uri="{FF2B5EF4-FFF2-40B4-BE49-F238E27FC236}">
                <a16:creationId xmlns:a16="http://schemas.microsoft.com/office/drawing/2014/main" id="{276130D8-0D28-4838-9BFF-4BFB27B7AA55}"/>
              </a:ext>
            </a:extLst>
          </p:cNvPr>
          <p:cNvSpPr/>
          <p:nvPr/>
        </p:nvSpPr>
        <p:spPr>
          <a:xfrm>
            <a:off x="336224" y="1871020"/>
            <a:ext cx="2452830" cy="1407302"/>
          </a:xfrm>
          <a:prstGeom prst="rect">
            <a:avLst/>
          </a:prstGeom>
          <a:solidFill>
            <a:schemeClr val="tx1">
              <a:lumMod val="50000"/>
              <a:lumOff val="50000"/>
            </a:schemeClr>
          </a:solidFill>
          <a:ln w="254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049B7ADA-1112-405A-A4C9-AE1A20003C7D}"/>
              </a:ext>
            </a:extLst>
          </p:cNvPr>
          <p:cNvSpPr/>
          <p:nvPr/>
        </p:nvSpPr>
        <p:spPr>
          <a:xfrm>
            <a:off x="252647" y="1771604"/>
            <a:ext cx="2452830" cy="1407302"/>
          </a:xfrm>
          <a:prstGeom prst="rect">
            <a:avLst/>
          </a:prstGeom>
          <a:solidFill>
            <a:schemeClr val="tx1">
              <a:lumMod val="50000"/>
              <a:lumOff val="50000"/>
            </a:schemeClr>
          </a:solidFill>
          <a:ln w="254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19270" y="365125"/>
            <a:ext cx="12072730" cy="1325563"/>
          </a:xfrm>
        </p:spPr>
        <p:txBody>
          <a:bodyPr>
            <a:normAutofit/>
          </a:bodyPr>
          <a:lstStyle/>
          <a:p>
            <a:r>
              <a:rPr lang="en-US" b="1" dirty="0">
                <a:solidFill>
                  <a:srgbClr val="216583"/>
                </a:solidFill>
              </a:rPr>
              <a:t>DNN-Driven Streaming (DDS): iterative workflow</a:t>
            </a:r>
            <a:endParaRPr lang="en-US" dirty="0"/>
          </a:p>
        </p:txBody>
      </p:sp>
      <p:sp>
        <p:nvSpPr>
          <p:cNvPr id="3" name="Slide Number Placeholder 2">
            <a:extLst>
              <a:ext uri="{FF2B5EF4-FFF2-40B4-BE49-F238E27FC236}">
                <a16:creationId xmlns:a16="http://schemas.microsoft.com/office/drawing/2014/main" id="{D8212E72-F46C-B54E-BA00-8C960A081C7F}"/>
              </a:ext>
            </a:extLst>
          </p:cNvPr>
          <p:cNvSpPr>
            <a:spLocks noGrp="1"/>
          </p:cNvSpPr>
          <p:nvPr>
            <p:ph type="sldNum" sz="quarter" idx="12"/>
          </p:nvPr>
        </p:nvSpPr>
        <p:spPr/>
        <p:txBody>
          <a:bodyPr/>
          <a:lstStyle/>
          <a:p>
            <a:r>
              <a:rPr lang="en-US" dirty="0"/>
              <a:t>13</a:t>
            </a:r>
          </a:p>
        </p:txBody>
      </p:sp>
      <p:pic>
        <p:nvPicPr>
          <p:cNvPr id="9" name="Picture 8">
            <a:extLst>
              <a:ext uri="{FF2B5EF4-FFF2-40B4-BE49-F238E27FC236}">
                <a16:creationId xmlns:a16="http://schemas.microsoft.com/office/drawing/2014/main" id="{3B0025EF-2A0C-4911-B390-E062E2E373B3}"/>
              </a:ext>
            </a:extLst>
          </p:cNvPr>
          <p:cNvPicPr>
            <a:picLocks noChangeAspect="1"/>
          </p:cNvPicPr>
          <p:nvPr/>
        </p:nvPicPr>
        <p:blipFill>
          <a:blip r:embed="rId4"/>
          <a:stretch>
            <a:fillRect/>
          </a:stretch>
        </p:blipFill>
        <p:spPr>
          <a:xfrm>
            <a:off x="2884995" y="2282239"/>
            <a:ext cx="1662168" cy="953673"/>
          </a:xfrm>
          <a:prstGeom prst="rect">
            <a:avLst/>
          </a:prstGeom>
        </p:spPr>
      </p:pic>
      <p:grpSp>
        <p:nvGrpSpPr>
          <p:cNvPr id="7" name="Group 6">
            <a:extLst>
              <a:ext uri="{FF2B5EF4-FFF2-40B4-BE49-F238E27FC236}">
                <a16:creationId xmlns:a16="http://schemas.microsoft.com/office/drawing/2014/main" id="{B04B886A-45CB-4CFD-B67F-1802FA0EAC38}"/>
              </a:ext>
            </a:extLst>
          </p:cNvPr>
          <p:cNvGrpSpPr/>
          <p:nvPr/>
        </p:nvGrpSpPr>
        <p:grpSpPr>
          <a:xfrm>
            <a:off x="1765383" y="4175922"/>
            <a:ext cx="2549505" cy="1554740"/>
            <a:chOff x="1773804" y="4153582"/>
            <a:chExt cx="2549505" cy="1554740"/>
          </a:xfrm>
        </p:grpSpPr>
        <p:sp>
          <p:nvSpPr>
            <p:cNvPr id="88" name="Rectangle 87">
              <a:extLst>
                <a:ext uri="{FF2B5EF4-FFF2-40B4-BE49-F238E27FC236}">
                  <a16:creationId xmlns:a16="http://schemas.microsoft.com/office/drawing/2014/main" id="{1590E83A-0ECA-49DE-980A-89B9452740E6}"/>
                </a:ext>
              </a:extLst>
            </p:cNvPr>
            <p:cNvSpPr/>
            <p:nvPr/>
          </p:nvSpPr>
          <p:spPr>
            <a:xfrm>
              <a:off x="1773804" y="4153582"/>
              <a:ext cx="2549505" cy="1554740"/>
            </a:xfrm>
            <a:prstGeom prst="rect">
              <a:avLst/>
            </a:prstGeom>
            <a:solidFill>
              <a:schemeClr val="bg2">
                <a:lumMod val="7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05A12D41-7270-4BFB-AC61-DDD00B46184E}"/>
                </a:ext>
              </a:extLst>
            </p:cNvPr>
            <p:cNvPicPr>
              <a:picLocks noChangeAspect="1"/>
            </p:cNvPicPr>
            <p:nvPr/>
          </p:nvPicPr>
          <p:blipFill>
            <a:blip r:embed="rId4"/>
            <a:srcRect l="80534" t="29211" r="10035" b="57565"/>
            <a:stretch>
              <a:fillRect/>
            </a:stretch>
          </p:blipFill>
          <p:spPr>
            <a:xfrm>
              <a:off x="3786867" y="5047456"/>
              <a:ext cx="512771" cy="433513"/>
            </a:xfrm>
            <a:custGeom>
              <a:avLst/>
              <a:gdLst>
                <a:gd name="connsiteX0" fmla="*/ 0 w 242652"/>
                <a:gd name="connsiteY0" fmla="*/ 0 h 195211"/>
                <a:gd name="connsiteX1" fmla="*/ 242652 w 242652"/>
                <a:gd name="connsiteY1" fmla="*/ 0 h 195211"/>
                <a:gd name="connsiteX2" fmla="*/ 242652 w 242652"/>
                <a:gd name="connsiteY2" fmla="*/ 195211 h 195211"/>
                <a:gd name="connsiteX3" fmla="*/ 0 w 242652"/>
                <a:gd name="connsiteY3" fmla="*/ 195211 h 195211"/>
              </a:gdLst>
              <a:ahLst/>
              <a:cxnLst>
                <a:cxn ang="0">
                  <a:pos x="connsiteX0" y="connsiteY0"/>
                </a:cxn>
                <a:cxn ang="0">
                  <a:pos x="connsiteX1" y="connsiteY1"/>
                </a:cxn>
                <a:cxn ang="0">
                  <a:pos x="connsiteX2" y="connsiteY2"/>
                </a:cxn>
                <a:cxn ang="0">
                  <a:pos x="connsiteX3" y="connsiteY3"/>
                </a:cxn>
              </a:cxnLst>
              <a:rect l="l" t="t" r="r" b="b"/>
              <a:pathLst>
                <a:path w="242652" h="195211">
                  <a:moveTo>
                    <a:pt x="0" y="0"/>
                  </a:moveTo>
                  <a:lnTo>
                    <a:pt x="242652" y="0"/>
                  </a:lnTo>
                  <a:lnTo>
                    <a:pt x="242652" y="195211"/>
                  </a:lnTo>
                  <a:lnTo>
                    <a:pt x="0" y="195211"/>
                  </a:lnTo>
                  <a:close/>
                </a:path>
              </a:pathLst>
            </a:custGeom>
            <a:ln>
              <a:solidFill>
                <a:srgbClr val="64F0F7"/>
              </a:solidFill>
            </a:ln>
          </p:spPr>
        </p:pic>
        <p:pic>
          <p:nvPicPr>
            <p:cNvPr id="13" name="Picture 12">
              <a:extLst>
                <a:ext uri="{FF2B5EF4-FFF2-40B4-BE49-F238E27FC236}">
                  <a16:creationId xmlns:a16="http://schemas.microsoft.com/office/drawing/2014/main" id="{E972FB9E-1704-4219-8DDA-878CD6CD6132}"/>
                </a:ext>
              </a:extLst>
            </p:cNvPr>
            <p:cNvPicPr>
              <a:picLocks noChangeAspect="1"/>
            </p:cNvPicPr>
            <p:nvPr/>
          </p:nvPicPr>
          <p:blipFill>
            <a:blip r:embed="rId4"/>
            <a:srcRect l="70656" t="9214" r="21382" b="80078"/>
            <a:stretch>
              <a:fillRect/>
            </a:stretch>
          </p:blipFill>
          <p:spPr>
            <a:xfrm>
              <a:off x="3543695" y="4505653"/>
              <a:ext cx="499558" cy="405119"/>
            </a:xfrm>
            <a:custGeom>
              <a:avLst/>
              <a:gdLst>
                <a:gd name="connsiteX0" fmla="*/ 0 w 204837"/>
                <a:gd name="connsiteY0" fmla="*/ 0 h 158068"/>
                <a:gd name="connsiteX1" fmla="*/ 204837 w 204837"/>
                <a:gd name="connsiteY1" fmla="*/ 0 h 158068"/>
                <a:gd name="connsiteX2" fmla="*/ 204837 w 204837"/>
                <a:gd name="connsiteY2" fmla="*/ 158068 h 158068"/>
                <a:gd name="connsiteX3" fmla="*/ 0 w 204837"/>
                <a:gd name="connsiteY3" fmla="*/ 158068 h 158068"/>
              </a:gdLst>
              <a:ahLst/>
              <a:cxnLst>
                <a:cxn ang="0">
                  <a:pos x="connsiteX0" y="connsiteY0"/>
                </a:cxn>
                <a:cxn ang="0">
                  <a:pos x="connsiteX1" y="connsiteY1"/>
                </a:cxn>
                <a:cxn ang="0">
                  <a:pos x="connsiteX2" y="connsiteY2"/>
                </a:cxn>
                <a:cxn ang="0">
                  <a:pos x="connsiteX3" y="connsiteY3"/>
                </a:cxn>
              </a:cxnLst>
              <a:rect l="l" t="t" r="r" b="b"/>
              <a:pathLst>
                <a:path w="204837" h="158068">
                  <a:moveTo>
                    <a:pt x="0" y="0"/>
                  </a:moveTo>
                  <a:lnTo>
                    <a:pt x="204837" y="0"/>
                  </a:lnTo>
                  <a:lnTo>
                    <a:pt x="204837" y="158068"/>
                  </a:lnTo>
                  <a:lnTo>
                    <a:pt x="0" y="158068"/>
                  </a:lnTo>
                  <a:close/>
                </a:path>
              </a:pathLst>
            </a:custGeom>
            <a:ln>
              <a:solidFill>
                <a:srgbClr val="64F0F7"/>
              </a:solidFill>
            </a:ln>
          </p:spPr>
        </p:pic>
        <p:pic>
          <p:nvPicPr>
            <p:cNvPr id="14" name="Picture 13">
              <a:extLst>
                <a:ext uri="{FF2B5EF4-FFF2-40B4-BE49-F238E27FC236}">
                  <a16:creationId xmlns:a16="http://schemas.microsoft.com/office/drawing/2014/main" id="{64ABBFD4-C733-4303-A22A-752AF91E2F99}"/>
                </a:ext>
              </a:extLst>
            </p:cNvPr>
            <p:cNvPicPr>
              <a:picLocks noChangeAspect="1"/>
            </p:cNvPicPr>
            <p:nvPr/>
          </p:nvPicPr>
          <p:blipFill>
            <a:blip r:embed="rId4"/>
            <a:srcRect l="64978" t="1873" r="28919" b="90187"/>
            <a:stretch>
              <a:fillRect/>
            </a:stretch>
          </p:blipFill>
          <p:spPr>
            <a:xfrm>
              <a:off x="3321037" y="4205448"/>
              <a:ext cx="359654" cy="282138"/>
            </a:xfrm>
            <a:custGeom>
              <a:avLst/>
              <a:gdLst>
                <a:gd name="connsiteX0" fmla="*/ 0 w 157011"/>
                <a:gd name="connsiteY0" fmla="*/ 0 h 117205"/>
                <a:gd name="connsiteX1" fmla="*/ 157011 w 157011"/>
                <a:gd name="connsiteY1" fmla="*/ 0 h 117205"/>
                <a:gd name="connsiteX2" fmla="*/ 157011 w 157011"/>
                <a:gd name="connsiteY2" fmla="*/ 117205 h 117205"/>
                <a:gd name="connsiteX3" fmla="*/ 0 w 157011"/>
                <a:gd name="connsiteY3" fmla="*/ 117205 h 117205"/>
              </a:gdLst>
              <a:ahLst/>
              <a:cxnLst>
                <a:cxn ang="0">
                  <a:pos x="connsiteX0" y="connsiteY0"/>
                </a:cxn>
                <a:cxn ang="0">
                  <a:pos x="connsiteX1" y="connsiteY1"/>
                </a:cxn>
                <a:cxn ang="0">
                  <a:pos x="connsiteX2" y="connsiteY2"/>
                </a:cxn>
                <a:cxn ang="0">
                  <a:pos x="connsiteX3" y="connsiteY3"/>
                </a:cxn>
              </a:cxnLst>
              <a:rect l="l" t="t" r="r" b="b"/>
              <a:pathLst>
                <a:path w="157011" h="117205">
                  <a:moveTo>
                    <a:pt x="0" y="0"/>
                  </a:moveTo>
                  <a:lnTo>
                    <a:pt x="157011" y="0"/>
                  </a:lnTo>
                  <a:lnTo>
                    <a:pt x="157011" y="117205"/>
                  </a:lnTo>
                  <a:lnTo>
                    <a:pt x="0" y="117205"/>
                  </a:lnTo>
                  <a:close/>
                </a:path>
              </a:pathLst>
            </a:custGeom>
            <a:ln>
              <a:solidFill>
                <a:srgbClr val="64F0F7"/>
              </a:solidFill>
            </a:ln>
          </p:spPr>
        </p:pic>
        <p:pic>
          <p:nvPicPr>
            <p:cNvPr id="15" name="Picture 14">
              <a:extLst>
                <a:ext uri="{FF2B5EF4-FFF2-40B4-BE49-F238E27FC236}">
                  <a16:creationId xmlns:a16="http://schemas.microsoft.com/office/drawing/2014/main" id="{316D2372-8174-486C-9CC8-7309F36C3D11}"/>
                </a:ext>
              </a:extLst>
            </p:cNvPr>
            <p:cNvPicPr>
              <a:picLocks noChangeAspect="1"/>
            </p:cNvPicPr>
            <p:nvPr/>
          </p:nvPicPr>
          <p:blipFill>
            <a:blip r:embed="rId4"/>
            <a:srcRect l="53722" t="3252" r="36846" b="83523"/>
            <a:stretch>
              <a:fillRect/>
            </a:stretch>
          </p:blipFill>
          <p:spPr>
            <a:xfrm>
              <a:off x="2821559" y="4194390"/>
              <a:ext cx="471188" cy="398359"/>
            </a:xfrm>
            <a:custGeom>
              <a:avLst/>
              <a:gdLst>
                <a:gd name="connsiteX0" fmla="*/ 0 w 242652"/>
                <a:gd name="connsiteY0" fmla="*/ 0 h 195211"/>
                <a:gd name="connsiteX1" fmla="*/ 242652 w 242652"/>
                <a:gd name="connsiteY1" fmla="*/ 0 h 195211"/>
                <a:gd name="connsiteX2" fmla="*/ 242652 w 242652"/>
                <a:gd name="connsiteY2" fmla="*/ 195211 h 195211"/>
                <a:gd name="connsiteX3" fmla="*/ 0 w 242652"/>
                <a:gd name="connsiteY3" fmla="*/ 195211 h 195211"/>
              </a:gdLst>
              <a:ahLst/>
              <a:cxnLst>
                <a:cxn ang="0">
                  <a:pos x="connsiteX0" y="connsiteY0"/>
                </a:cxn>
                <a:cxn ang="0">
                  <a:pos x="connsiteX1" y="connsiteY1"/>
                </a:cxn>
                <a:cxn ang="0">
                  <a:pos x="connsiteX2" y="connsiteY2"/>
                </a:cxn>
                <a:cxn ang="0">
                  <a:pos x="connsiteX3" y="connsiteY3"/>
                </a:cxn>
              </a:cxnLst>
              <a:rect l="l" t="t" r="r" b="b"/>
              <a:pathLst>
                <a:path w="242652" h="195211">
                  <a:moveTo>
                    <a:pt x="0" y="0"/>
                  </a:moveTo>
                  <a:lnTo>
                    <a:pt x="242652" y="0"/>
                  </a:lnTo>
                  <a:lnTo>
                    <a:pt x="242652" y="195211"/>
                  </a:lnTo>
                  <a:lnTo>
                    <a:pt x="0" y="195211"/>
                  </a:lnTo>
                  <a:close/>
                </a:path>
              </a:pathLst>
            </a:custGeom>
            <a:ln>
              <a:solidFill>
                <a:srgbClr val="64F0F7"/>
              </a:solidFill>
            </a:ln>
          </p:spPr>
        </p:pic>
        <p:pic>
          <p:nvPicPr>
            <p:cNvPr id="16" name="Picture 15">
              <a:extLst>
                <a:ext uri="{FF2B5EF4-FFF2-40B4-BE49-F238E27FC236}">
                  <a16:creationId xmlns:a16="http://schemas.microsoft.com/office/drawing/2014/main" id="{E1EED52A-BB63-4EEB-86A9-A9F287350BCA}"/>
                </a:ext>
              </a:extLst>
            </p:cNvPr>
            <p:cNvPicPr>
              <a:picLocks noChangeAspect="1"/>
            </p:cNvPicPr>
            <p:nvPr/>
          </p:nvPicPr>
          <p:blipFill>
            <a:blip r:embed="rId4"/>
            <a:srcRect l="45871" t="18424" r="44524" b="67493"/>
            <a:stretch>
              <a:fillRect/>
            </a:stretch>
          </p:blipFill>
          <p:spPr>
            <a:xfrm>
              <a:off x="2201815" y="4651135"/>
              <a:ext cx="563809" cy="498450"/>
            </a:xfrm>
            <a:custGeom>
              <a:avLst/>
              <a:gdLst>
                <a:gd name="connsiteX0" fmla="*/ 0 w 247099"/>
                <a:gd name="connsiteY0" fmla="*/ 0 h 207874"/>
                <a:gd name="connsiteX1" fmla="*/ 247099 w 247099"/>
                <a:gd name="connsiteY1" fmla="*/ 0 h 207874"/>
                <a:gd name="connsiteX2" fmla="*/ 247099 w 247099"/>
                <a:gd name="connsiteY2" fmla="*/ 207874 h 207874"/>
                <a:gd name="connsiteX3" fmla="*/ 0 w 247099"/>
                <a:gd name="connsiteY3" fmla="*/ 207874 h 207874"/>
              </a:gdLst>
              <a:ahLst/>
              <a:cxnLst>
                <a:cxn ang="0">
                  <a:pos x="connsiteX0" y="connsiteY0"/>
                </a:cxn>
                <a:cxn ang="0">
                  <a:pos x="connsiteX1" y="connsiteY1"/>
                </a:cxn>
                <a:cxn ang="0">
                  <a:pos x="connsiteX2" y="connsiteY2"/>
                </a:cxn>
                <a:cxn ang="0">
                  <a:pos x="connsiteX3" y="connsiteY3"/>
                </a:cxn>
              </a:cxnLst>
              <a:rect l="l" t="t" r="r" b="b"/>
              <a:pathLst>
                <a:path w="247099" h="207874">
                  <a:moveTo>
                    <a:pt x="0" y="0"/>
                  </a:moveTo>
                  <a:lnTo>
                    <a:pt x="247099" y="0"/>
                  </a:lnTo>
                  <a:lnTo>
                    <a:pt x="247099" y="207874"/>
                  </a:lnTo>
                  <a:lnTo>
                    <a:pt x="0" y="207874"/>
                  </a:lnTo>
                  <a:close/>
                </a:path>
              </a:pathLst>
            </a:custGeom>
            <a:ln>
              <a:solidFill>
                <a:srgbClr val="64F0F7"/>
              </a:solidFill>
            </a:ln>
          </p:spPr>
        </p:pic>
      </p:grpSp>
      <p:sp>
        <p:nvSpPr>
          <p:cNvPr id="25" name="TextBox 24">
            <a:extLst>
              <a:ext uri="{FF2B5EF4-FFF2-40B4-BE49-F238E27FC236}">
                <a16:creationId xmlns:a16="http://schemas.microsoft.com/office/drawing/2014/main" id="{5ED4C2D2-9FF4-4843-A2B8-38B2A3E6F1EE}"/>
              </a:ext>
            </a:extLst>
          </p:cNvPr>
          <p:cNvSpPr txBox="1"/>
          <p:nvPr/>
        </p:nvSpPr>
        <p:spPr>
          <a:xfrm>
            <a:off x="3755771" y="1892672"/>
            <a:ext cx="3932230" cy="461665"/>
          </a:xfrm>
          <a:prstGeom prst="rect">
            <a:avLst/>
          </a:prstGeom>
          <a:noFill/>
        </p:spPr>
        <p:txBody>
          <a:bodyPr wrap="none" rtlCol="0">
            <a:spAutoFit/>
          </a:bodyPr>
          <a:lstStyle/>
          <a:p>
            <a:r>
              <a:rPr lang="en-US" sz="2400" dirty="0"/>
              <a:t>Stream A: passive, low-quality</a:t>
            </a:r>
          </a:p>
        </p:txBody>
      </p:sp>
      <p:sp>
        <p:nvSpPr>
          <p:cNvPr id="26" name="TextBox 25">
            <a:extLst>
              <a:ext uri="{FF2B5EF4-FFF2-40B4-BE49-F238E27FC236}">
                <a16:creationId xmlns:a16="http://schemas.microsoft.com/office/drawing/2014/main" id="{717F5070-013D-4641-A6D0-DBE27BF72EC2}"/>
              </a:ext>
            </a:extLst>
          </p:cNvPr>
          <p:cNvSpPr txBox="1"/>
          <p:nvPr/>
        </p:nvSpPr>
        <p:spPr>
          <a:xfrm>
            <a:off x="1222931" y="5848449"/>
            <a:ext cx="9318448" cy="461665"/>
          </a:xfrm>
          <a:prstGeom prst="rect">
            <a:avLst/>
          </a:prstGeom>
          <a:noFill/>
        </p:spPr>
        <p:txBody>
          <a:bodyPr wrap="none" rtlCol="0">
            <a:spAutoFit/>
          </a:bodyPr>
          <a:lstStyle/>
          <a:p>
            <a:r>
              <a:rPr lang="en-US" sz="2400" dirty="0">
                <a:solidFill>
                  <a:srgbClr val="DD7C1B"/>
                </a:solidFill>
              </a:rPr>
              <a:t>Stream B: high quality, driven by regions generated from server-side DNN</a:t>
            </a:r>
          </a:p>
        </p:txBody>
      </p:sp>
      <p:pic>
        <p:nvPicPr>
          <p:cNvPr id="28" name="Picture 27">
            <a:extLst>
              <a:ext uri="{FF2B5EF4-FFF2-40B4-BE49-F238E27FC236}">
                <a16:creationId xmlns:a16="http://schemas.microsoft.com/office/drawing/2014/main" id="{55C3FB21-8BE2-4655-90FA-C5B4EBC15092}"/>
              </a:ext>
            </a:extLst>
          </p:cNvPr>
          <p:cNvPicPr>
            <a:picLocks noChangeAspect="1"/>
          </p:cNvPicPr>
          <p:nvPr/>
        </p:nvPicPr>
        <p:blipFill>
          <a:blip r:embed="rId4"/>
          <a:stretch>
            <a:fillRect/>
          </a:stretch>
        </p:blipFill>
        <p:spPr>
          <a:xfrm>
            <a:off x="6853816" y="2276846"/>
            <a:ext cx="1662168" cy="953673"/>
          </a:xfrm>
          <a:prstGeom prst="rect">
            <a:avLst/>
          </a:prstGeom>
        </p:spPr>
      </p:pic>
      <p:sp>
        <p:nvSpPr>
          <p:cNvPr id="4" name="TextBox 3">
            <a:extLst>
              <a:ext uri="{FF2B5EF4-FFF2-40B4-BE49-F238E27FC236}">
                <a16:creationId xmlns:a16="http://schemas.microsoft.com/office/drawing/2014/main" id="{88589B68-98DF-B64F-813E-9D6567B2E137}"/>
              </a:ext>
            </a:extLst>
          </p:cNvPr>
          <p:cNvSpPr txBox="1"/>
          <p:nvPr/>
        </p:nvSpPr>
        <p:spPr>
          <a:xfrm>
            <a:off x="92138" y="1197695"/>
            <a:ext cx="2714013" cy="461665"/>
          </a:xfrm>
          <a:prstGeom prst="rect">
            <a:avLst/>
          </a:prstGeom>
          <a:noFill/>
        </p:spPr>
        <p:txBody>
          <a:bodyPr wrap="none" rtlCol="0">
            <a:spAutoFit/>
          </a:bodyPr>
          <a:lstStyle/>
          <a:p>
            <a:r>
              <a:rPr lang="en-US" sz="2400" dirty="0"/>
              <a:t>Raw video segment</a:t>
            </a:r>
          </a:p>
        </p:txBody>
      </p:sp>
      <p:sp>
        <p:nvSpPr>
          <p:cNvPr id="29" name="Rectangle 28">
            <a:extLst>
              <a:ext uri="{FF2B5EF4-FFF2-40B4-BE49-F238E27FC236}">
                <a16:creationId xmlns:a16="http://schemas.microsoft.com/office/drawing/2014/main" id="{C963C3FA-E1C9-400E-B867-44D3BF530E3D}"/>
              </a:ext>
            </a:extLst>
          </p:cNvPr>
          <p:cNvSpPr/>
          <p:nvPr/>
        </p:nvSpPr>
        <p:spPr>
          <a:xfrm>
            <a:off x="167346" y="1678562"/>
            <a:ext cx="2452830" cy="1407302"/>
          </a:xfrm>
          <a:prstGeom prst="rect">
            <a:avLst/>
          </a:prstGeom>
          <a:solidFill>
            <a:schemeClr val="tx1">
              <a:lumMod val="50000"/>
              <a:lumOff val="50000"/>
            </a:schemeClr>
          </a:solidFill>
          <a:ln w="254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4" name="Picture 63">
            <a:extLst>
              <a:ext uri="{FF2B5EF4-FFF2-40B4-BE49-F238E27FC236}">
                <a16:creationId xmlns:a16="http://schemas.microsoft.com/office/drawing/2014/main" id="{81828D2C-46C9-2842-9DFC-A689B3D9CF86}"/>
              </a:ext>
            </a:extLst>
          </p:cNvPr>
          <p:cNvPicPr>
            <a:picLocks noChangeAspect="1"/>
          </p:cNvPicPr>
          <p:nvPr/>
        </p:nvPicPr>
        <p:blipFill>
          <a:blip r:embed="rId4"/>
          <a:stretch>
            <a:fillRect/>
          </a:stretch>
        </p:blipFill>
        <p:spPr>
          <a:xfrm>
            <a:off x="76343" y="1600598"/>
            <a:ext cx="2476552" cy="1420928"/>
          </a:xfrm>
          <a:prstGeom prst="rect">
            <a:avLst/>
          </a:prstGeom>
          <a:ln w="25400">
            <a:noFill/>
          </a:ln>
        </p:spPr>
      </p:pic>
      <p:grpSp>
        <p:nvGrpSpPr>
          <p:cNvPr id="79" name="Group 78">
            <a:extLst>
              <a:ext uri="{FF2B5EF4-FFF2-40B4-BE49-F238E27FC236}">
                <a16:creationId xmlns:a16="http://schemas.microsoft.com/office/drawing/2014/main" id="{6E085207-E6C4-4410-A9BA-7CFEBCF6FA38}"/>
              </a:ext>
            </a:extLst>
          </p:cNvPr>
          <p:cNvGrpSpPr/>
          <p:nvPr/>
        </p:nvGrpSpPr>
        <p:grpSpPr>
          <a:xfrm>
            <a:off x="2504379" y="3029392"/>
            <a:ext cx="6386640" cy="1203395"/>
            <a:chOff x="1253718" y="1328505"/>
            <a:chExt cx="6386640" cy="1203395"/>
          </a:xfrm>
        </p:grpSpPr>
        <p:pic>
          <p:nvPicPr>
            <p:cNvPr id="80" name="Graphic 79" descr="Server">
              <a:extLst>
                <a:ext uri="{FF2B5EF4-FFF2-40B4-BE49-F238E27FC236}">
                  <a16:creationId xmlns:a16="http://schemas.microsoft.com/office/drawing/2014/main" id="{0D5BF1B3-8C99-4EE9-A6E5-45A7D6AFB51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824806" y="1429862"/>
              <a:ext cx="796724" cy="796724"/>
            </a:xfrm>
            <a:prstGeom prst="rect">
              <a:avLst/>
            </a:prstGeom>
          </p:spPr>
        </p:pic>
        <p:sp>
          <p:nvSpPr>
            <p:cNvPr id="81" name="Rectangle 80">
              <a:extLst>
                <a:ext uri="{FF2B5EF4-FFF2-40B4-BE49-F238E27FC236}">
                  <a16:creationId xmlns:a16="http://schemas.microsoft.com/office/drawing/2014/main" id="{352B9BC1-C2E0-49CA-8717-4425E1828E16}"/>
                </a:ext>
              </a:extLst>
            </p:cNvPr>
            <p:cNvSpPr/>
            <p:nvPr/>
          </p:nvSpPr>
          <p:spPr>
            <a:xfrm>
              <a:off x="6652715" y="2070235"/>
              <a:ext cx="987643" cy="461665"/>
            </a:xfrm>
            <a:prstGeom prst="rect">
              <a:avLst/>
            </a:prstGeom>
          </p:spPr>
          <p:txBody>
            <a:bodyPr wrap="none">
              <a:spAutoFit/>
            </a:bodyPr>
            <a:lstStyle/>
            <a:p>
              <a:r>
                <a:rPr lang="en-US" sz="2400" dirty="0"/>
                <a:t>Server</a:t>
              </a:r>
            </a:p>
          </p:txBody>
        </p:sp>
        <p:sp>
          <p:nvSpPr>
            <p:cNvPr id="82" name="Rectangle 81">
              <a:extLst>
                <a:ext uri="{FF2B5EF4-FFF2-40B4-BE49-F238E27FC236}">
                  <a16:creationId xmlns:a16="http://schemas.microsoft.com/office/drawing/2014/main" id="{9FE4134D-97C3-4FFF-9B80-FEA3B1ED051C}"/>
                </a:ext>
              </a:extLst>
            </p:cNvPr>
            <p:cNvSpPr/>
            <p:nvPr/>
          </p:nvSpPr>
          <p:spPr>
            <a:xfrm>
              <a:off x="1253718" y="2095137"/>
              <a:ext cx="996245" cy="402253"/>
            </a:xfrm>
            <a:prstGeom prst="rect">
              <a:avLst/>
            </a:prstGeom>
          </p:spPr>
          <p:txBody>
            <a:bodyPr wrap="none">
              <a:spAutoFit/>
            </a:bodyPr>
            <a:lstStyle/>
            <a:p>
              <a:r>
                <a:rPr lang="en-US" sz="2400" dirty="0"/>
                <a:t>Camera</a:t>
              </a:r>
            </a:p>
          </p:txBody>
        </p:sp>
        <p:sp>
          <p:nvSpPr>
            <p:cNvPr id="83" name="Rectangle 82">
              <a:extLst>
                <a:ext uri="{FF2B5EF4-FFF2-40B4-BE49-F238E27FC236}">
                  <a16:creationId xmlns:a16="http://schemas.microsoft.com/office/drawing/2014/main" id="{0680F6CB-98A1-4C8C-A23E-B811B9795900}"/>
                </a:ext>
              </a:extLst>
            </p:cNvPr>
            <p:cNvSpPr/>
            <p:nvPr/>
          </p:nvSpPr>
          <p:spPr>
            <a:xfrm>
              <a:off x="3636371" y="1328505"/>
              <a:ext cx="1101111" cy="402253"/>
            </a:xfrm>
            <a:prstGeom prst="rect">
              <a:avLst/>
            </a:prstGeom>
          </p:spPr>
          <p:txBody>
            <a:bodyPr wrap="none">
              <a:spAutoFit/>
            </a:bodyPr>
            <a:lstStyle/>
            <a:p>
              <a:r>
                <a:rPr lang="en-US" sz="2400" dirty="0"/>
                <a:t>Network</a:t>
              </a:r>
            </a:p>
          </p:txBody>
        </p:sp>
        <p:pic>
          <p:nvPicPr>
            <p:cNvPr id="84" name="Graphic 83" descr="Video camera">
              <a:extLst>
                <a:ext uri="{FF2B5EF4-FFF2-40B4-BE49-F238E27FC236}">
                  <a16:creationId xmlns:a16="http://schemas.microsoft.com/office/drawing/2014/main" id="{66DD8059-DE3A-4B52-87DD-538D325A66F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412755" y="1465906"/>
              <a:ext cx="796724" cy="796724"/>
            </a:xfrm>
            <a:prstGeom prst="rect">
              <a:avLst/>
            </a:prstGeom>
          </p:spPr>
        </p:pic>
        <p:cxnSp>
          <p:nvCxnSpPr>
            <p:cNvPr id="85" name="Straight Arrow Connector 84">
              <a:extLst>
                <a:ext uri="{FF2B5EF4-FFF2-40B4-BE49-F238E27FC236}">
                  <a16:creationId xmlns:a16="http://schemas.microsoft.com/office/drawing/2014/main" id="{A3DD8C9F-A4EE-4F36-8AFB-C17A91D352B6}"/>
                </a:ext>
              </a:extLst>
            </p:cNvPr>
            <p:cNvCxnSpPr>
              <a:cxnSpLocks/>
              <a:stCxn id="84" idx="3"/>
              <a:endCxn id="80" idx="1"/>
            </p:cNvCxnSpPr>
            <p:nvPr/>
          </p:nvCxnSpPr>
          <p:spPr>
            <a:xfrm flipV="1">
              <a:off x="2209479" y="1828224"/>
              <a:ext cx="4615327" cy="36044"/>
            </a:xfrm>
            <a:prstGeom prst="straightConnector1">
              <a:avLst/>
            </a:prstGeom>
            <a:ln w="508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pic>
          <p:nvPicPr>
            <p:cNvPr id="86" name="Graphic 85" descr="Cloud">
              <a:extLst>
                <a:ext uri="{FF2B5EF4-FFF2-40B4-BE49-F238E27FC236}">
                  <a16:creationId xmlns:a16="http://schemas.microsoft.com/office/drawing/2014/main" id="{FFA780A7-EE6C-49BE-8E4D-5BB7E6302FE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834770" y="1492519"/>
              <a:ext cx="796724" cy="796724"/>
            </a:xfrm>
            <a:prstGeom prst="rect">
              <a:avLst/>
            </a:prstGeom>
          </p:spPr>
        </p:pic>
      </p:grpSp>
      <p:pic>
        <p:nvPicPr>
          <p:cNvPr id="63" name="Picture 62">
            <a:extLst>
              <a:ext uri="{FF2B5EF4-FFF2-40B4-BE49-F238E27FC236}">
                <a16:creationId xmlns:a16="http://schemas.microsoft.com/office/drawing/2014/main" id="{86BAE5F5-B79F-4F7C-BE6B-1527C69DCDBF}"/>
              </a:ext>
            </a:extLst>
          </p:cNvPr>
          <p:cNvPicPr>
            <a:picLocks noChangeAspect="1"/>
          </p:cNvPicPr>
          <p:nvPr/>
        </p:nvPicPr>
        <p:blipFill>
          <a:blip r:embed="rId4"/>
          <a:stretch>
            <a:fillRect/>
          </a:stretch>
        </p:blipFill>
        <p:spPr>
          <a:xfrm>
            <a:off x="695584" y="1849868"/>
            <a:ext cx="1662168" cy="953673"/>
          </a:xfrm>
          <a:prstGeom prst="rect">
            <a:avLst/>
          </a:prstGeom>
        </p:spPr>
      </p:pic>
      <p:grpSp>
        <p:nvGrpSpPr>
          <p:cNvPr id="96" name="Group 95">
            <a:extLst>
              <a:ext uri="{FF2B5EF4-FFF2-40B4-BE49-F238E27FC236}">
                <a16:creationId xmlns:a16="http://schemas.microsoft.com/office/drawing/2014/main" id="{9A2BBA5F-33A3-4A04-8BE7-202C41463389}"/>
              </a:ext>
            </a:extLst>
          </p:cNvPr>
          <p:cNvGrpSpPr/>
          <p:nvPr/>
        </p:nvGrpSpPr>
        <p:grpSpPr>
          <a:xfrm>
            <a:off x="93496" y="1594401"/>
            <a:ext cx="2549505" cy="1554740"/>
            <a:chOff x="1773804" y="4153582"/>
            <a:chExt cx="2549505" cy="1554740"/>
          </a:xfrm>
        </p:grpSpPr>
        <p:sp>
          <p:nvSpPr>
            <p:cNvPr id="97" name="Rectangle 96">
              <a:extLst>
                <a:ext uri="{FF2B5EF4-FFF2-40B4-BE49-F238E27FC236}">
                  <a16:creationId xmlns:a16="http://schemas.microsoft.com/office/drawing/2014/main" id="{55F7E4A8-3B65-4C4A-B2F1-4277DB8861F6}"/>
                </a:ext>
              </a:extLst>
            </p:cNvPr>
            <p:cNvSpPr/>
            <p:nvPr/>
          </p:nvSpPr>
          <p:spPr>
            <a:xfrm>
              <a:off x="1773804" y="4153582"/>
              <a:ext cx="2549505" cy="1554740"/>
            </a:xfrm>
            <a:prstGeom prst="rect">
              <a:avLst/>
            </a:prstGeom>
            <a:solidFill>
              <a:schemeClr val="bg2">
                <a:lumMod val="7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98" name="Picture 97">
              <a:extLst>
                <a:ext uri="{FF2B5EF4-FFF2-40B4-BE49-F238E27FC236}">
                  <a16:creationId xmlns:a16="http://schemas.microsoft.com/office/drawing/2014/main" id="{BCEB08BA-1AF1-4CDA-BE7B-EC5BDCEEB8D3}"/>
                </a:ext>
              </a:extLst>
            </p:cNvPr>
            <p:cNvPicPr>
              <a:picLocks noChangeAspect="1"/>
            </p:cNvPicPr>
            <p:nvPr/>
          </p:nvPicPr>
          <p:blipFill>
            <a:blip r:embed="rId4"/>
            <a:srcRect l="80534" t="29211" r="10035" b="57565"/>
            <a:stretch>
              <a:fillRect/>
            </a:stretch>
          </p:blipFill>
          <p:spPr>
            <a:xfrm>
              <a:off x="3786867" y="5047456"/>
              <a:ext cx="512771" cy="433513"/>
            </a:xfrm>
            <a:custGeom>
              <a:avLst/>
              <a:gdLst>
                <a:gd name="connsiteX0" fmla="*/ 0 w 242652"/>
                <a:gd name="connsiteY0" fmla="*/ 0 h 195211"/>
                <a:gd name="connsiteX1" fmla="*/ 242652 w 242652"/>
                <a:gd name="connsiteY1" fmla="*/ 0 h 195211"/>
                <a:gd name="connsiteX2" fmla="*/ 242652 w 242652"/>
                <a:gd name="connsiteY2" fmla="*/ 195211 h 195211"/>
                <a:gd name="connsiteX3" fmla="*/ 0 w 242652"/>
                <a:gd name="connsiteY3" fmla="*/ 195211 h 195211"/>
              </a:gdLst>
              <a:ahLst/>
              <a:cxnLst>
                <a:cxn ang="0">
                  <a:pos x="connsiteX0" y="connsiteY0"/>
                </a:cxn>
                <a:cxn ang="0">
                  <a:pos x="connsiteX1" y="connsiteY1"/>
                </a:cxn>
                <a:cxn ang="0">
                  <a:pos x="connsiteX2" y="connsiteY2"/>
                </a:cxn>
                <a:cxn ang="0">
                  <a:pos x="connsiteX3" y="connsiteY3"/>
                </a:cxn>
              </a:cxnLst>
              <a:rect l="l" t="t" r="r" b="b"/>
              <a:pathLst>
                <a:path w="242652" h="195211">
                  <a:moveTo>
                    <a:pt x="0" y="0"/>
                  </a:moveTo>
                  <a:lnTo>
                    <a:pt x="242652" y="0"/>
                  </a:lnTo>
                  <a:lnTo>
                    <a:pt x="242652" y="195211"/>
                  </a:lnTo>
                  <a:lnTo>
                    <a:pt x="0" y="195211"/>
                  </a:lnTo>
                  <a:close/>
                </a:path>
              </a:pathLst>
            </a:custGeom>
            <a:ln>
              <a:solidFill>
                <a:srgbClr val="64F0F7"/>
              </a:solidFill>
            </a:ln>
          </p:spPr>
        </p:pic>
        <p:pic>
          <p:nvPicPr>
            <p:cNvPr id="99" name="Picture 98">
              <a:extLst>
                <a:ext uri="{FF2B5EF4-FFF2-40B4-BE49-F238E27FC236}">
                  <a16:creationId xmlns:a16="http://schemas.microsoft.com/office/drawing/2014/main" id="{443618D6-6139-4D62-90E9-C52B737FDAAA}"/>
                </a:ext>
              </a:extLst>
            </p:cNvPr>
            <p:cNvPicPr>
              <a:picLocks noChangeAspect="1"/>
            </p:cNvPicPr>
            <p:nvPr/>
          </p:nvPicPr>
          <p:blipFill>
            <a:blip r:embed="rId4"/>
            <a:srcRect l="70656" t="9214" r="21382" b="80078"/>
            <a:stretch>
              <a:fillRect/>
            </a:stretch>
          </p:blipFill>
          <p:spPr>
            <a:xfrm>
              <a:off x="3543695" y="4505653"/>
              <a:ext cx="499558" cy="405119"/>
            </a:xfrm>
            <a:custGeom>
              <a:avLst/>
              <a:gdLst>
                <a:gd name="connsiteX0" fmla="*/ 0 w 204837"/>
                <a:gd name="connsiteY0" fmla="*/ 0 h 158068"/>
                <a:gd name="connsiteX1" fmla="*/ 204837 w 204837"/>
                <a:gd name="connsiteY1" fmla="*/ 0 h 158068"/>
                <a:gd name="connsiteX2" fmla="*/ 204837 w 204837"/>
                <a:gd name="connsiteY2" fmla="*/ 158068 h 158068"/>
                <a:gd name="connsiteX3" fmla="*/ 0 w 204837"/>
                <a:gd name="connsiteY3" fmla="*/ 158068 h 158068"/>
              </a:gdLst>
              <a:ahLst/>
              <a:cxnLst>
                <a:cxn ang="0">
                  <a:pos x="connsiteX0" y="connsiteY0"/>
                </a:cxn>
                <a:cxn ang="0">
                  <a:pos x="connsiteX1" y="connsiteY1"/>
                </a:cxn>
                <a:cxn ang="0">
                  <a:pos x="connsiteX2" y="connsiteY2"/>
                </a:cxn>
                <a:cxn ang="0">
                  <a:pos x="connsiteX3" y="connsiteY3"/>
                </a:cxn>
              </a:cxnLst>
              <a:rect l="l" t="t" r="r" b="b"/>
              <a:pathLst>
                <a:path w="204837" h="158068">
                  <a:moveTo>
                    <a:pt x="0" y="0"/>
                  </a:moveTo>
                  <a:lnTo>
                    <a:pt x="204837" y="0"/>
                  </a:lnTo>
                  <a:lnTo>
                    <a:pt x="204837" y="158068"/>
                  </a:lnTo>
                  <a:lnTo>
                    <a:pt x="0" y="158068"/>
                  </a:lnTo>
                  <a:close/>
                </a:path>
              </a:pathLst>
            </a:custGeom>
            <a:ln>
              <a:solidFill>
                <a:srgbClr val="64F0F7"/>
              </a:solidFill>
            </a:ln>
          </p:spPr>
        </p:pic>
        <p:pic>
          <p:nvPicPr>
            <p:cNvPr id="100" name="Picture 99">
              <a:extLst>
                <a:ext uri="{FF2B5EF4-FFF2-40B4-BE49-F238E27FC236}">
                  <a16:creationId xmlns:a16="http://schemas.microsoft.com/office/drawing/2014/main" id="{DD29C6BC-0902-48DD-92A8-C4E5CCF4EA07}"/>
                </a:ext>
              </a:extLst>
            </p:cNvPr>
            <p:cNvPicPr>
              <a:picLocks noChangeAspect="1"/>
            </p:cNvPicPr>
            <p:nvPr/>
          </p:nvPicPr>
          <p:blipFill>
            <a:blip r:embed="rId4"/>
            <a:srcRect l="64978" t="1873" r="28919" b="90187"/>
            <a:stretch>
              <a:fillRect/>
            </a:stretch>
          </p:blipFill>
          <p:spPr>
            <a:xfrm>
              <a:off x="3321037" y="4205448"/>
              <a:ext cx="359654" cy="282138"/>
            </a:xfrm>
            <a:custGeom>
              <a:avLst/>
              <a:gdLst>
                <a:gd name="connsiteX0" fmla="*/ 0 w 157011"/>
                <a:gd name="connsiteY0" fmla="*/ 0 h 117205"/>
                <a:gd name="connsiteX1" fmla="*/ 157011 w 157011"/>
                <a:gd name="connsiteY1" fmla="*/ 0 h 117205"/>
                <a:gd name="connsiteX2" fmla="*/ 157011 w 157011"/>
                <a:gd name="connsiteY2" fmla="*/ 117205 h 117205"/>
                <a:gd name="connsiteX3" fmla="*/ 0 w 157011"/>
                <a:gd name="connsiteY3" fmla="*/ 117205 h 117205"/>
              </a:gdLst>
              <a:ahLst/>
              <a:cxnLst>
                <a:cxn ang="0">
                  <a:pos x="connsiteX0" y="connsiteY0"/>
                </a:cxn>
                <a:cxn ang="0">
                  <a:pos x="connsiteX1" y="connsiteY1"/>
                </a:cxn>
                <a:cxn ang="0">
                  <a:pos x="connsiteX2" y="connsiteY2"/>
                </a:cxn>
                <a:cxn ang="0">
                  <a:pos x="connsiteX3" y="connsiteY3"/>
                </a:cxn>
              </a:cxnLst>
              <a:rect l="l" t="t" r="r" b="b"/>
              <a:pathLst>
                <a:path w="157011" h="117205">
                  <a:moveTo>
                    <a:pt x="0" y="0"/>
                  </a:moveTo>
                  <a:lnTo>
                    <a:pt x="157011" y="0"/>
                  </a:lnTo>
                  <a:lnTo>
                    <a:pt x="157011" y="117205"/>
                  </a:lnTo>
                  <a:lnTo>
                    <a:pt x="0" y="117205"/>
                  </a:lnTo>
                  <a:close/>
                </a:path>
              </a:pathLst>
            </a:custGeom>
            <a:ln>
              <a:solidFill>
                <a:srgbClr val="64F0F7"/>
              </a:solidFill>
            </a:ln>
          </p:spPr>
        </p:pic>
        <p:pic>
          <p:nvPicPr>
            <p:cNvPr id="101" name="Picture 100">
              <a:extLst>
                <a:ext uri="{FF2B5EF4-FFF2-40B4-BE49-F238E27FC236}">
                  <a16:creationId xmlns:a16="http://schemas.microsoft.com/office/drawing/2014/main" id="{C9EBC733-B113-4FA7-9E05-7C1A69AB716B}"/>
                </a:ext>
              </a:extLst>
            </p:cNvPr>
            <p:cNvPicPr>
              <a:picLocks noChangeAspect="1"/>
            </p:cNvPicPr>
            <p:nvPr/>
          </p:nvPicPr>
          <p:blipFill>
            <a:blip r:embed="rId4"/>
            <a:srcRect l="53722" t="3252" r="36846" b="83523"/>
            <a:stretch>
              <a:fillRect/>
            </a:stretch>
          </p:blipFill>
          <p:spPr>
            <a:xfrm>
              <a:off x="2821559" y="4194390"/>
              <a:ext cx="471188" cy="398359"/>
            </a:xfrm>
            <a:custGeom>
              <a:avLst/>
              <a:gdLst>
                <a:gd name="connsiteX0" fmla="*/ 0 w 242652"/>
                <a:gd name="connsiteY0" fmla="*/ 0 h 195211"/>
                <a:gd name="connsiteX1" fmla="*/ 242652 w 242652"/>
                <a:gd name="connsiteY1" fmla="*/ 0 h 195211"/>
                <a:gd name="connsiteX2" fmla="*/ 242652 w 242652"/>
                <a:gd name="connsiteY2" fmla="*/ 195211 h 195211"/>
                <a:gd name="connsiteX3" fmla="*/ 0 w 242652"/>
                <a:gd name="connsiteY3" fmla="*/ 195211 h 195211"/>
              </a:gdLst>
              <a:ahLst/>
              <a:cxnLst>
                <a:cxn ang="0">
                  <a:pos x="connsiteX0" y="connsiteY0"/>
                </a:cxn>
                <a:cxn ang="0">
                  <a:pos x="connsiteX1" y="connsiteY1"/>
                </a:cxn>
                <a:cxn ang="0">
                  <a:pos x="connsiteX2" y="connsiteY2"/>
                </a:cxn>
                <a:cxn ang="0">
                  <a:pos x="connsiteX3" y="connsiteY3"/>
                </a:cxn>
              </a:cxnLst>
              <a:rect l="l" t="t" r="r" b="b"/>
              <a:pathLst>
                <a:path w="242652" h="195211">
                  <a:moveTo>
                    <a:pt x="0" y="0"/>
                  </a:moveTo>
                  <a:lnTo>
                    <a:pt x="242652" y="0"/>
                  </a:lnTo>
                  <a:lnTo>
                    <a:pt x="242652" y="195211"/>
                  </a:lnTo>
                  <a:lnTo>
                    <a:pt x="0" y="195211"/>
                  </a:lnTo>
                  <a:close/>
                </a:path>
              </a:pathLst>
            </a:custGeom>
            <a:ln>
              <a:solidFill>
                <a:srgbClr val="64F0F7"/>
              </a:solidFill>
            </a:ln>
          </p:spPr>
        </p:pic>
        <p:pic>
          <p:nvPicPr>
            <p:cNvPr id="102" name="Picture 101">
              <a:extLst>
                <a:ext uri="{FF2B5EF4-FFF2-40B4-BE49-F238E27FC236}">
                  <a16:creationId xmlns:a16="http://schemas.microsoft.com/office/drawing/2014/main" id="{8912F632-BF0B-4344-A136-8875CB310F33}"/>
                </a:ext>
              </a:extLst>
            </p:cNvPr>
            <p:cNvPicPr>
              <a:picLocks noChangeAspect="1"/>
            </p:cNvPicPr>
            <p:nvPr/>
          </p:nvPicPr>
          <p:blipFill>
            <a:blip r:embed="rId4"/>
            <a:srcRect l="45871" t="18424" r="44524" b="67493"/>
            <a:stretch>
              <a:fillRect/>
            </a:stretch>
          </p:blipFill>
          <p:spPr>
            <a:xfrm>
              <a:off x="2201815" y="4651135"/>
              <a:ext cx="563809" cy="498450"/>
            </a:xfrm>
            <a:custGeom>
              <a:avLst/>
              <a:gdLst>
                <a:gd name="connsiteX0" fmla="*/ 0 w 247099"/>
                <a:gd name="connsiteY0" fmla="*/ 0 h 207874"/>
                <a:gd name="connsiteX1" fmla="*/ 247099 w 247099"/>
                <a:gd name="connsiteY1" fmla="*/ 0 h 207874"/>
                <a:gd name="connsiteX2" fmla="*/ 247099 w 247099"/>
                <a:gd name="connsiteY2" fmla="*/ 207874 h 207874"/>
                <a:gd name="connsiteX3" fmla="*/ 0 w 247099"/>
                <a:gd name="connsiteY3" fmla="*/ 207874 h 207874"/>
              </a:gdLst>
              <a:ahLst/>
              <a:cxnLst>
                <a:cxn ang="0">
                  <a:pos x="connsiteX0" y="connsiteY0"/>
                </a:cxn>
                <a:cxn ang="0">
                  <a:pos x="connsiteX1" y="connsiteY1"/>
                </a:cxn>
                <a:cxn ang="0">
                  <a:pos x="connsiteX2" y="connsiteY2"/>
                </a:cxn>
                <a:cxn ang="0">
                  <a:pos x="connsiteX3" y="connsiteY3"/>
                </a:cxn>
              </a:cxnLst>
              <a:rect l="l" t="t" r="r" b="b"/>
              <a:pathLst>
                <a:path w="247099" h="207874">
                  <a:moveTo>
                    <a:pt x="0" y="0"/>
                  </a:moveTo>
                  <a:lnTo>
                    <a:pt x="247099" y="0"/>
                  </a:lnTo>
                  <a:lnTo>
                    <a:pt x="247099" y="207874"/>
                  </a:lnTo>
                  <a:lnTo>
                    <a:pt x="0" y="207874"/>
                  </a:lnTo>
                  <a:close/>
                </a:path>
              </a:pathLst>
            </a:custGeom>
            <a:ln>
              <a:solidFill>
                <a:srgbClr val="64F0F7"/>
              </a:solidFill>
            </a:ln>
          </p:spPr>
        </p:pic>
      </p:grpSp>
      <p:grpSp>
        <p:nvGrpSpPr>
          <p:cNvPr id="103" name="Group 102">
            <a:extLst>
              <a:ext uri="{FF2B5EF4-FFF2-40B4-BE49-F238E27FC236}">
                <a16:creationId xmlns:a16="http://schemas.microsoft.com/office/drawing/2014/main" id="{A34CB694-BDC3-4BB0-BB3F-207AB52DC20B}"/>
              </a:ext>
            </a:extLst>
          </p:cNvPr>
          <p:cNvGrpSpPr/>
          <p:nvPr/>
        </p:nvGrpSpPr>
        <p:grpSpPr>
          <a:xfrm>
            <a:off x="6921117" y="4174827"/>
            <a:ext cx="2549505" cy="1554740"/>
            <a:chOff x="1773804" y="4153582"/>
            <a:chExt cx="2549505" cy="1554740"/>
          </a:xfrm>
        </p:grpSpPr>
        <p:sp>
          <p:nvSpPr>
            <p:cNvPr id="104" name="Rectangle 103">
              <a:extLst>
                <a:ext uri="{FF2B5EF4-FFF2-40B4-BE49-F238E27FC236}">
                  <a16:creationId xmlns:a16="http://schemas.microsoft.com/office/drawing/2014/main" id="{B99F6D5C-52DF-40DA-B1F6-0888EC2093B3}"/>
                </a:ext>
              </a:extLst>
            </p:cNvPr>
            <p:cNvSpPr/>
            <p:nvPr/>
          </p:nvSpPr>
          <p:spPr>
            <a:xfrm>
              <a:off x="1773804" y="4153582"/>
              <a:ext cx="2549505" cy="1554740"/>
            </a:xfrm>
            <a:prstGeom prst="rect">
              <a:avLst/>
            </a:prstGeom>
            <a:solidFill>
              <a:schemeClr val="bg2">
                <a:lumMod val="7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105" name="Picture 104">
              <a:extLst>
                <a:ext uri="{FF2B5EF4-FFF2-40B4-BE49-F238E27FC236}">
                  <a16:creationId xmlns:a16="http://schemas.microsoft.com/office/drawing/2014/main" id="{A2C0613D-C3FF-435C-B4A0-6E5138D1C721}"/>
                </a:ext>
              </a:extLst>
            </p:cNvPr>
            <p:cNvPicPr>
              <a:picLocks noChangeAspect="1"/>
            </p:cNvPicPr>
            <p:nvPr/>
          </p:nvPicPr>
          <p:blipFill>
            <a:blip r:embed="rId4"/>
            <a:srcRect l="80534" t="29211" r="10035" b="57565"/>
            <a:stretch>
              <a:fillRect/>
            </a:stretch>
          </p:blipFill>
          <p:spPr>
            <a:xfrm>
              <a:off x="3786867" y="5047456"/>
              <a:ext cx="512771" cy="433513"/>
            </a:xfrm>
            <a:custGeom>
              <a:avLst/>
              <a:gdLst>
                <a:gd name="connsiteX0" fmla="*/ 0 w 242652"/>
                <a:gd name="connsiteY0" fmla="*/ 0 h 195211"/>
                <a:gd name="connsiteX1" fmla="*/ 242652 w 242652"/>
                <a:gd name="connsiteY1" fmla="*/ 0 h 195211"/>
                <a:gd name="connsiteX2" fmla="*/ 242652 w 242652"/>
                <a:gd name="connsiteY2" fmla="*/ 195211 h 195211"/>
                <a:gd name="connsiteX3" fmla="*/ 0 w 242652"/>
                <a:gd name="connsiteY3" fmla="*/ 195211 h 195211"/>
              </a:gdLst>
              <a:ahLst/>
              <a:cxnLst>
                <a:cxn ang="0">
                  <a:pos x="connsiteX0" y="connsiteY0"/>
                </a:cxn>
                <a:cxn ang="0">
                  <a:pos x="connsiteX1" y="connsiteY1"/>
                </a:cxn>
                <a:cxn ang="0">
                  <a:pos x="connsiteX2" y="connsiteY2"/>
                </a:cxn>
                <a:cxn ang="0">
                  <a:pos x="connsiteX3" y="connsiteY3"/>
                </a:cxn>
              </a:cxnLst>
              <a:rect l="l" t="t" r="r" b="b"/>
              <a:pathLst>
                <a:path w="242652" h="195211">
                  <a:moveTo>
                    <a:pt x="0" y="0"/>
                  </a:moveTo>
                  <a:lnTo>
                    <a:pt x="242652" y="0"/>
                  </a:lnTo>
                  <a:lnTo>
                    <a:pt x="242652" y="195211"/>
                  </a:lnTo>
                  <a:lnTo>
                    <a:pt x="0" y="195211"/>
                  </a:lnTo>
                  <a:close/>
                </a:path>
              </a:pathLst>
            </a:custGeom>
            <a:ln>
              <a:solidFill>
                <a:srgbClr val="64F0F7"/>
              </a:solidFill>
            </a:ln>
          </p:spPr>
        </p:pic>
        <p:pic>
          <p:nvPicPr>
            <p:cNvPr id="106" name="Picture 105">
              <a:extLst>
                <a:ext uri="{FF2B5EF4-FFF2-40B4-BE49-F238E27FC236}">
                  <a16:creationId xmlns:a16="http://schemas.microsoft.com/office/drawing/2014/main" id="{094BB744-E959-4CAD-98FA-97950703F28C}"/>
                </a:ext>
              </a:extLst>
            </p:cNvPr>
            <p:cNvPicPr>
              <a:picLocks noChangeAspect="1"/>
            </p:cNvPicPr>
            <p:nvPr/>
          </p:nvPicPr>
          <p:blipFill>
            <a:blip r:embed="rId4"/>
            <a:srcRect l="70656" t="9214" r="21382" b="80078"/>
            <a:stretch>
              <a:fillRect/>
            </a:stretch>
          </p:blipFill>
          <p:spPr>
            <a:xfrm>
              <a:off x="3543695" y="4505653"/>
              <a:ext cx="499558" cy="405119"/>
            </a:xfrm>
            <a:custGeom>
              <a:avLst/>
              <a:gdLst>
                <a:gd name="connsiteX0" fmla="*/ 0 w 204837"/>
                <a:gd name="connsiteY0" fmla="*/ 0 h 158068"/>
                <a:gd name="connsiteX1" fmla="*/ 204837 w 204837"/>
                <a:gd name="connsiteY1" fmla="*/ 0 h 158068"/>
                <a:gd name="connsiteX2" fmla="*/ 204837 w 204837"/>
                <a:gd name="connsiteY2" fmla="*/ 158068 h 158068"/>
                <a:gd name="connsiteX3" fmla="*/ 0 w 204837"/>
                <a:gd name="connsiteY3" fmla="*/ 158068 h 158068"/>
              </a:gdLst>
              <a:ahLst/>
              <a:cxnLst>
                <a:cxn ang="0">
                  <a:pos x="connsiteX0" y="connsiteY0"/>
                </a:cxn>
                <a:cxn ang="0">
                  <a:pos x="connsiteX1" y="connsiteY1"/>
                </a:cxn>
                <a:cxn ang="0">
                  <a:pos x="connsiteX2" y="connsiteY2"/>
                </a:cxn>
                <a:cxn ang="0">
                  <a:pos x="connsiteX3" y="connsiteY3"/>
                </a:cxn>
              </a:cxnLst>
              <a:rect l="l" t="t" r="r" b="b"/>
              <a:pathLst>
                <a:path w="204837" h="158068">
                  <a:moveTo>
                    <a:pt x="0" y="0"/>
                  </a:moveTo>
                  <a:lnTo>
                    <a:pt x="204837" y="0"/>
                  </a:lnTo>
                  <a:lnTo>
                    <a:pt x="204837" y="158068"/>
                  </a:lnTo>
                  <a:lnTo>
                    <a:pt x="0" y="158068"/>
                  </a:lnTo>
                  <a:close/>
                </a:path>
              </a:pathLst>
            </a:custGeom>
            <a:ln>
              <a:solidFill>
                <a:srgbClr val="64F0F7"/>
              </a:solidFill>
            </a:ln>
          </p:spPr>
        </p:pic>
        <p:pic>
          <p:nvPicPr>
            <p:cNvPr id="107" name="Picture 106">
              <a:extLst>
                <a:ext uri="{FF2B5EF4-FFF2-40B4-BE49-F238E27FC236}">
                  <a16:creationId xmlns:a16="http://schemas.microsoft.com/office/drawing/2014/main" id="{1BF3855E-F732-46ED-B62E-2D60F98079F3}"/>
                </a:ext>
              </a:extLst>
            </p:cNvPr>
            <p:cNvPicPr>
              <a:picLocks noChangeAspect="1"/>
            </p:cNvPicPr>
            <p:nvPr/>
          </p:nvPicPr>
          <p:blipFill>
            <a:blip r:embed="rId4"/>
            <a:srcRect l="64978" t="1873" r="28919" b="90187"/>
            <a:stretch>
              <a:fillRect/>
            </a:stretch>
          </p:blipFill>
          <p:spPr>
            <a:xfrm>
              <a:off x="3321037" y="4205448"/>
              <a:ext cx="359654" cy="282138"/>
            </a:xfrm>
            <a:custGeom>
              <a:avLst/>
              <a:gdLst>
                <a:gd name="connsiteX0" fmla="*/ 0 w 157011"/>
                <a:gd name="connsiteY0" fmla="*/ 0 h 117205"/>
                <a:gd name="connsiteX1" fmla="*/ 157011 w 157011"/>
                <a:gd name="connsiteY1" fmla="*/ 0 h 117205"/>
                <a:gd name="connsiteX2" fmla="*/ 157011 w 157011"/>
                <a:gd name="connsiteY2" fmla="*/ 117205 h 117205"/>
                <a:gd name="connsiteX3" fmla="*/ 0 w 157011"/>
                <a:gd name="connsiteY3" fmla="*/ 117205 h 117205"/>
              </a:gdLst>
              <a:ahLst/>
              <a:cxnLst>
                <a:cxn ang="0">
                  <a:pos x="connsiteX0" y="connsiteY0"/>
                </a:cxn>
                <a:cxn ang="0">
                  <a:pos x="connsiteX1" y="connsiteY1"/>
                </a:cxn>
                <a:cxn ang="0">
                  <a:pos x="connsiteX2" y="connsiteY2"/>
                </a:cxn>
                <a:cxn ang="0">
                  <a:pos x="connsiteX3" y="connsiteY3"/>
                </a:cxn>
              </a:cxnLst>
              <a:rect l="l" t="t" r="r" b="b"/>
              <a:pathLst>
                <a:path w="157011" h="117205">
                  <a:moveTo>
                    <a:pt x="0" y="0"/>
                  </a:moveTo>
                  <a:lnTo>
                    <a:pt x="157011" y="0"/>
                  </a:lnTo>
                  <a:lnTo>
                    <a:pt x="157011" y="117205"/>
                  </a:lnTo>
                  <a:lnTo>
                    <a:pt x="0" y="117205"/>
                  </a:lnTo>
                  <a:close/>
                </a:path>
              </a:pathLst>
            </a:custGeom>
            <a:ln>
              <a:solidFill>
                <a:srgbClr val="64F0F7"/>
              </a:solidFill>
            </a:ln>
          </p:spPr>
        </p:pic>
        <p:pic>
          <p:nvPicPr>
            <p:cNvPr id="108" name="Picture 107">
              <a:extLst>
                <a:ext uri="{FF2B5EF4-FFF2-40B4-BE49-F238E27FC236}">
                  <a16:creationId xmlns:a16="http://schemas.microsoft.com/office/drawing/2014/main" id="{558779E4-C170-4E6F-ACB6-2C56FF381B2C}"/>
                </a:ext>
              </a:extLst>
            </p:cNvPr>
            <p:cNvPicPr>
              <a:picLocks noChangeAspect="1"/>
            </p:cNvPicPr>
            <p:nvPr/>
          </p:nvPicPr>
          <p:blipFill>
            <a:blip r:embed="rId4"/>
            <a:srcRect l="53722" t="3252" r="36846" b="83523"/>
            <a:stretch>
              <a:fillRect/>
            </a:stretch>
          </p:blipFill>
          <p:spPr>
            <a:xfrm>
              <a:off x="2821559" y="4194390"/>
              <a:ext cx="471188" cy="398359"/>
            </a:xfrm>
            <a:custGeom>
              <a:avLst/>
              <a:gdLst>
                <a:gd name="connsiteX0" fmla="*/ 0 w 242652"/>
                <a:gd name="connsiteY0" fmla="*/ 0 h 195211"/>
                <a:gd name="connsiteX1" fmla="*/ 242652 w 242652"/>
                <a:gd name="connsiteY1" fmla="*/ 0 h 195211"/>
                <a:gd name="connsiteX2" fmla="*/ 242652 w 242652"/>
                <a:gd name="connsiteY2" fmla="*/ 195211 h 195211"/>
                <a:gd name="connsiteX3" fmla="*/ 0 w 242652"/>
                <a:gd name="connsiteY3" fmla="*/ 195211 h 195211"/>
              </a:gdLst>
              <a:ahLst/>
              <a:cxnLst>
                <a:cxn ang="0">
                  <a:pos x="connsiteX0" y="connsiteY0"/>
                </a:cxn>
                <a:cxn ang="0">
                  <a:pos x="connsiteX1" y="connsiteY1"/>
                </a:cxn>
                <a:cxn ang="0">
                  <a:pos x="connsiteX2" y="connsiteY2"/>
                </a:cxn>
                <a:cxn ang="0">
                  <a:pos x="connsiteX3" y="connsiteY3"/>
                </a:cxn>
              </a:cxnLst>
              <a:rect l="l" t="t" r="r" b="b"/>
              <a:pathLst>
                <a:path w="242652" h="195211">
                  <a:moveTo>
                    <a:pt x="0" y="0"/>
                  </a:moveTo>
                  <a:lnTo>
                    <a:pt x="242652" y="0"/>
                  </a:lnTo>
                  <a:lnTo>
                    <a:pt x="242652" y="195211"/>
                  </a:lnTo>
                  <a:lnTo>
                    <a:pt x="0" y="195211"/>
                  </a:lnTo>
                  <a:close/>
                </a:path>
              </a:pathLst>
            </a:custGeom>
            <a:ln>
              <a:solidFill>
                <a:srgbClr val="64F0F7"/>
              </a:solidFill>
            </a:ln>
          </p:spPr>
        </p:pic>
        <p:pic>
          <p:nvPicPr>
            <p:cNvPr id="109" name="Picture 108">
              <a:extLst>
                <a:ext uri="{FF2B5EF4-FFF2-40B4-BE49-F238E27FC236}">
                  <a16:creationId xmlns:a16="http://schemas.microsoft.com/office/drawing/2014/main" id="{CE2377F2-3C87-417E-A903-DE843A1C2CC2}"/>
                </a:ext>
              </a:extLst>
            </p:cNvPr>
            <p:cNvPicPr>
              <a:picLocks noChangeAspect="1"/>
            </p:cNvPicPr>
            <p:nvPr/>
          </p:nvPicPr>
          <p:blipFill>
            <a:blip r:embed="rId4"/>
            <a:srcRect l="45871" t="18424" r="44524" b="67493"/>
            <a:stretch>
              <a:fillRect/>
            </a:stretch>
          </p:blipFill>
          <p:spPr>
            <a:xfrm>
              <a:off x="2201815" y="4651135"/>
              <a:ext cx="563809" cy="498450"/>
            </a:xfrm>
            <a:custGeom>
              <a:avLst/>
              <a:gdLst>
                <a:gd name="connsiteX0" fmla="*/ 0 w 247099"/>
                <a:gd name="connsiteY0" fmla="*/ 0 h 207874"/>
                <a:gd name="connsiteX1" fmla="*/ 247099 w 247099"/>
                <a:gd name="connsiteY1" fmla="*/ 0 h 207874"/>
                <a:gd name="connsiteX2" fmla="*/ 247099 w 247099"/>
                <a:gd name="connsiteY2" fmla="*/ 207874 h 207874"/>
                <a:gd name="connsiteX3" fmla="*/ 0 w 247099"/>
                <a:gd name="connsiteY3" fmla="*/ 207874 h 207874"/>
              </a:gdLst>
              <a:ahLst/>
              <a:cxnLst>
                <a:cxn ang="0">
                  <a:pos x="connsiteX0" y="connsiteY0"/>
                </a:cxn>
                <a:cxn ang="0">
                  <a:pos x="connsiteX1" y="connsiteY1"/>
                </a:cxn>
                <a:cxn ang="0">
                  <a:pos x="connsiteX2" y="connsiteY2"/>
                </a:cxn>
                <a:cxn ang="0">
                  <a:pos x="connsiteX3" y="connsiteY3"/>
                </a:cxn>
              </a:cxnLst>
              <a:rect l="l" t="t" r="r" b="b"/>
              <a:pathLst>
                <a:path w="247099" h="207874">
                  <a:moveTo>
                    <a:pt x="0" y="0"/>
                  </a:moveTo>
                  <a:lnTo>
                    <a:pt x="247099" y="0"/>
                  </a:lnTo>
                  <a:lnTo>
                    <a:pt x="247099" y="207874"/>
                  </a:lnTo>
                  <a:lnTo>
                    <a:pt x="0" y="207874"/>
                  </a:lnTo>
                  <a:close/>
                </a:path>
              </a:pathLst>
            </a:custGeom>
            <a:ln>
              <a:solidFill>
                <a:srgbClr val="64F0F7"/>
              </a:solidFill>
            </a:ln>
          </p:spPr>
        </p:pic>
      </p:grpSp>
      <p:sp>
        <p:nvSpPr>
          <p:cNvPr id="76" name="TextBox 75">
            <a:extLst>
              <a:ext uri="{FF2B5EF4-FFF2-40B4-BE49-F238E27FC236}">
                <a16:creationId xmlns:a16="http://schemas.microsoft.com/office/drawing/2014/main" id="{83876540-4549-4C69-96F8-97F295A16A86}"/>
              </a:ext>
            </a:extLst>
          </p:cNvPr>
          <p:cNvSpPr txBox="1"/>
          <p:nvPr/>
        </p:nvSpPr>
        <p:spPr>
          <a:xfrm>
            <a:off x="-2102114" y="-1256081"/>
            <a:ext cx="4204228" cy="830997"/>
          </a:xfrm>
          <a:prstGeom prst="rect">
            <a:avLst/>
          </a:prstGeom>
          <a:noFill/>
        </p:spPr>
        <p:txBody>
          <a:bodyPr wrap="none" rtlCol="0">
            <a:spAutoFit/>
          </a:bodyPr>
          <a:lstStyle/>
          <a:p>
            <a:r>
              <a:rPr lang="en-US" sz="4800" b="1" dirty="0">
                <a:solidFill>
                  <a:srgbClr val="DD7C1B"/>
                </a:solidFill>
              </a:rPr>
              <a:t>BLUR the image</a:t>
            </a:r>
          </a:p>
        </p:txBody>
      </p:sp>
      <p:grpSp>
        <p:nvGrpSpPr>
          <p:cNvPr id="6" name="Group 5">
            <a:extLst>
              <a:ext uri="{FF2B5EF4-FFF2-40B4-BE49-F238E27FC236}">
                <a16:creationId xmlns:a16="http://schemas.microsoft.com/office/drawing/2014/main" id="{07DD27E5-A9B3-4360-8F6D-D35548D9466E}"/>
              </a:ext>
            </a:extLst>
          </p:cNvPr>
          <p:cNvGrpSpPr/>
          <p:nvPr/>
        </p:nvGrpSpPr>
        <p:grpSpPr>
          <a:xfrm>
            <a:off x="7775890" y="3374100"/>
            <a:ext cx="2354619" cy="1381745"/>
            <a:chOff x="8143915" y="3374100"/>
            <a:chExt cx="2354619" cy="1381745"/>
          </a:xfrm>
        </p:grpSpPr>
        <p:grpSp>
          <p:nvGrpSpPr>
            <p:cNvPr id="24" name="Group 23">
              <a:extLst>
                <a:ext uri="{FF2B5EF4-FFF2-40B4-BE49-F238E27FC236}">
                  <a16:creationId xmlns:a16="http://schemas.microsoft.com/office/drawing/2014/main" id="{2BA2484B-9067-4D7E-B68D-40E97AF8E497}"/>
                </a:ext>
              </a:extLst>
            </p:cNvPr>
            <p:cNvGrpSpPr/>
            <p:nvPr/>
          </p:nvGrpSpPr>
          <p:grpSpPr>
            <a:xfrm>
              <a:off x="8494159" y="3374100"/>
              <a:ext cx="1654133" cy="953673"/>
              <a:chOff x="8610600" y="4813417"/>
              <a:chExt cx="2560321" cy="1476126"/>
            </a:xfrm>
          </p:grpSpPr>
          <p:sp>
            <p:nvSpPr>
              <p:cNvPr id="5" name="Rectangle 4">
                <a:extLst>
                  <a:ext uri="{FF2B5EF4-FFF2-40B4-BE49-F238E27FC236}">
                    <a16:creationId xmlns:a16="http://schemas.microsoft.com/office/drawing/2014/main" id="{4BB1D466-642D-4BC0-99A8-43540C12D931}"/>
                  </a:ext>
                </a:extLst>
              </p:cNvPr>
              <p:cNvSpPr/>
              <p:nvPr/>
            </p:nvSpPr>
            <p:spPr>
              <a:xfrm>
                <a:off x="8610600" y="4813417"/>
                <a:ext cx="2560321" cy="1476126"/>
              </a:xfrm>
              <a:prstGeom prst="rect">
                <a:avLst/>
              </a:prstGeom>
              <a:solidFill>
                <a:schemeClr val="bg2">
                  <a:lumMod val="7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74FE625F-03B1-4CE5-85F8-8AEC009752A5}"/>
                  </a:ext>
                </a:extLst>
              </p:cNvPr>
              <p:cNvSpPr/>
              <p:nvPr/>
            </p:nvSpPr>
            <p:spPr>
              <a:xfrm>
                <a:off x="9992737" y="4861425"/>
                <a:ext cx="242652" cy="195211"/>
              </a:xfrm>
              <a:prstGeom prst="rect">
                <a:avLst/>
              </a:prstGeom>
              <a:noFill/>
              <a:ln w="57150">
                <a:solidFill>
                  <a:srgbClr val="64F0F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20" name="Rectangle 19">
                <a:extLst>
                  <a:ext uri="{FF2B5EF4-FFF2-40B4-BE49-F238E27FC236}">
                    <a16:creationId xmlns:a16="http://schemas.microsoft.com/office/drawing/2014/main" id="{FD5BA43F-B108-43D6-90ED-C360720E8DC0}"/>
                  </a:ext>
                </a:extLst>
              </p:cNvPr>
              <p:cNvSpPr/>
              <p:nvPr/>
            </p:nvSpPr>
            <p:spPr>
              <a:xfrm>
                <a:off x="9790758" y="5085384"/>
                <a:ext cx="247099" cy="207874"/>
              </a:xfrm>
              <a:prstGeom prst="rect">
                <a:avLst/>
              </a:prstGeom>
              <a:noFill/>
              <a:ln w="57150">
                <a:solidFill>
                  <a:srgbClr val="64F0F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1" name="Rectangle 20">
                <a:extLst>
                  <a:ext uri="{FF2B5EF4-FFF2-40B4-BE49-F238E27FC236}">
                    <a16:creationId xmlns:a16="http://schemas.microsoft.com/office/drawing/2014/main" id="{116DA0F0-96B9-4388-81AC-793027149E56}"/>
                  </a:ext>
                </a:extLst>
              </p:cNvPr>
              <p:cNvSpPr/>
              <p:nvPr/>
            </p:nvSpPr>
            <p:spPr>
              <a:xfrm>
                <a:off x="10428413" y="4949430"/>
                <a:ext cx="204837" cy="158068"/>
              </a:xfrm>
              <a:prstGeom prst="rect">
                <a:avLst/>
              </a:prstGeom>
              <a:noFill/>
              <a:ln w="57150">
                <a:solidFill>
                  <a:srgbClr val="64F0F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2" name="Rectangle 21">
                <a:extLst>
                  <a:ext uri="{FF2B5EF4-FFF2-40B4-BE49-F238E27FC236}">
                    <a16:creationId xmlns:a16="http://schemas.microsoft.com/office/drawing/2014/main" id="{D3319B0B-4A8E-4485-ACE6-912EC60564B7}"/>
                  </a:ext>
                </a:extLst>
              </p:cNvPr>
              <p:cNvSpPr/>
              <p:nvPr/>
            </p:nvSpPr>
            <p:spPr>
              <a:xfrm>
                <a:off x="10682533" y="5244607"/>
                <a:ext cx="242652" cy="195211"/>
              </a:xfrm>
              <a:prstGeom prst="rect">
                <a:avLst/>
              </a:prstGeom>
              <a:noFill/>
              <a:ln w="57150">
                <a:solidFill>
                  <a:srgbClr val="64F0F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3" name="Rectangle 22">
                <a:extLst>
                  <a:ext uri="{FF2B5EF4-FFF2-40B4-BE49-F238E27FC236}">
                    <a16:creationId xmlns:a16="http://schemas.microsoft.com/office/drawing/2014/main" id="{72BC1376-FE2F-45C7-AFB5-C7989ED9034C}"/>
                  </a:ext>
                </a:extLst>
              </p:cNvPr>
              <p:cNvSpPr/>
              <p:nvPr/>
            </p:nvSpPr>
            <p:spPr>
              <a:xfrm>
                <a:off x="10282328" y="4841071"/>
                <a:ext cx="157011" cy="117205"/>
              </a:xfrm>
              <a:prstGeom prst="rect">
                <a:avLst/>
              </a:prstGeom>
              <a:noFill/>
              <a:ln w="57150">
                <a:solidFill>
                  <a:srgbClr val="64F0F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
          <p:nvSpPr>
            <p:cNvPr id="77" name="Rectangle 76">
              <a:extLst>
                <a:ext uri="{FF2B5EF4-FFF2-40B4-BE49-F238E27FC236}">
                  <a16:creationId xmlns:a16="http://schemas.microsoft.com/office/drawing/2014/main" id="{D6DB94A6-F7D6-4DAB-B6B3-239BAFFBD59E}"/>
                </a:ext>
              </a:extLst>
            </p:cNvPr>
            <p:cNvSpPr/>
            <p:nvPr/>
          </p:nvSpPr>
          <p:spPr>
            <a:xfrm>
              <a:off x="8143915" y="4294180"/>
              <a:ext cx="2354619" cy="461665"/>
            </a:xfrm>
            <a:prstGeom prst="rect">
              <a:avLst/>
            </a:prstGeom>
          </p:spPr>
          <p:txBody>
            <a:bodyPr wrap="none">
              <a:spAutoFit/>
            </a:bodyPr>
            <a:lstStyle/>
            <a:p>
              <a:r>
                <a:rPr lang="en-US" sz="2400" dirty="0"/>
                <a:t>Feedback regions</a:t>
              </a:r>
            </a:p>
          </p:txBody>
        </p:sp>
      </p:grpSp>
      <p:grpSp>
        <p:nvGrpSpPr>
          <p:cNvPr id="87" name="Group 86">
            <a:extLst>
              <a:ext uri="{FF2B5EF4-FFF2-40B4-BE49-F238E27FC236}">
                <a16:creationId xmlns:a16="http://schemas.microsoft.com/office/drawing/2014/main" id="{32E58CD9-1142-42AD-97A4-32969B58690B}"/>
              </a:ext>
            </a:extLst>
          </p:cNvPr>
          <p:cNvGrpSpPr/>
          <p:nvPr/>
        </p:nvGrpSpPr>
        <p:grpSpPr>
          <a:xfrm>
            <a:off x="6704819" y="4416015"/>
            <a:ext cx="2354619" cy="1381745"/>
            <a:chOff x="8143915" y="3374100"/>
            <a:chExt cx="2354619" cy="1381745"/>
          </a:xfrm>
        </p:grpSpPr>
        <p:grpSp>
          <p:nvGrpSpPr>
            <p:cNvPr id="110" name="Group 109">
              <a:extLst>
                <a:ext uri="{FF2B5EF4-FFF2-40B4-BE49-F238E27FC236}">
                  <a16:creationId xmlns:a16="http://schemas.microsoft.com/office/drawing/2014/main" id="{8E977727-F458-42B7-B7AC-0A385D3C1519}"/>
                </a:ext>
              </a:extLst>
            </p:cNvPr>
            <p:cNvGrpSpPr/>
            <p:nvPr/>
          </p:nvGrpSpPr>
          <p:grpSpPr>
            <a:xfrm>
              <a:off x="8494159" y="3374100"/>
              <a:ext cx="1654133" cy="953673"/>
              <a:chOff x="8610600" y="4813417"/>
              <a:chExt cx="2560321" cy="1476126"/>
            </a:xfrm>
          </p:grpSpPr>
          <p:sp>
            <p:nvSpPr>
              <p:cNvPr id="112" name="Rectangle 111">
                <a:extLst>
                  <a:ext uri="{FF2B5EF4-FFF2-40B4-BE49-F238E27FC236}">
                    <a16:creationId xmlns:a16="http://schemas.microsoft.com/office/drawing/2014/main" id="{BE84F898-9008-4481-A0F5-CDE6E940B5D0}"/>
                  </a:ext>
                </a:extLst>
              </p:cNvPr>
              <p:cNvSpPr/>
              <p:nvPr/>
            </p:nvSpPr>
            <p:spPr>
              <a:xfrm>
                <a:off x="8610600" y="4813417"/>
                <a:ext cx="2560321" cy="1476126"/>
              </a:xfrm>
              <a:prstGeom prst="rect">
                <a:avLst/>
              </a:prstGeom>
              <a:solidFill>
                <a:schemeClr val="bg2">
                  <a:lumMod val="7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3" name="Rectangle 112">
                <a:extLst>
                  <a:ext uri="{FF2B5EF4-FFF2-40B4-BE49-F238E27FC236}">
                    <a16:creationId xmlns:a16="http://schemas.microsoft.com/office/drawing/2014/main" id="{6A8554AC-E16F-4CC9-A14D-B0B030C505AF}"/>
                  </a:ext>
                </a:extLst>
              </p:cNvPr>
              <p:cNvSpPr/>
              <p:nvPr/>
            </p:nvSpPr>
            <p:spPr>
              <a:xfrm>
                <a:off x="9992737" y="4861425"/>
                <a:ext cx="242652" cy="195211"/>
              </a:xfrm>
              <a:prstGeom prst="rect">
                <a:avLst/>
              </a:prstGeom>
              <a:noFill/>
              <a:ln w="57150">
                <a:solidFill>
                  <a:srgbClr val="64F0F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14" name="Rectangle 113">
                <a:extLst>
                  <a:ext uri="{FF2B5EF4-FFF2-40B4-BE49-F238E27FC236}">
                    <a16:creationId xmlns:a16="http://schemas.microsoft.com/office/drawing/2014/main" id="{3CF499C5-0A35-43B9-B66A-050F2A69B3AC}"/>
                  </a:ext>
                </a:extLst>
              </p:cNvPr>
              <p:cNvSpPr/>
              <p:nvPr/>
            </p:nvSpPr>
            <p:spPr>
              <a:xfrm>
                <a:off x="9790758" y="5085384"/>
                <a:ext cx="247099" cy="207874"/>
              </a:xfrm>
              <a:prstGeom prst="rect">
                <a:avLst/>
              </a:prstGeom>
              <a:noFill/>
              <a:ln w="57150">
                <a:solidFill>
                  <a:srgbClr val="64F0F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15" name="Rectangle 114">
                <a:extLst>
                  <a:ext uri="{FF2B5EF4-FFF2-40B4-BE49-F238E27FC236}">
                    <a16:creationId xmlns:a16="http://schemas.microsoft.com/office/drawing/2014/main" id="{827DDF89-3EA7-47B9-8E5E-416540531867}"/>
                  </a:ext>
                </a:extLst>
              </p:cNvPr>
              <p:cNvSpPr/>
              <p:nvPr/>
            </p:nvSpPr>
            <p:spPr>
              <a:xfrm>
                <a:off x="10428413" y="4949430"/>
                <a:ext cx="204837" cy="158068"/>
              </a:xfrm>
              <a:prstGeom prst="rect">
                <a:avLst/>
              </a:prstGeom>
              <a:noFill/>
              <a:ln w="57150">
                <a:solidFill>
                  <a:srgbClr val="64F0F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16" name="Rectangle 115">
                <a:extLst>
                  <a:ext uri="{FF2B5EF4-FFF2-40B4-BE49-F238E27FC236}">
                    <a16:creationId xmlns:a16="http://schemas.microsoft.com/office/drawing/2014/main" id="{FE72EC5C-7E7F-4E03-8FEE-2D52F25616DB}"/>
                  </a:ext>
                </a:extLst>
              </p:cNvPr>
              <p:cNvSpPr/>
              <p:nvPr/>
            </p:nvSpPr>
            <p:spPr>
              <a:xfrm>
                <a:off x="10682533" y="5244607"/>
                <a:ext cx="242652" cy="195211"/>
              </a:xfrm>
              <a:prstGeom prst="rect">
                <a:avLst/>
              </a:prstGeom>
              <a:noFill/>
              <a:ln w="57150">
                <a:solidFill>
                  <a:srgbClr val="64F0F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17" name="Rectangle 116">
                <a:extLst>
                  <a:ext uri="{FF2B5EF4-FFF2-40B4-BE49-F238E27FC236}">
                    <a16:creationId xmlns:a16="http://schemas.microsoft.com/office/drawing/2014/main" id="{E085CDBD-00B0-42DC-8563-1B8ECCCC2756}"/>
                  </a:ext>
                </a:extLst>
              </p:cNvPr>
              <p:cNvSpPr/>
              <p:nvPr/>
            </p:nvSpPr>
            <p:spPr>
              <a:xfrm>
                <a:off x="10282328" y="4841071"/>
                <a:ext cx="157011" cy="117205"/>
              </a:xfrm>
              <a:prstGeom prst="rect">
                <a:avLst/>
              </a:prstGeom>
              <a:noFill/>
              <a:ln w="57150">
                <a:solidFill>
                  <a:srgbClr val="64F0F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
          <p:nvSpPr>
            <p:cNvPr id="111" name="Rectangle 110">
              <a:extLst>
                <a:ext uri="{FF2B5EF4-FFF2-40B4-BE49-F238E27FC236}">
                  <a16:creationId xmlns:a16="http://schemas.microsoft.com/office/drawing/2014/main" id="{3F43929A-0DB4-44C3-9515-8EDC79AE266C}"/>
                </a:ext>
              </a:extLst>
            </p:cNvPr>
            <p:cNvSpPr/>
            <p:nvPr/>
          </p:nvSpPr>
          <p:spPr>
            <a:xfrm>
              <a:off x="8143915" y="4294180"/>
              <a:ext cx="2354619" cy="461665"/>
            </a:xfrm>
            <a:prstGeom prst="rect">
              <a:avLst/>
            </a:prstGeom>
          </p:spPr>
          <p:txBody>
            <a:bodyPr wrap="none">
              <a:spAutoFit/>
            </a:bodyPr>
            <a:lstStyle/>
            <a:p>
              <a:r>
                <a:rPr lang="en-US" sz="2400" dirty="0"/>
                <a:t>Feedback regions</a:t>
              </a:r>
            </a:p>
          </p:txBody>
        </p:sp>
      </p:grpSp>
      <p:grpSp>
        <p:nvGrpSpPr>
          <p:cNvPr id="127" name="Group 126">
            <a:extLst>
              <a:ext uri="{FF2B5EF4-FFF2-40B4-BE49-F238E27FC236}">
                <a16:creationId xmlns:a16="http://schemas.microsoft.com/office/drawing/2014/main" id="{F9504E7E-EF6B-471B-8BA4-863F84922A6B}"/>
              </a:ext>
            </a:extLst>
          </p:cNvPr>
          <p:cNvGrpSpPr/>
          <p:nvPr/>
        </p:nvGrpSpPr>
        <p:grpSpPr>
          <a:xfrm>
            <a:off x="2501363" y="4416674"/>
            <a:ext cx="2354619" cy="1381745"/>
            <a:chOff x="8143915" y="3374100"/>
            <a:chExt cx="2354619" cy="1381745"/>
          </a:xfrm>
        </p:grpSpPr>
        <p:grpSp>
          <p:nvGrpSpPr>
            <p:cNvPr id="128" name="Group 127">
              <a:extLst>
                <a:ext uri="{FF2B5EF4-FFF2-40B4-BE49-F238E27FC236}">
                  <a16:creationId xmlns:a16="http://schemas.microsoft.com/office/drawing/2014/main" id="{D06FAA9F-25F6-40D0-ADE2-DACE1431179D}"/>
                </a:ext>
              </a:extLst>
            </p:cNvPr>
            <p:cNvGrpSpPr/>
            <p:nvPr/>
          </p:nvGrpSpPr>
          <p:grpSpPr>
            <a:xfrm>
              <a:off x="8494159" y="3374100"/>
              <a:ext cx="1654133" cy="953673"/>
              <a:chOff x="8610600" y="4813417"/>
              <a:chExt cx="2560321" cy="1476126"/>
            </a:xfrm>
          </p:grpSpPr>
          <p:sp>
            <p:nvSpPr>
              <p:cNvPr id="130" name="Rectangle 129">
                <a:extLst>
                  <a:ext uri="{FF2B5EF4-FFF2-40B4-BE49-F238E27FC236}">
                    <a16:creationId xmlns:a16="http://schemas.microsoft.com/office/drawing/2014/main" id="{6A353B7D-7B76-4194-A16B-A38C918D3071}"/>
                  </a:ext>
                </a:extLst>
              </p:cNvPr>
              <p:cNvSpPr/>
              <p:nvPr/>
            </p:nvSpPr>
            <p:spPr>
              <a:xfrm>
                <a:off x="8610600" y="4813417"/>
                <a:ext cx="2560321" cy="1476126"/>
              </a:xfrm>
              <a:prstGeom prst="rect">
                <a:avLst/>
              </a:prstGeom>
              <a:solidFill>
                <a:schemeClr val="bg2">
                  <a:lumMod val="7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1" name="Rectangle 130">
                <a:extLst>
                  <a:ext uri="{FF2B5EF4-FFF2-40B4-BE49-F238E27FC236}">
                    <a16:creationId xmlns:a16="http://schemas.microsoft.com/office/drawing/2014/main" id="{A7EB7EBB-89A3-4E9F-827F-98890A1045B4}"/>
                  </a:ext>
                </a:extLst>
              </p:cNvPr>
              <p:cNvSpPr/>
              <p:nvPr/>
            </p:nvSpPr>
            <p:spPr>
              <a:xfrm>
                <a:off x="9992737" y="4861425"/>
                <a:ext cx="242652" cy="195211"/>
              </a:xfrm>
              <a:prstGeom prst="rect">
                <a:avLst/>
              </a:prstGeom>
              <a:noFill/>
              <a:ln w="57150">
                <a:solidFill>
                  <a:srgbClr val="64F0F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32" name="Rectangle 131">
                <a:extLst>
                  <a:ext uri="{FF2B5EF4-FFF2-40B4-BE49-F238E27FC236}">
                    <a16:creationId xmlns:a16="http://schemas.microsoft.com/office/drawing/2014/main" id="{A4F94D3F-45AA-4329-9D45-913527447F50}"/>
                  </a:ext>
                </a:extLst>
              </p:cNvPr>
              <p:cNvSpPr/>
              <p:nvPr/>
            </p:nvSpPr>
            <p:spPr>
              <a:xfrm>
                <a:off x="9790758" y="5085384"/>
                <a:ext cx="247099" cy="207874"/>
              </a:xfrm>
              <a:prstGeom prst="rect">
                <a:avLst/>
              </a:prstGeom>
              <a:noFill/>
              <a:ln w="57150">
                <a:solidFill>
                  <a:srgbClr val="64F0F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33" name="Rectangle 132">
                <a:extLst>
                  <a:ext uri="{FF2B5EF4-FFF2-40B4-BE49-F238E27FC236}">
                    <a16:creationId xmlns:a16="http://schemas.microsoft.com/office/drawing/2014/main" id="{51EAF75D-989F-47D4-AF59-12E31B4C6683}"/>
                  </a:ext>
                </a:extLst>
              </p:cNvPr>
              <p:cNvSpPr/>
              <p:nvPr/>
            </p:nvSpPr>
            <p:spPr>
              <a:xfrm>
                <a:off x="10428413" y="4949430"/>
                <a:ext cx="204837" cy="158068"/>
              </a:xfrm>
              <a:prstGeom prst="rect">
                <a:avLst/>
              </a:prstGeom>
              <a:noFill/>
              <a:ln w="57150">
                <a:solidFill>
                  <a:srgbClr val="64F0F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34" name="Rectangle 133">
                <a:extLst>
                  <a:ext uri="{FF2B5EF4-FFF2-40B4-BE49-F238E27FC236}">
                    <a16:creationId xmlns:a16="http://schemas.microsoft.com/office/drawing/2014/main" id="{71C7F98A-F5E5-4299-88F8-CCC96EC35BB7}"/>
                  </a:ext>
                </a:extLst>
              </p:cNvPr>
              <p:cNvSpPr/>
              <p:nvPr/>
            </p:nvSpPr>
            <p:spPr>
              <a:xfrm>
                <a:off x="10682533" y="5244607"/>
                <a:ext cx="242652" cy="195211"/>
              </a:xfrm>
              <a:prstGeom prst="rect">
                <a:avLst/>
              </a:prstGeom>
              <a:noFill/>
              <a:ln w="57150">
                <a:solidFill>
                  <a:srgbClr val="64F0F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35" name="Rectangle 134">
                <a:extLst>
                  <a:ext uri="{FF2B5EF4-FFF2-40B4-BE49-F238E27FC236}">
                    <a16:creationId xmlns:a16="http://schemas.microsoft.com/office/drawing/2014/main" id="{044DB2B3-249C-459C-8A64-9B8A7264955E}"/>
                  </a:ext>
                </a:extLst>
              </p:cNvPr>
              <p:cNvSpPr/>
              <p:nvPr/>
            </p:nvSpPr>
            <p:spPr>
              <a:xfrm>
                <a:off x="10282328" y="4841071"/>
                <a:ext cx="157011" cy="117205"/>
              </a:xfrm>
              <a:prstGeom prst="rect">
                <a:avLst/>
              </a:prstGeom>
              <a:noFill/>
              <a:ln w="57150">
                <a:solidFill>
                  <a:srgbClr val="64F0F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
          <p:nvSpPr>
            <p:cNvPr id="129" name="Rectangle 128">
              <a:extLst>
                <a:ext uri="{FF2B5EF4-FFF2-40B4-BE49-F238E27FC236}">
                  <a16:creationId xmlns:a16="http://schemas.microsoft.com/office/drawing/2014/main" id="{47EC248E-34D2-4C4B-BCBD-2783C4D8D6ED}"/>
                </a:ext>
              </a:extLst>
            </p:cNvPr>
            <p:cNvSpPr/>
            <p:nvPr/>
          </p:nvSpPr>
          <p:spPr>
            <a:xfrm>
              <a:off x="8143915" y="4294180"/>
              <a:ext cx="2354619" cy="461665"/>
            </a:xfrm>
            <a:prstGeom prst="rect">
              <a:avLst/>
            </a:prstGeom>
          </p:spPr>
          <p:txBody>
            <a:bodyPr wrap="none">
              <a:spAutoFit/>
            </a:bodyPr>
            <a:lstStyle/>
            <a:p>
              <a:r>
                <a:rPr lang="en-US" sz="2400" dirty="0"/>
                <a:t>Feedback regions</a:t>
              </a:r>
            </a:p>
          </p:txBody>
        </p:sp>
      </p:grpSp>
      <p:grpSp>
        <p:nvGrpSpPr>
          <p:cNvPr id="8" name="Group 7">
            <a:extLst>
              <a:ext uri="{FF2B5EF4-FFF2-40B4-BE49-F238E27FC236}">
                <a16:creationId xmlns:a16="http://schemas.microsoft.com/office/drawing/2014/main" id="{360AE5AD-9F08-4F0E-8391-8DB7BFFAE69E}"/>
              </a:ext>
            </a:extLst>
          </p:cNvPr>
          <p:cNvGrpSpPr/>
          <p:nvPr/>
        </p:nvGrpSpPr>
        <p:grpSpPr>
          <a:xfrm>
            <a:off x="10047296" y="3365451"/>
            <a:ext cx="2267031" cy="1384235"/>
            <a:chOff x="9935862" y="3365451"/>
            <a:chExt cx="2267031" cy="1384235"/>
          </a:xfrm>
        </p:grpSpPr>
        <p:grpSp>
          <p:nvGrpSpPr>
            <p:cNvPr id="30" name="Group 29">
              <a:extLst>
                <a:ext uri="{FF2B5EF4-FFF2-40B4-BE49-F238E27FC236}">
                  <a16:creationId xmlns:a16="http://schemas.microsoft.com/office/drawing/2014/main" id="{A381E444-34B3-4120-AC4D-61525AB6DCA0}"/>
                </a:ext>
              </a:extLst>
            </p:cNvPr>
            <p:cNvGrpSpPr/>
            <p:nvPr/>
          </p:nvGrpSpPr>
          <p:grpSpPr>
            <a:xfrm>
              <a:off x="10228815" y="3365451"/>
              <a:ext cx="1678225" cy="956620"/>
              <a:chOff x="-1909416" y="603250"/>
              <a:chExt cx="8027822" cy="5651498"/>
            </a:xfrm>
          </p:grpSpPr>
          <p:pic>
            <p:nvPicPr>
              <p:cNvPr id="31" name="Picture 30">
                <a:extLst>
                  <a:ext uri="{FF2B5EF4-FFF2-40B4-BE49-F238E27FC236}">
                    <a16:creationId xmlns:a16="http://schemas.microsoft.com/office/drawing/2014/main" id="{DF228B85-3FA5-4E6D-82E2-89025BF36E47}"/>
                  </a:ext>
                </a:extLst>
              </p:cNvPr>
              <p:cNvPicPr>
                <a:picLocks noChangeAspect="1"/>
              </p:cNvPicPr>
              <p:nvPr/>
            </p:nvPicPr>
            <p:blipFill>
              <a:blip r:embed="rId4"/>
              <a:stretch>
                <a:fillRect/>
              </a:stretch>
            </p:blipFill>
            <p:spPr>
              <a:xfrm>
                <a:off x="-1857194" y="603250"/>
                <a:ext cx="7975600" cy="5651498"/>
              </a:xfrm>
              <a:prstGeom prst="rect">
                <a:avLst/>
              </a:prstGeom>
            </p:spPr>
          </p:pic>
          <p:sp>
            <p:nvSpPr>
              <p:cNvPr id="32" name="Rectangle 31">
                <a:extLst>
                  <a:ext uri="{FF2B5EF4-FFF2-40B4-BE49-F238E27FC236}">
                    <a16:creationId xmlns:a16="http://schemas.microsoft.com/office/drawing/2014/main" id="{F6843B0D-2AAE-41D2-99E4-82CAD6F42BA6}"/>
                  </a:ext>
                </a:extLst>
              </p:cNvPr>
              <p:cNvSpPr/>
              <p:nvPr/>
            </p:nvSpPr>
            <p:spPr>
              <a:xfrm>
                <a:off x="-1909416" y="3191031"/>
                <a:ext cx="1401985" cy="1103441"/>
              </a:xfrm>
              <a:prstGeom prst="rect">
                <a:avLst/>
              </a:prstGeom>
              <a:noFill/>
              <a:ln w="57150">
                <a:solidFill>
                  <a:srgbClr val="64F0F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rgbClr val="FAE7CB"/>
                  </a:solidFill>
                </a:endParaRPr>
              </a:p>
            </p:txBody>
          </p:sp>
          <p:sp>
            <p:nvSpPr>
              <p:cNvPr id="33" name="Rectangle 32">
                <a:extLst>
                  <a:ext uri="{FF2B5EF4-FFF2-40B4-BE49-F238E27FC236}">
                    <a16:creationId xmlns:a16="http://schemas.microsoft.com/office/drawing/2014/main" id="{9445CAF2-BE1C-4BEA-989B-0B968A36B134}"/>
                  </a:ext>
                </a:extLst>
              </p:cNvPr>
              <p:cNvSpPr/>
              <p:nvPr/>
            </p:nvSpPr>
            <p:spPr>
              <a:xfrm>
                <a:off x="-1354098" y="4521496"/>
                <a:ext cx="1701800" cy="1553779"/>
              </a:xfrm>
              <a:prstGeom prst="rect">
                <a:avLst/>
              </a:prstGeom>
              <a:noFill/>
              <a:ln w="57150">
                <a:solidFill>
                  <a:srgbClr val="64F0F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rgbClr val="FAE7CB"/>
                  </a:solidFill>
                </a:endParaRPr>
              </a:p>
            </p:txBody>
          </p:sp>
          <p:sp>
            <p:nvSpPr>
              <p:cNvPr id="34" name="Rectangle 33">
                <a:extLst>
                  <a:ext uri="{FF2B5EF4-FFF2-40B4-BE49-F238E27FC236}">
                    <a16:creationId xmlns:a16="http://schemas.microsoft.com/office/drawing/2014/main" id="{FD566437-269D-483D-846A-873922D9260D}"/>
                  </a:ext>
                </a:extLst>
              </p:cNvPr>
              <p:cNvSpPr/>
              <p:nvPr/>
            </p:nvSpPr>
            <p:spPr>
              <a:xfrm>
                <a:off x="968304" y="2244165"/>
                <a:ext cx="761408" cy="683786"/>
              </a:xfrm>
              <a:prstGeom prst="rect">
                <a:avLst/>
              </a:prstGeom>
              <a:noFill/>
              <a:ln w="57150">
                <a:solidFill>
                  <a:srgbClr val="64F0F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rgbClr val="FAE7CB"/>
                  </a:solidFill>
                </a:endParaRPr>
              </a:p>
            </p:txBody>
          </p:sp>
        </p:grpSp>
        <p:sp>
          <p:nvSpPr>
            <p:cNvPr id="136" name="Rectangle 135">
              <a:extLst>
                <a:ext uri="{FF2B5EF4-FFF2-40B4-BE49-F238E27FC236}">
                  <a16:creationId xmlns:a16="http://schemas.microsoft.com/office/drawing/2014/main" id="{B4B17960-98AD-47DE-B064-47A0FD4D2017}"/>
                </a:ext>
              </a:extLst>
            </p:cNvPr>
            <p:cNvSpPr/>
            <p:nvPr/>
          </p:nvSpPr>
          <p:spPr>
            <a:xfrm>
              <a:off x="9935862" y="4288021"/>
              <a:ext cx="2267031" cy="461665"/>
            </a:xfrm>
            <a:prstGeom prst="rect">
              <a:avLst/>
            </a:prstGeom>
          </p:spPr>
          <p:txBody>
            <a:bodyPr wrap="none">
              <a:spAutoFit/>
            </a:bodyPr>
            <a:lstStyle/>
            <a:p>
              <a:r>
                <a:rPr lang="en-US" sz="2400" dirty="0"/>
                <a:t>Inference results</a:t>
              </a:r>
            </a:p>
          </p:txBody>
        </p:sp>
      </p:grpSp>
      <p:grpSp>
        <p:nvGrpSpPr>
          <p:cNvPr id="58" name="Group 57">
            <a:extLst>
              <a:ext uri="{FF2B5EF4-FFF2-40B4-BE49-F238E27FC236}">
                <a16:creationId xmlns:a16="http://schemas.microsoft.com/office/drawing/2014/main" id="{CC86A5B5-D499-4605-A7A8-077170B17ECB}"/>
              </a:ext>
            </a:extLst>
          </p:cNvPr>
          <p:cNvGrpSpPr/>
          <p:nvPr/>
        </p:nvGrpSpPr>
        <p:grpSpPr>
          <a:xfrm>
            <a:off x="10955777" y="4479434"/>
            <a:ext cx="796046" cy="347319"/>
            <a:chOff x="1312491" y="1020499"/>
            <a:chExt cx="3807906" cy="2051883"/>
          </a:xfrm>
        </p:grpSpPr>
        <p:sp>
          <p:nvSpPr>
            <p:cNvPr id="60" name="Rectangle 59">
              <a:extLst>
                <a:ext uri="{FF2B5EF4-FFF2-40B4-BE49-F238E27FC236}">
                  <a16:creationId xmlns:a16="http://schemas.microsoft.com/office/drawing/2014/main" id="{87E4A6C1-C38A-4B89-AA4C-D4DA9EF18068}"/>
                </a:ext>
              </a:extLst>
            </p:cNvPr>
            <p:cNvSpPr/>
            <p:nvPr/>
          </p:nvSpPr>
          <p:spPr>
            <a:xfrm>
              <a:off x="4022895" y="2167836"/>
              <a:ext cx="1097502" cy="904546"/>
            </a:xfrm>
            <a:prstGeom prst="rect">
              <a:avLst/>
            </a:prstGeom>
            <a:noFill/>
            <a:ln w="57150">
              <a:solidFill>
                <a:srgbClr val="DD7C1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rgbClr val="FAE7CB"/>
                </a:solidFill>
              </a:endParaRPr>
            </a:p>
          </p:txBody>
        </p:sp>
        <p:sp>
          <p:nvSpPr>
            <p:cNvPr id="61" name="Rectangle 60">
              <a:extLst>
                <a:ext uri="{FF2B5EF4-FFF2-40B4-BE49-F238E27FC236}">
                  <a16:creationId xmlns:a16="http://schemas.microsoft.com/office/drawing/2014/main" id="{FB65E287-5F58-490F-BD56-DE2BD7B6511E}"/>
                </a:ext>
              </a:extLst>
            </p:cNvPr>
            <p:cNvSpPr/>
            <p:nvPr/>
          </p:nvSpPr>
          <p:spPr>
            <a:xfrm>
              <a:off x="3364860" y="1020499"/>
              <a:ext cx="658040" cy="776890"/>
            </a:xfrm>
            <a:prstGeom prst="rect">
              <a:avLst/>
            </a:prstGeom>
            <a:noFill/>
            <a:ln w="57150">
              <a:solidFill>
                <a:srgbClr val="DD7C1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rgbClr val="FAE7CB"/>
                </a:solidFill>
              </a:endParaRPr>
            </a:p>
          </p:txBody>
        </p:sp>
        <p:sp>
          <p:nvSpPr>
            <p:cNvPr id="62" name="Rectangle 61">
              <a:extLst>
                <a:ext uri="{FF2B5EF4-FFF2-40B4-BE49-F238E27FC236}">
                  <a16:creationId xmlns:a16="http://schemas.microsoft.com/office/drawing/2014/main" id="{8A719CF6-A854-4D0B-803E-91167A6B4AE3}"/>
                </a:ext>
              </a:extLst>
            </p:cNvPr>
            <p:cNvSpPr/>
            <p:nvPr/>
          </p:nvSpPr>
          <p:spPr>
            <a:xfrm>
              <a:off x="1312491" y="1797389"/>
              <a:ext cx="761407" cy="683784"/>
            </a:xfrm>
            <a:prstGeom prst="rect">
              <a:avLst/>
            </a:prstGeom>
            <a:noFill/>
            <a:ln w="57150">
              <a:solidFill>
                <a:srgbClr val="DD7C1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rgbClr val="FAE7CB"/>
                </a:solidFill>
              </a:endParaRPr>
            </a:p>
          </p:txBody>
        </p:sp>
      </p:grpSp>
    </p:spTree>
    <p:extLst>
      <p:ext uri="{BB962C8B-B14F-4D97-AF65-F5344CB8AC3E}">
        <p14:creationId xmlns:p14="http://schemas.microsoft.com/office/powerpoint/2010/main" val="1971764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3"/>
                                        </p:tgtEl>
                                        <p:attrNameLst>
                                          <p:attrName>style.visibility</p:attrName>
                                        </p:attrNameLst>
                                      </p:cBhvr>
                                      <p:to>
                                        <p:strVal val="visible"/>
                                      </p:to>
                                    </p:set>
                                  </p:childTnLst>
                                </p:cTn>
                              </p:par>
                              <p:par>
                                <p:cTn id="7" presetID="42" presetClass="path" presetSubtype="0" accel="50000" decel="50000" fill="hold" nodeType="withEffect">
                                  <p:stCondLst>
                                    <p:cond delay="0"/>
                                  </p:stCondLst>
                                  <p:childTnLst>
                                    <p:animMotion origin="layout" path="M -2.08333E-7 -3.7037E-7 L 0.17956 0.06319 " pathEditMode="relative" rAng="0" ptsTypes="AA">
                                      <p:cBhvr>
                                        <p:cTn id="8" dur="1500" fill="hold"/>
                                        <p:tgtEl>
                                          <p:spTgt spid="63"/>
                                        </p:tgtEl>
                                        <p:attrNameLst>
                                          <p:attrName>ppt_x</p:attrName>
                                          <p:attrName>ppt_y</p:attrName>
                                        </p:attrNameLst>
                                      </p:cBhvr>
                                      <p:rCtr x="8971" y="3148"/>
                                    </p:animMotion>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63"/>
                                        </p:tgtEl>
                                        <p:attrNameLst>
                                          <p:attrName>style.visibility</p:attrName>
                                        </p:attrNameLst>
                                      </p:cBhvr>
                                      <p:to>
                                        <p:strVal val="hidden"/>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37" presetClass="path" presetSubtype="0" accel="50000" decel="50000" fill="hold" nodeType="withEffect">
                                  <p:stCondLst>
                                    <p:cond delay="0"/>
                                  </p:stCondLst>
                                  <p:childTnLst>
                                    <p:animMotion origin="layout" path="M 2.5E-6 -1.48148E-6 L 0.08698 -0.05162 C 0.10508 -0.06319 0.13229 -0.06944 0.16094 -0.06944 C 0.19336 -0.06944 0.2194 -0.06319 0.2375 -0.05162 L 0.32461 -1.48148E-6 " pathEditMode="relative" rAng="0" ptsTypes="AAAAA">
                                      <p:cBhvr>
                                        <p:cTn id="16" dur="1500" fill="hold"/>
                                        <p:tgtEl>
                                          <p:spTgt spid="9"/>
                                        </p:tgtEl>
                                        <p:attrNameLst>
                                          <p:attrName>ppt_x</p:attrName>
                                          <p:attrName>ppt_y</p:attrName>
                                        </p:attrNameLst>
                                      </p:cBhvr>
                                      <p:rCtr x="16224" y="-3472"/>
                                    </p:animMotion>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par>
                                <p:cTn id="21" presetID="42" presetClass="path" presetSubtype="0" accel="50000" decel="50000" fill="hold" nodeType="withEffect">
                                  <p:stCondLst>
                                    <p:cond delay="0"/>
                                  </p:stCondLst>
                                  <p:childTnLst>
                                    <p:animMotion origin="layout" path="M 1.25E-6 1.85185E-6 L 0.20273 0.12754 " pathEditMode="relative" rAng="0" ptsTypes="AA">
                                      <p:cBhvr>
                                        <p:cTn id="22" dur="1500" fill="hold"/>
                                        <p:tgtEl>
                                          <p:spTgt spid="28"/>
                                        </p:tgtEl>
                                        <p:attrNameLst>
                                          <p:attrName>ppt_x</p:attrName>
                                          <p:attrName>ppt_y</p:attrName>
                                        </p:attrNameLst>
                                      </p:cBhvr>
                                      <p:rCtr x="10130" y="6366"/>
                                    </p:animMotion>
                                  </p:childTnLst>
                                </p:cTn>
                              </p:par>
                              <p:par>
                                <p:cTn id="23" presetID="1" presetClass="exit" presetSubtype="0" fill="hold" nodeType="withEffect">
                                  <p:stCondLst>
                                    <p:cond delay="0"/>
                                  </p:stCondLst>
                                  <p:childTnLst>
                                    <p:set>
                                      <p:cBhvr>
                                        <p:cTn id="24" dur="1" fill="hold">
                                          <p:stCondLst>
                                            <p:cond delay="0"/>
                                          </p:stCondLst>
                                        </p:cTn>
                                        <p:tgtEl>
                                          <p:spTgt spid="9"/>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nodeType="clickEffect">
                                  <p:stCondLst>
                                    <p:cond delay="0"/>
                                  </p:stCondLst>
                                  <p:childTnLst>
                                    <p:set>
                                      <p:cBhvr>
                                        <p:cTn id="28" dur="1" fill="hold">
                                          <p:stCondLst>
                                            <p:cond delay="0"/>
                                          </p:stCondLst>
                                        </p:cTn>
                                        <p:tgtEl>
                                          <p:spTgt spid="28"/>
                                        </p:tgtEl>
                                        <p:attrNameLst>
                                          <p:attrName>style.visibility</p:attrName>
                                        </p:attrNameLst>
                                      </p:cBhvr>
                                      <p:to>
                                        <p:strVal val="hidden"/>
                                      </p:to>
                                    </p:set>
                                  </p:childTnLst>
                                </p:cTn>
                              </p:par>
                              <p:par>
                                <p:cTn id="29" presetID="1" presetClass="entr" presetSubtype="0" fill="hold" nodeType="withEffect">
                                  <p:stCondLst>
                                    <p:cond delay="0"/>
                                  </p:stCondLst>
                                  <p:childTnLst>
                                    <p:set>
                                      <p:cBhvr>
                                        <p:cTn id="30" dur="1" fill="hold">
                                          <p:stCondLst>
                                            <p:cond delay="0"/>
                                          </p:stCondLst>
                                        </p:cTn>
                                        <p:tgtEl>
                                          <p:spTgt spid="6"/>
                                        </p:tgtEl>
                                        <p:attrNameLst>
                                          <p:attrName>style.visibility</p:attrName>
                                        </p:attrNameLst>
                                      </p:cBhvr>
                                      <p:to>
                                        <p:strVal val="visible"/>
                                      </p:to>
                                    </p:set>
                                  </p:childTnLst>
                                </p:cTn>
                              </p:par>
                              <p:par>
                                <p:cTn id="31" presetID="42" presetClass="path" presetSubtype="0" accel="50000" decel="50000" fill="hold" nodeType="withEffect">
                                  <p:stCondLst>
                                    <p:cond delay="0"/>
                                  </p:stCondLst>
                                  <p:childTnLst>
                                    <p:animMotion origin="layout" path="M -4.79167E-6 0.00116 L -0.08815 0.15232 " pathEditMode="relative" rAng="0" ptsTypes="AA">
                                      <p:cBhvr>
                                        <p:cTn id="32" dur="2000" fill="hold"/>
                                        <p:tgtEl>
                                          <p:spTgt spid="6"/>
                                        </p:tgtEl>
                                        <p:attrNameLst>
                                          <p:attrName>ppt_x</p:attrName>
                                          <p:attrName>ppt_y</p:attrName>
                                        </p:attrNameLst>
                                      </p:cBhvr>
                                      <p:rCtr x="-4414" y="7546"/>
                                    </p:animMotion>
                                  </p:childTnLst>
                                </p:cTn>
                              </p:par>
                              <p:par>
                                <p:cTn id="33" presetID="1" presetClass="entr" presetSubtype="0" fill="hold" nodeType="withEffect">
                                  <p:stCondLst>
                                    <p:cond delay="0"/>
                                  </p:stCondLst>
                                  <p:childTnLst>
                                    <p:set>
                                      <p:cBhvr>
                                        <p:cTn id="34" dur="1" fill="hold">
                                          <p:stCondLst>
                                            <p:cond delay="0"/>
                                          </p:stCondLst>
                                        </p:cTn>
                                        <p:tgtEl>
                                          <p:spTgt spid="8"/>
                                        </p:tgtEl>
                                        <p:attrNameLst>
                                          <p:attrName>style.visibility</p:attrName>
                                        </p:attrNameLst>
                                      </p:cBhvr>
                                      <p:to>
                                        <p:strVal val="visible"/>
                                      </p:to>
                                    </p:set>
                                  </p:childTnLst>
                                </p:cTn>
                              </p:par>
                              <p:par>
                                <p:cTn id="35" presetID="42" presetClass="path" presetSubtype="0" accel="50000" decel="50000" fill="hold" nodeType="withEffect">
                                  <p:stCondLst>
                                    <p:cond delay="0"/>
                                  </p:stCondLst>
                                  <p:childTnLst>
                                    <p:animMotion origin="layout" path="M 2.70833E-6 3.33333E-6 L -0.01211 0.14884 " pathEditMode="relative" rAng="0" ptsTypes="AA">
                                      <p:cBhvr>
                                        <p:cTn id="36" dur="2000" fill="hold"/>
                                        <p:tgtEl>
                                          <p:spTgt spid="8"/>
                                        </p:tgtEl>
                                        <p:attrNameLst>
                                          <p:attrName>ppt_x</p:attrName>
                                          <p:attrName>ppt_y</p:attrName>
                                        </p:attrNameLst>
                                      </p:cBhvr>
                                      <p:rCtr x="-612" y="7431"/>
                                    </p:animMotion>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nodeType="clickEffect">
                                  <p:stCondLst>
                                    <p:cond delay="0"/>
                                  </p:stCondLst>
                                  <p:childTnLst>
                                    <p:set>
                                      <p:cBhvr>
                                        <p:cTn id="40" dur="1" fill="hold">
                                          <p:stCondLst>
                                            <p:cond delay="0"/>
                                          </p:stCondLst>
                                        </p:cTn>
                                        <p:tgtEl>
                                          <p:spTgt spid="6"/>
                                        </p:tgtEl>
                                        <p:attrNameLst>
                                          <p:attrName>style.visibility</p:attrName>
                                        </p:attrNameLst>
                                      </p:cBhvr>
                                      <p:to>
                                        <p:strVal val="hidden"/>
                                      </p:to>
                                    </p:set>
                                  </p:childTnLst>
                                </p:cTn>
                              </p:par>
                              <p:par>
                                <p:cTn id="41" presetID="1" presetClass="entr" presetSubtype="0" fill="hold" nodeType="withEffect">
                                  <p:stCondLst>
                                    <p:cond delay="0"/>
                                  </p:stCondLst>
                                  <p:childTnLst>
                                    <p:set>
                                      <p:cBhvr>
                                        <p:cTn id="42" dur="1" fill="hold">
                                          <p:stCondLst>
                                            <p:cond delay="0"/>
                                          </p:stCondLst>
                                        </p:cTn>
                                        <p:tgtEl>
                                          <p:spTgt spid="87"/>
                                        </p:tgtEl>
                                        <p:attrNameLst>
                                          <p:attrName>style.visibility</p:attrName>
                                        </p:attrNameLst>
                                      </p:cBhvr>
                                      <p:to>
                                        <p:strVal val="visible"/>
                                      </p:to>
                                    </p:set>
                                  </p:childTnLst>
                                </p:cTn>
                              </p:par>
                              <p:par>
                                <p:cTn id="43" presetID="37" presetClass="path" presetSubtype="0" accel="50000" decel="50000" fill="hold" nodeType="withEffect">
                                  <p:stCondLst>
                                    <p:cond delay="0"/>
                                  </p:stCondLst>
                                  <p:childTnLst>
                                    <p:animMotion origin="layout" path="M -0.00039 0.00023 L -0.09309 0.03889 C -0.11237 0.04745 -0.14128 0.05231 -0.17162 0.05231 C -0.20625 0.05231 -0.23386 0.04745 -0.25313 0.03889 L -0.34571 0.00023 " pathEditMode="relative" rAng="0" ptsTypes="AAAAA">
                                      <p:cBhvr>
                                        <p:cTn id="44" dur="2000" fill="hold"/>
                                        <p:tgtEl>
                                          <p:spTgt spid="87"/>
                                        </p:tgtEl>
                                        <p:attrNameLst>
                                          <p:attrName>ppt_x</p:attrName>
                                          <p:attrName>ppt_y</p:attrName>
                                        </p:attrNameLst>
                                      </p:cBhvr>
                                      <p:rCtr x="-17266" y="2593"/>
                                    </p:animMotion>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nodeType="clickEffect">
                                  <p:stCondLst>
                                    <p:cond delay="0"/>
                                  </p:stCondLst>
                                  <p:childTnLst>
                                    <p:set>
                                      <p:cBhvr>
                                        <p:cTn id="48" dur="1" fill="hold">
                                          <p:stCondLst>
                                            <p:cond delay="0"/>
                                          </p:stCondLst>
                                        </p:cTn>
                                        <p:tgtEl>
                                          <p:spTgt spid="87"/>
                                        </p:tgtEl>
                                        <p:attrNameLst>
                                          <p:attrName>style.visibility</p:attrName>
                                        </p:attrNameLst>
                                      </p:cBhvr>
                                      <p:to>
                                        <p:strVal val="hidden"/>
                                      </p:to>
                                    </p:set>
                                  </p:childTnLst>
                                </p:cTn>
                              </p:par>
                              <p:par>
                                <p:cTn id="49" presetID="1" presetClass="entr" presetSubtype="0" fill="hold" nodeType="withEffect">
                                  <p:stCondLst>
                                    <p:cond delay="0"/>
                                  </p:stCondLst>
                                  <p:childTnLst>
                                    <p:set>
                                      <p:cBhvr>
                                        <p:cTn id="50" dur="1" fill="hold">
                                          <p:stCondLst>
                                            <p:cond delay="0"/>
                                          </p:stCondLst>
                                        </p:cTn>
                                        <p:tgtEl>
                                          <p:spTgt spid="127"/>
                                        </p:tgtEl>
                                        <p:attrNameLst>
                                          <p:attrName>style.visibility</p:attrName>
                                        </p:attrNameLst>
                                      </p:cBhvr>
                                      <p:to>
                                        <p:strVal val="visible"/>
                                      </p:to>
                                    </p:set>
                                  </p:childTnLst>
                                </p:cTn>
                              </p:par>
                              <p:par>
                                <p:cTn id="51" presetID="42" presetClass="path" presetSubtype="0" accel="50000" decel="50000" fill="hold" nodeType="withEffect">
                                  <p:stCondLst>
                                    <p:cond delay="0"/>
                                  </p:stCondLst>
                                  <p:childTnLst>
                                    <p:animMotion origin="layout" path="M -2.70833E-6 4.07407E-6 L -0.18945 -0.39884 " pathEditMode="relative" rAng="0" ptsTypes="AA">
                                      <p:cBhvr>
                                        <p:cTn id="52" dur="2000" fill="hold"/>
                                        <p:tgtEl>
                                          <p:spTgt spid="127"/>
                                        </p:tgtEl>
                                        <p:attrNameLst>
                                          <p:attrName>ppt_x</p:attrName>
                                          <p:attrName>ppt_y</p:attrName>
                                        </p:attrNameLst>
                                      </p:cBhvr>
                                      <p:rCtr x="-9818" y="-18796"/>
                                    </p:animMotion>
                                  </p:childTnLst>
                                </p:cTn>
                              </p:par>
                            </p:childTnLst>
                          </p:cTn>
                        </p:par>
                      </p:childTnLst>
                    </p:cTn>
                  </p:par>
                  <p:par>
                    <p:cTn id="53" fill="hold">
                      <p:stCondLst>
                        <p:cond delay="indefinite"/>
                      </p:stCondLst>
                      <p:childTnLst>
                        <p:par>
                          <p:cTn id="54" fill="hold">
                            <p:stCondLst>
                              <p:cond delay="0"/>
                            </p:stCondLst>
                            <p:childTnLst>
                              <p:par>
                                <p:cTn id="55" presetID="14" presetClass="entr" presetSubtype="10" fill="hold" nodeType="clickEffect">
                                  <p:stCondLst>
                                    <p:cond delay="0"/>
                                  </p:stCondLst>
                                  <p:childTnLst>
                                    <p:set>
                                      <p:cBhvr>
                                        <p:cTn id="56" dur="1" fill="hold">
                                          <p:stCondLst>
                                            <p:cond delay="0"/>
                                          </p:stCondLst>
                                        </p:cTn>
                                        <p:tgtEl>
                                          <p:spTgt spid="96"/>
                                        </p:tgtEl>
                                        <p:attrNameLst>
                                          <p:attrName>style.visibility</p:attrName>
                                        </p:attrNameLst>
                                      </p:cBhvr>
                                      <p:to>
                                        <p:strVal val="visible"/>
                                      </p:to>
                                    </p:set>
                                    <p:animEffect transition="in" filter="randombar(horizontal)">
                                      <p:cBhvr>
                                        <p:cTn id="57" dur="500"/>
                                        <p:tgtEl>
                                          <p:spTgt spid="96"/>
                                        </p:tgtEl>
                                      </p:cBhvr>
                                    </p:animEffect>
                                  </p:childTnLst>
                                </p:cTn>
                              </p:par>
                              <p:par>
                                <p:cTn id="58" presetID="14" presetClass="exit" presetSubtype="10" fill="hold" nodeType="withEffect">
                                  <p:stCondLst>
                                    <p:cond delay="0"/>
                                  </p:stCondLst>
                                  <p:childTnLst>
                                    <p:animEffect transition="out" filter="randombar(horizontal)">
                                      <p:cBhvr>
                                        <p:cTn id="59" dur="500"/>
                                        <p:tgtEl>
                                          <p:spTgt spid="127"/>
                                        </p:tgtEl>
                                      </p:cBhvr>
                                    </p:animEffect>
                                    <p:set>
                                      <p:cBhvr>
                                        <p:cTn id="60" dur="1" fill="hold">
                                          <p:stCondLst>
                                            <p:cond delay="499"/>
                                          </p:stCondLst>
                                        </p:cTn>
                                        <p:tgtEl>
                                          <p:spTgt spid="127"/>
                                        </p:tgtEl>
                                        <p:attrNameLst>
                                          <p:attrName>style.visibility</p:attrName>
                                        </p:attrNameLst>
                                      </p:cBhvr>
                                      <p:to>
                                        <p:strVal val="hidden"/>
                                      </p:to>
                                    </p:set>
                                  </p:childTnLst>
                                </p:cTn>
                              </p:par>
                              <p:par>
                                <p:cTn id="61" presetID="42" presetClass="path" presetSubtype="0" accel="50000" decel="50000" fill="hold" nodeType="withEffect">
                                  <p:stCondLst>
                                    <p:cond delay="0"/>
                                  </p:stCondLst>
                                  <p:childTnLst>
                                    <p:animMotion origin="layout" path="M 4.16667E-7 -3.33333E-6 L 0.13776 0.37848 " pathEditMode="relative" rAng="0" ptsTypes="AA">
                                      <p:cBhvr>
                                        <p:cTn id="62" dur="2000" fill="hold"/>
                                        <p:tgtEl>
                                          <p:spTgt spid="96"/>
                                        </p:tgtEl>
                                        <p:attrNameLst>
                                          <p:attrName>ppt_x</p:attrName>
                                          <p:attrName>ppt_y</p:attrName>
                                        </p:attrNameLst>
                                      </p:cBhvr>
                                      <p:rCtr x="6888" y="18912"/>
                                    </p:animMotion>
                                  </p:childTnLst>
                                </p:cTn>
                              </p:par>
                            </p:childTnLst>
                          </p:cTn>
                        </p:par>
                      </p:childTnLst>
                    </p:cTn>
                  </p:par>
                  <p:par>
                    <p:cTn id="63" fill="hold">
                      <p:stCondLst>
                        <p:cond delay="indefinite"/>
                      </p:stCondLst>
                      <p:childTnLst>
                        <p:par>
                          <p:cTn id="64" fill="hold">
                            <p:stCondLst>
                              <p:cond delay="0"/>
                            </p:stCondLst>
                            <p:childTnLst>
                              <p:par>
                                <p:cTn id="65" presetID="1" presetClass="exit" presetSubtype="0" fill="hold" nodeType="clickEffect">
                                  <p:stCondLst>
                                    <p:cond delay="0"/>
                                  </p:stCondLst>
                                  <p:childTnLst>
                                    <p:set>
                                      <p:cBhvr>
                                        <p:cTn id="66" dur="1" fill="hold">
                                          <p:stCondLst>
                                            <p:cond delay="0"/>
                                          </p:stCondLst>
                                        </p:cTn>
                                        <p:tgtEl>
                                          <p:spTgt spid="96"/>
                                        </p:tgtEl>
                                        <p:attrNameLst>
                                          <p:attrName>style.visibility</p:attrName>
                                        </p:attrNameLst>
                                      </p:cBhvr>
                                      <p:to>
                                        <p:strVal val="hidden"/>
                                      </p:to>
                                    </p:set>
                                  </p:childTnLst>
                                </p:cTn>
                              </p:par>
                              <p:par>
                                <p:cTn id="67" presetID="1" presetClass="entr" presetSubtype="0" fill="hold" nodeType="withEffect">
                                  <p:stCondLst>
                                    <p:cond delay="0"/>
                                  </p:stCondLst>
                                  <p:childTnLst>
                                    <p:set>
                                      <p:cBhvr>
                                        <p:cTn id="68" dur="1" fill="hold">
                                          <p:stCondLst>
                                            <p:cond delay="0"/>
                                          </p:stCondLst>
                                        </p:cTn>
                                        <p:tgtEl>
                                          <p:spTgt spid="7"/>
                                        </p:tgtEl>
                                        <p:attrNameLst>
                                          <p:attrName>style.visibility</p:attrName>
                                        </p:attrNameLst>
                                      </p:cBhvr>
                                      <p:to>
                                        <p:strVal val="visible"/>
                                      </p:to>
                                    </p:set>
                                  </p:childTnLst>
                                </p:cTn>
                              </p:par>
                              <p:par>
                                <p:cTn id="69" presetID="37" presetClass="path" presetSubtype="0" accel="50000" decel="50000" fill="hold" nodeType="withEffect">
                                  <p:stCondLst>
                                    <p:cond delay="0"/>
                                  </p:stCondLst>
                                  <p:childTnLst>
                                    <p:animMotion origin="layout" path="M 0.00065 0.00209 L 0.11419 0.04097 C 0.13776 0.04977 0.17318 0.05463 0.21042 0.05463 C 0.25286 0.05463 0.28672 0.04977 0.31029 0.04097 L 0.42396 0.00209 " pathEditMode="relative" rAng="0" ptsTypes="AAAAA">
                                      <p:cBhvr>
                                        <p:cTn id="70" dur="2000" fill="hold"/>
                                        <p:tgtEl>
                                          <p:spTgt spid="7"/>
                                        </p:tgtEl>
                                        <p:attrNameLst>
                                          <p:attrName>ppt_x</p:attrName>
                                          <p:attrName>ppt_y</p:attrName>
                                        </p:attrNameLst>
                                      </p:cBhvr>
                                      <p:rCtr x="21159" y="2616"/>
                                    </p:animMotion>
                                  </p:childTnLst>
                                </p:cTn>
                              </p:par>
                            </p:childTnLst>
                          </p:cTn>
                        </p:par>
                      </p:childTnLst>
                    </p:cTn>
                  </p:par>
                  <p:par>
                    <p:cTn id="71" fill="hold">
                      <p:stCondLst>
                        <p:cond delay="indefinite"/>
                      </p:stCondLst>
                      <p:childTnLst>
                        <p:par>
                          <p:cTn id="72" fill="hold">
                            <p:stCondLst>
                              <p:cond delay="0"/>
                            </p:stCondLst>
                            <p:childTnLst>
                              <p:par>
                                <p:cTn id="73" presetID="1" presetClass="exit" presetSubtype="0" fill="hold" nodeType="clickEffect">
                                  <p:stCondLst>
                                    <p:cond delay="0"/>
                                  </p:stCondLst>
                                  <p:childTnLst>
                                    <p:set>
                                      <p:cBhvr>
                                        <p:cTn id="74" dur="1" fill="hold">
                                          <p:stCondLst>
                                            <p:cond delay="0"/>
                                          </p:stCondLst>
                                        </p:cTn>
                                        <p:tgtEl>
                                          <p:spTgt spid="7"/>
                                        </p:tgtEl>
                                        <p:attrNameLst>
                                          <p:attrName>style.visibility</p:attrName>
                                        </p:attrNameLst>
                                      </p:cBhvr>
                                      <p:to>
                                        <p:strVal val="hidden"/>
                                      </p:to>
                                    </p:set>
                                  </p:childTnLst>
                                </p:cTn>
                              </p:par>
                              <p:par>
                                <p:cTn id="75" presetID="1" presetClass="entr" presetSubtype="0" fill="hold" nodeType="withEffect">
                                  <p:stCondLst>
                                    <p:cond delay="0"/>
                                  </p:stCondLst>
                                  <p:childTnLst>
                                    <p:set>
                                      <p:cBhvr>
                                        <p:cTn id="76" dur="1" fill="hold">
                                          <p:stCondLst>
                                            <p:cond delay="0"/>
                                          </p:stCondLst>
                                        </p:cTn>
                                        <p:tgtEl>
                                          <p:spTgt spid="103"/>
                                        </p:tgtEl>
                                        <p:attrNameLst>
                                          <p:attrName>style.visibility</p:attrName>
                                        </p:attrNameLst>
                                      </p:cBhvr>
                                      <p:to>
                                        <p:strVal val="visible"/>
                                      </p:to>
                                    </p:set>
                                  </p:childTnLst>
                                </p:cTn>
                              </p:par>
                              <p:par>
                                <p:cTn id="77" presetID="42" presetClass="path" presetSubtype="0" accel="50000" decel="50000" fill="hold" nodeType="withEffect">
                                  <p:stCondLst>
                                    <p:cond delay="0"/>
                                  </p:stCondLst>
                                  <p:childTnLst>
                                    <p:animMotion origin="layout" path="M 4.375E-6 -7.40741E-7 L 0.15664 -0.17407 " pathEditMode="relative" rAng="0" ptsTypes="AA">
                                      <p:cBhvr>
                                        <p:cTn id="78" dur="2000" fill="hold"/>
                                        <p:tgtEl>
                                          <p:spTgt spid="103"/>
                                        </p:tgtEl>
                                        <p:attrNameLst>
                                          <p:attrName>ppt_x</p:attrName>
                                          <p:attrName>ppt_y</p:attrName>
                                        </p:attrNameLst>
                                      </p:cBhvr>
                                      <p:rCtr x="7826" y="-8704"/>
                                    </p:animMotion>
                                  </p:childTnLst>
                                </p:cTn>
                              </p:par>
                            </p:childTnLst>
                          </p:cTn>
                        </p:par>
                      </p:childTnLst>
                    </p:cTn>
                  </p:par>
                  <p:par>
                    <p:cTn id="79" fill="hold">
                      <p:stCondLst>
                        <p:cond delay="indefinite"/>
                      </p:stCondLst>
                      <p:childTnLst>
                        <p:par>
                          <p:cTn id="80" fill="hold">
                            <p:stCondLst>
                              <p:cond delay="0"/>
                            </p:stCondLst>
                            <p:childTnLst>
                              <p:par>
                                <p:cTn id="81" presetID="14" presetClass="exit" presetSubtype="10" fill="hold" nodeType="clickEffect">
                                  <p:stCondLst>
                                    <p:cond delay="0"/>
                                  </p:stCondLst>
                                  <p:childTnLst>
                                    <p:animEffect transition="out" filter="randombar(horizontal)">
                                      <p:cBhvr>
                                        <p:cTn id="82" dur="500"/>
                                        <p:tgtEl>
                                          <p:spTgt spid="103"/>
                                        </p:tgtEl>
                                      </p:cBhvr>
                                    </p:animEffect>
                                    <p:set>
                                      <p:cBhvr>
                                        <p:cTn id="83" dur="1" fill="hold">
                                          <p:stCondLst>
                                            <p:cond delay="499"/>
                                          </p:stCondLst>
                                        </p:cTn>
                                        <p:tgtEl>
                                          <p:spTgt spid="103"/>
                                        </p:tgtEl>
                                        <p:attrNameLst>
                                          <p:attrName>style.visibility</p:attrName>
                                        </p:attrNameLst>
                                      </p:cBhvr>
                                      <p:to>
                                        <p:strVal val="hidden"/>
                                      </p:to>
                                    </p:set>
                                  </p:childTnLst>
                                </p:cTn>
                              </p:par>
                              <p:par>
                                <p:cTn id="84" presetID="14" presetClass="entr" presetSubtype="10" fill="hold" nodeType="withEffect">
                                  <p:stCondLst>
                                    <p:cond delay="0"/>
                                  </p:stCondLst>
                                  <p:childTnLst>
                                    <p:set>
                                      <p:cBhvr>
                                        <p:cTn id="85" dur="1" fill="hold">
                                          <p:stCondLst>
                                            <p:cond delay="0"/>
                                          </p:stCondLst>
                                        </p:cTn>
                                        <p:tgtEl>
                                          <p:spTgt spid="58"/>
                                        </p:tgtEl>
                                        <p:attrNameLst>
                                          <p:attrName>style.visibility</p:attrName>
                                        </p:attrNameLst>
                                      </p:cBhvr>
                                      <p:to>
                                        <p:strVal val="visible"/>
                                      </p:to>
                                    </p:set>
                                    <p:animEffect transition="in" filter="randombar(horizontal)">
                                      <p:cBhvr>
                                        <p:cTn id="86"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64" name="Straight Arrow Connector 63">
            <a:extLst>
              <a:ext uri="{FF2B5EF4-FFF2-40B4-BE49-F238E27FC236}">
                <a16:creationId xmlns:a16="http://schemas.microsoft.com/office/drawing/2014/main" id="{67625461-0F6A-44C8-8A2A-6C870B206A51}"/>
              </a:ext>
            </a:extLst>
          </p:cNvPr>
          <p:cNvCxnSpPr>
            <a:cxnSpLocks/>
            <a:stCxn id="59" idx="3"/>
          </p:cNvCxnSpPr>
          <p:nvPr/>
        </p:nvCxnSpPr>
        <p:spPr>
          <a:xfrm>
            <a:off x="1038145" y="5724804"/>
            <a:ext cx="10019999" cy="0"/>
          </a:xfrm>
          <a:prstGeom prst="straightConnector1">
            <a:avLst/>
          </a:prstGeom>
          <a:ln w="5080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48" name="Group 47">
            <a:extLst>
              <a:ext uri="{FF2B5EF4-FFF2-40B4-BE49-F238E27FC236}">
                <a16:creationId xmlns:a16="http://schemas.microsoft.com/office/drawing/2014/main" id="{10260EB9-F8FF-4D6D-9C64-AB00E772F647}"/>
              </a:ext>
            </a:extLst>
          </p:cNvPr>
          <p:cNvGrpSpPr/>
          <p:nvPr/>
        </p:nvGrpSpPr>
        <p:grpSpPr>
          <a:xfrm>
            <a:off x="7585818" y="5020771"/>
            <a:ext cx="2320344" cy="1335579"/>
            <a:chOff x="4196415" y="4379191"/>
            <a:chExt cx="2320344" cy="1335579"/>
          </a:xfrm>
        </p:grpSpPr>
        <p:pic>
          <p:nvPicPr>
            <p:cNvPr id="49" name="Picture 48">
              <a:extLst>
                <a:ext uri="{FF2B5EF4-FFF2-40B4-BE49-F238E27FC236}">
                  <a16:creationId xmlns:a16="http://schemas.microsoft.com/office/drawing/2014/main" id="{5D5C2A46-8406-4B75-9528-5F43BF93DDC7}"/>
                </a:ext>
              </a:extLst>
            </p:cNvPr>
            <p:cNvPicPr>
              <a:picLocks noChangeAspect="1"/>
            </p:cNvPicPr>
            <p:nvPr/>
          </p:nvPicPr>
          <p:blipFill rotWithShape="1">
            <a:blip r:embed="rId3"/>
            <a:srcRect l="43719"/>
            <a:stretch/>
          </p:blipFill>
          <p:spPr>
            <a:xfrm>
              <a:off x="4196415" y="4379191"/>
              <a:ext cx="2320344" cy="1051651"/>
            </a:xfrm>
            <a:prstGeom prst="rect">
              <a:avLst/>
            </a:prstGeom>
          </p:spPr>
        </p:pic>
        <p:sp>
          <p:nvSpPr>
            <p:cNvPr id="50" name="TextBox 49">
              <a:extLst>
                <a:ext uri="{FF2B5EF4-FFF2-40B4-BE49-F238E27FC236}">
                  <a16:creationId xmlns:a16="http://schemas.microsoft.com/office/drawing/2014/main" id="{F1444113-AD1A-4DA8-ABAE-B012BCB0708B}"/>
                </a:ext>
              </a:extLst>
            </p:cNvPr>
            <p:cNvSpPr txBox="1"/>
            <p:nvPr/>
          </p:nvSpPr>
          <p:spPr>
            <a:xfrm>
              <a:off x="4313401" y="5253105"/>
              <a:ext cx="2021002" cy="461665"/>
            </a:xfrm>
            <a:prstGeom prst="rect">
              <a:avLst/>
            </a:prstGeom>
            <a:noFill/>
          </p:spPr>
          <p:txBody>
            <a:bodyPr wrap="none" rtlCol="0">
              <a:spAutoFit/>
            </a:bodyPr>
            <a:lstStyle/>
            <a:p>
              <a:r>
                <a:rPr lang="en-US" sz="2400" dirty="0"/>
                <a:t>DNN Inference</a:t>
              </a:r>
            </a:p>
          </p:txBody>
        </p:sp>
      </p:grpSp>
      <p:grpSp>
        <p:nvGrpSpPr>
          <p:cNvPr id="8" name="Group 7">
            <a:extLst>
              <a:ext uri="{FF2B5EF4-FFF2-40B4-BE49-F238E27FC236}">
                <a16:creationId xmlns:a16="http://schemas.microsoft.com/office/drawing/2014/main" id="{EBBC99A2-EFA0-4A4B-8F40-204361132AF0}"/>
              </a:ext>
            </a:extLst>
          </p:cNvPr>
          <p:cNvGrpSpPr/>
          <p:nvPr/>
        </p:nvGrpSpPr>
        <p:grpSpPr>
          <a:xfrm>
            <a:off x="3045280" y="5057013"/>
            <a:ext cx="2320344" cy="1335579"/>
            <a:chOff x="4196415" y="4379191"/>
            <a:chExt cx="2320344" cy="1335579"/>
          </a:xfrm>
        </p:grpSpPr>
        <p:pic>
          <p:nvPicPr>
            <p:cNvPr id="27" name="Picture 26">
              <a:extLst>
                <a:ext uri="{FF2B5EF4-FFF2-40B4-BE49-F238E27FC236}">
                  <a16:creationId xmlns:a16="http://schemas.microsoft.com/office/drawing/2014/main" id="{F62A1E15-F671-4D68-9767-1B6B1463953B}"/>
                </a:ext>
              </a:extLst>
            </p:cNvPr>
            <p:cNvPicPr>
              <a:picLocks noChangeAspect="1"/>
            </p:cNvPicPr>
            <p:nvPr/>
          </p:nvPicPr>
          <p:blipFill rotWithShape="1">
            <a:blip r:embed="rId3"/>
            <a:srcRect l="43719"/>
            <a:stretch/>
          </p:blipFill>
          <p:spPr>
            <a:xfrm>
              <a:off x="4196415" y="4379191"/>
              <a:ext cx="2320344" cy="1051651"/>
            </a:xfrm>
            <a:prstGeom prst="rect">
              <a:avLst/>
            </a:prstGeom>
          </p:spPr>
        </p:pic>
        <p:sp>
          <p:nvSpPr>
            <p:cNvPr id="28" name="TextBox 27">
              <a:extLst>
                <a:ext uri="{FF2B5EF4-FFF2-40B4-BE49-F238E27FC236}">
                  <a16:creationId xmlns:a16="http://schemas.microsoft.com/office/drawing/2014/main" id="{F90A0905-502A-43E9-9E27-8E177107794D}"/>
                </a:ext>
              </a:extLst>
            </p:cNvPr>
            <p:cNvSpPr txBox="1"/>
            <p:nvPr/>
          </p:nvSpPr>
          <p:spPr>
            <a:xfrm>
              <a:off x="4313401" y="5253105"/>
              <a:ext cx="2021002" cy="461665"/>
            </a:xfrm>
            <a:prstGeom prst="rect">
              <a:avLst/>
            </a:prstGeom>
            <a:noFill/>
          </p:spPr>
          <p:txBody>
            <a:bodyPr wrap="none" rtlCol="0">
              <a:spAutoFit/>
            </a:bodyPr>
            <a:lstStyle/>
            <a:p>
              <a:r>
                <a:rPr lang="en-US" sz="2400" dirty="0"/>
                <a:t>DNN Inference</a:t>
              </a:r>
            </a:p>
          </p:txBody>
        </p:sp>
      </p:grpSp>
      <p:cxnSp>
        <p:nvCxnSpPr>
          <p:cNvPr id="61" name="Straight Arrow Connector 60">
            <a:extLst>
              <a:ext uri="{FF2B5EF4-FFF2-40B4-BE49-F238E27FC236}">
                <a16:creationId xmlns:a16="http://schemas.microsoft.com/office/drawing/2014/main" id="{4E307773-0E34-43B9-A372-4EBF788A9576}"/>
              </a:ext>
            </a:extLst>
          </p:cNvPr>
          <p:cNvCxnSpPr>
            <a:stCxn id="58" idx="3"/>
          </p:cNvCxnSpPr>
          <p:nvPr/>
        </p:nvCxnSpPr>
        <p:spPr>
          <a:xfrm flipV="1">
            <a:off x="1193892" y="1813121"/>
            <a:ext cx="9715478" cy="24484"/>
          </a:xfrm>
          <a:prstGeom prst="straightConnector1">
            <a:avLst/>
          </a:prstGeom>
          <a:ln w="5080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9629AA8C-2D1C-4C71-9A23-3F54D83617AB}"/>
              </a:ext>
            </a:extLst>
          </p:cNvPr>
          <p:cNvCxnSpPr>
            <a:cxnSpLocks/>
          </p:cNvCxnSpPr>
          <p:nvPr/>
        </p:nvCxnSpPr>
        <p:spPr>
          <a:xfrm>
            <a:off x="2189263" y="1813121"/>
            <a:ext cx="1916441" cy="3418636"/>
          </a:xfrm>
          <a:prstGeom prst="straightConnector1">
            <a:avLst/>
          </a:prstGeom>
          <a:ln w="50800">
            <a:solidFill>
              <a:schemeClr val="accent5">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B40A9459-20D4-423F-9A2D-B3CA5BF6816E}"/>
              </a:ext>
            </a:extLst>
          </p:cNvPr>
          <p:cNvCxnSpPr>
            <a:cxnSpLocks/>
          </p:cNvCxnSpPr>
          <p:nvPr/>
        </p:nvCxnSpPr>
        <p:spPr>
          <a:xfrm flipV="1">
            <a:off x="4859771" y="1825366"/>
            <a:ext cx="1413100" cy="3406391"/>
          </a:xfrm>
          <a:prstGeom prst="straightConnector1">
            <a:avLst/>
          </a:prstGeom>
          <a:ln w="50800">
            <a:solidFill>
              <a:schemeClr val="accent5">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252FBF3D-A70C-4208-9323-A98122A26BEE}"/>
              </a:ext>
            </a:extLst>
          </p:cNvPr>
          <p:cNvCxnSpPr>
            <a:cxnSpLocks/>
          </p:cNvCxnSpPr>
          <p:nvPr/>
        </p:nvCxnSpPr>
        <p:spPr>
          <a:xfrm>
            <a:off x="7088547" y="1825472"/>
            <a:ext cx="1276657" cy="3288048"/>
          </a:xfrm>
          <a:prstGeom prst="straightConnector1">
            <a:avLst/>
          </a:prstGeom>
          <a:ln w="50800">
            <a:solidFill>
              <a:schemeClr val="accent5">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81A43411-35CF-42A3-9BDB-151590AEBA67}"/>
              </a:ext>
            </a:extLst>
          </p:cNvPr>
          <p:cNvCxnSpPr>
            <a:cxnSpLocks/>
          </p:cNvCxnSpPr>
          <p:nvPr/>
        </p:nvCxnSpPr>
        <p:spPr>
          <a:xfrm flipV="1">
            <a:off x="9218882" y="1874230"/>
            <a:ext cx="1066815" cy="3239290"/>
          </a:xfrm>
          <a:prstGeom prst="straightConnector1">
            <a:avLst/>
          </a:prstGeom>
          <a:ln w="50800">
            <a:solidFill>
              <a:schemeClr val="accent5">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119270" y="365125"/>
            <a:ext cx="12072730" cy="1325563"/>
          </a:xfrm>
        </p:spPr>
        <p:txBody>
          <a:bodyPr>
            <a:normAutofit/>
          </a:bodyPr>
          <a:lstStyle/>
          <a:p>
            <a:r>
              <a:rPr lang="en-US" b="1" dirty="0">
                <a:solidFill>
                  <a:srgbClr val="216583"/>
                </a:solidFill>
              </a:rPr>
              <a:t>Solution: DNN-Driven Streaming (DDS)</a:t>
            </a:r>
            <a:endParaRPr lang="en-US" dirty="0"/>
          </a:p>
        </p:txBody>
      </p:sp>
      <p:sp>
        <p:nvSpPr>
          <p:cNvPr id="3" name="Slide Number Placeholder 2">
            <a:extLst>
              <a:ext uri="{FF2B5EF4-FFF2-40B4-BE49-F238E27FC236}">
                <a16:creationId xmlns:a16="http://schemas.microsoft.com/office/drawing/2014/main" id="{D8212E72-F46C-B54E-BA00-8C960A081C7F}"/>
              </a:ext>
            </a:extLst>
          </p:cNvPr>
          <p:cNvSpPr>
            <a:spLocks noGrp="1"/>
          </p:cNvSpPr>
          <p:nvPr>
            <p:ph type="sldNum" sz="quarter" idx="12"/>
          </p:nvPr>
        </p:nvSpPr>
        <p:spPr/>
        <p:txBody>
          <a:bodyPr/>
          <a:lstStyle/>
          <a:p>
            <a:r>
              <a:rPr lang="en-US" dirty="0"/>
              <a:t>13</a:t>
            </a:r>
          </a:p>
        </p:txBody>
      </p:sp>
      <p:sp>
        <p:nvSpPr>
          <p:cNvPr id="4" name="Rectangle 3">
            <a:extLst>
              <a:ext uri="{FF2B5EF4-FFF2-40B4-BE49-F238E27FC236}">
                <a16:creationId xmlns:a16="http://schemas.microsoft.com/office/drawing/2014/main" id="{F757C1C2-7F66-4116-90AB-6E96662A883A}"/>
              </a:ext>
            </a:extLst>
          </p:cNvPr>
          <p:cNvSpPr/>
          <p:nvPr/>
        </p:nvSpPr>
        <p:spPr>
          <a:xfrm>
            <a:off x="910336" y="2503994"/>
            <a:ext cx="10147808" cy="369332"/>
          </a:xfrm>
          <a:prstGeom prst="rect">
            <a:avLst/>
          </a:prstGeom>
        </p:spPr>
        <p:txBody>
          <a:bodyPr wrap="square">
            <a:spAutoFit/>
          </a:bodyPr>
          <a:lstStyle/>
          <a:p>
            <a:pPr algn="ctr"/>
            <a:endParaRPr lang="en-US" dirty="0"/>
          </a:p>
        </p:txBody>
      </p:sp>
      <p:grpSp>
        <p:nvGrpSpPr>
          <p:cNvPr id="40" name="Group 39">
            <a:extLst>
              <a:ext uri="{FF2B5EF4-FFF2-40B4-BE49-F238E27FC236}">
                <a16:creationId xmlns:a16="http://schemas.microsoft.com/office/drawing/2014/main" id="{BA9A718F-B659-43F2-8C6D-71BF003C86CA}"/>
              </a:ext>
            </a:extLst>
          </p:cNvPr>
          <p:cNvGrpSpPr/>
          <p:nvPr/>
        </p:nvGrpSpPr>
        <p:grpSpPr>
          <a:xfrm>
            <a:off x="9466102" y="2901697"/>
            <a:ext cx="1667307" cy="956620"/>
            <a:chOff x="-2294603" y="603255"/>
            <a:chExt cx="7975600" cy="5651498"/>
          </a:xfrm>
        </p:grpSpPr>
        <p:pic>
          <p:nvPicPr>
            <p:cNvPr id="42" name="Picture 41">
              <a:extLst>
                <a:ext uri="{FF2B5EF4-FFF2-40B4-BE49-F238E27FC236}">
                  <a16:creationId xmlns:a16="http://schemas.microsoft.com/office/drawing/2014/main" id="{59213805-BF3C-4134-98AA-2E3B8AF137ED}"/>
                </a:ext>
              </a:extLst>
            </p:cNvPr>
            <p:cNvPicPr>
              <a:picLocks noChangeAspect="1"/>
            </p:cNvPicPr>
            <p:nvPr/>
          </p:nvPicPr>
          <p:blipFill>
            <a:blip r:embed="rId4"/>
            <a:stretch>
              <a:fillRect/>
            </a:stretch>
          </p:blipFill>
          <p:spPr>
            <a:xfrm>
              <a:off x="-2294603" y="603255"/>
              <a:ext cx="7975600" cy="5651498"/>
            </a:xfrm>
            <a:prstGeom prst="rect">
              <a:avLst/>
            </a:prstGeom>
          </p:spPr>
        </p:pic>
        <p:sp>
          <p:nvSpPr>
            <p:cNvPr id="43" name="Rectangle 42">
              <a:extLst>
                <a:ext uri="{FF2B5EF4-FFF2-40B4-BE49-F238E27FC236}">
                  <a16:creationId xmlns:a16="http://schemas.microsoft.com/office/drawing/2014/main" id="{3BC189F6-FAE6-4A4E-A891-2E5F07AF1D2E}"/>
                </a:ext>
              </a:extLst>
            </p:cNvPr>
            <p:cNvSpPr/>
            <p:nvPr/>
          </p:nvSpPr>
          <p:spPr>
            <a:xfrm>
              <a:off x="4022895" y="2167836"/>
              <a:ext cx="1097502" cy="904546"/>
            </a:xfrm>
            <a:prstGeom prst="rect">
              <a:avLst/>
            </a:prstGeom>
            <a:noFill/>
            <a:ln w="57150">
              <a:solidFill>
                <a:srgbClr val="FAE7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rgbClr val="FAE7CB"/>
                </a:solidFill>
              </a:endParaRPr>
            </a:p>
          </p:txBody>
        </p:sp>
        <p:sp>
          <p:nvSpPr>
            <p:cNvPr id="44" name="Rectangle 43">
              <a:extLst>
                <a:ext uri="{FF2B5EF4-FFF2-40B4-BE49-F238E27FC236}">
                  <a16:creationId xmlns:a16="http://schemas.microsoft.com/office/drawing/2014/main" id="{1C0F31E7-CE5C-4709-B21D-5FAE2F4A88C3}"/>
                </a:ext>
              </a:extLst>
            </p:cNvPr>
            <p:cNvSpPr/>
            <p:nvPr/>
          </p:nvSpPr>
          <p:spPr>
            <a:xfrm>
              <a:off x="3364860" y="1020499"/>
              <a:ext cx="658040" cy="776890"/>
            </a:xfrm>
            <a:prstGeom prst="rect">
              <a:avLst/>
            </a:prstGeom>
            <a:noFill/>
            <a:ln w="57150">
              <a:solidFill>
                <a:srgbClr val="FAE7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rgbClr val="FAE7CB"/>
                </a:solidFill>
              </a:endParaRPr>
            </a:p>
          </p:txBody>
        </p:sp>
        <p:sp>
          <p:nvSpPr>
            <p:cNvPr id="45" name="Rectangle 44">
              <a:extLst>
                <a:ext uri="{FF2B5EF4-FFF2-40B4-BE49-F238E27FC236}">
                  <a16:creationId xmlns:a16="http://schemas.microsoft.com/office/drawing/2014/main" id="{5AC869DB-2F77-47DF-8876-856A2475822D}"/>
                </a:ext>
              </a:extLst>
            </p:cNvPr>
            <p:cNvSpPr/>
            <p:nvPr/>
          </p:nvSpPr>
          <p:spPr>
            <a:xfrm>
              <a:off x="1312491" y="1797389"/>
              <a:ext cx="761407" cy="683784"/>
            </a:xfrm>
            <a:prstGeom prst="rect">
              <a:avLst/>
            </a:prstGeom>
            <a:noFill/>
            <a:ln w="57150">
              <a:solidFill>
                <a:srgbClr val="FAE7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rgbClr val="FAE7CB"/>
                </a:solidFill>
              </a:endParaRPr>
            </a:p>
          </p:txBody>
        </p:sp>
      </p:grpSp>
      <p:sp>
        <p:nvSpPr>
          <p:cNvPr id="41" name="TextBox 40">
            <a:extLst>
              <a:ext uri="{FF2B5EF4-FFF2-40B4-BE49-F238E27FC236}">
                <a16:creationId xmlns:a16="http://schemas.microsoft.com/office/drawing/2014/main" id="{5D4034AC-041E-4D02-AEDC-FCE4797B0671}"/>
              </a:ext>
            </a:extLst>
          </p:cNvPr>
          <p:cNvSpPr txBox="1"/>
          <p:nvPr/>
        </p:nvSpPr>
        <p:spPr>
          <a:xfrm>
            <a:off x="9141136" y="3889335"/>
            <a:ext cx="2260620" cy="830997"/>
          </a:xfrm>
          <a:prstGeom prst="rect">
            <a:avLst/>
          </a:prstGeom>
          <a:solidFill>
            <a:schemeClr val="bg1">
              <a:lumMod val="95000"/>
            </a:schemeClr>
          </a:solidFill>
        </p:spPr>
        <p:txBody>
          <a:bodyPr wrap="none" rtlCol="0">
            <a:spAutoFit/>
          </a:bodyPr>
          <a:lstStyle/>
          <a:p>
            <a:pPr algn="ctr"/>
            <a:r>
              <a:rPr lang="en-US" sz="2400" dirty="0"/>
              <a:t>New</a:t>
            </a:r>
          </a:p>
          <a:p>
            <a:pPr algn="ctr"/>
            <a:r>
              <a:rPr lang="en-US" sz="2400" dirty="0"/>
              <a:t>inference results</a:t>
            </a:r>
          </a:p>
        </p:txBody>
      </p:sp>
      <p:grpSp>
        <p:nvGrpSpPr>
          <p:cNvPr id="17" name="Group 16">
            <a:extLst>
              <a:ext uri="{FF2B5EF4-FFF2-40B4-BE49-F238E27FC236}">
                <a16:creationId xmlns:a16="http://schemas.microsoft.com/office/drawing/2014/main" id="{329A4140-1FE3-4E07-ADC4-8D0AECF8E620}"/>
              </a:ext>
            </a:extLst>
          </p:cNvPr>
          <p:cNvGrpSpPr/>
          <p:nvPr/>
        </p:nvGrpSpPr>
        <p:grpSpPr>
          <a:xfrm>
            <a:off x="4296619" y="3664597"/>
            <a:ext cx="2354619" cy="1448923"/>
            <a:chOff x="5729639" y="4701301"/>
            <a:chExt cx="2354619" cy="1448923"/>
          </a:xfrm>
        </p:grpSpPr>
        <p:grpSp>
          <p:nvGrpSpPr>
            <p:cNvPr id="24" name="Group 23">
              <a:extLst>
                <a:ext uri="{FF2B5EF4-FFF2-40B4-BE49-F238E27FC236}">
                  <a16:creationId xmlns:a16="http://schemas.microsoft.com/office/drawing/2014/main" id="{2BA2484B-9067-4D7E-B68D-40E97AF8E497}"/>
                </a:ext>
              </a:extLst>
            </p:cNvPr>
            <p:cNvGrpSpPr/>
            <p:nvPr/>
          </p:nvGrpSpPr>
          <p:grpSpPr>
            <a:xfrm>
              <a:off x="6013999" y="4701301"/>
              <a:ext cx="1654133" cy="953673"/>
              <a:chOff x="8610600" y="4813417"/>
              <a:chExt cx="2560321" cy="1476126"/>
            </a:xfrm>
          </p:grpSpPr>
          <p:sp>
            <p:nvSpPr>
              <p:cNvPr id="5" name="Rectangle 4">
                <a:extLst>
                  <a:ext uri="{FF2B5EF4-FFF2-40B4-BE49-F238E27FC236}">
                    <a16:creationId xmlns:a16="http://schemas.microsoft.com/office/drawing/2014/main" id="{4BB1D466-642D-4BC0-99A8-43540C12D931}"/>
                  </a:ext>
                </a:extLst>
              </p:cNvPr>
              <p:cNvSpPr/>
              <p:nvPr/>
            </p:nvSpPr>
            <p:spPr>
              <a:xfrm>
                <a:off x="8610600" y="4813417"/>
                <a:ext cx="2560321" cy="1476126"/>
              </a:xfrm>
              <a:prstGeom prst="rect">
                <a:avLst/>
              </a:prstGeom>
              <a:solidFill>
                <a:schemeClr val="bg2">
                  <a:lumMod val="7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74FE625F-03B1-4CE5-85F8-8AEC009752A5}"/>
                  </a:ext>
                </a:extLst>
              </p:cNvPr>
              <p:cNvSpPr/>
              <p:nvPr/>
            </p:nvSpPr>
            <p:spPr>
              <a:xfrm>
                <a:off x="9992737" y="4861425"/>
                <a:ext cx="242652" cy="195211"/>
              </a:xfrm>
              <a:prstGeom prst="rect">
                <a:avLst/>
              </a:prstGeom>
              <a:noFill/>
              <a:ln w="57150">
                <a:solidFill>
                  <a:srgbClr val="64F0F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20" name="Rectangle 19">
                <a:extLst>
                  <a:ext uri="{FF2B5EF4-FFF2-40B4-BE49-F238E27FC236}">
                    <a16:creationId xmlns:a16="http://schemas.microsoft.com/office/drawing/2014/main" id="{FD5BA43F-B108-43D6-90ED-C360720E8DC0}"/>
                  </a:ext>
                </a:extLst>
              </p:cNvPr>
              <p:cNvSpPr/>
              <p:nvPr/>
            </p:nvSpPr>
            <p:spPr>
              <a:xfrm>
                <a:off x="9790758" y="5085384"/>
                <a:ext cx="247099" cy="207874"/>
              </a:xfrm>
              <a:prstGeom prst="rect">
                <a:avLst/>
              </a:prstGeom>
              <a:noFill/>
              <a:ln w="57150">
                <a:solidFill>
                  <a:srgbClr val="64F0F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1" name="Rectangle 20">
                <a:extLst>
                  <a:ext uri="{FF2B5EF4-FFF2-40B4-BE49-F238E27FC236}">
                    <a16:creationId xmlns:a16="http://schemas.microsoft.com/office/drawing/2014/main" id="{116DA0F0-96B9-4388-81AC-793027149E56}"/>
                  </a:ext>
                </a:extLst>
              </p:cNvPr>
              <p:cNvSpPr/>
              <p:nvPr/>
            </p:nvSpPr>
            <p:spPr>
              <a:xfrm>
                <a:off x="10428413" y="4949430"/>
                <a:ext cx="204837" cy="158068"/>
              </a:xfrm>
              <a:prstGeom prst="rect">
                <a:avLst/>
              </a:prstGeom>
              <a:noFill/>
              <a:ln w="57150">
                <a:solidFill>
                  <a:srgbClr val="64F0F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2" name="Rectangle 21">
                <a:extLst>
                  <a:ext uri="{FF2B5EF4-FFF2-40B4-BE49-F238E27FC236}">
                    <a16:creationId xmlns:a16="http://schemas.microsoft.com/office/drawing/2014/main" id="{D3319B0B-4A8E-4485-ACE6-912EC60564B7}"/>
                  </a:ext>
                </a:extLst>
              </p:cNvPr>
              <p:cNvSpPr/>
              <p:nvPr/>
            </p:nvSpPr>
            <p:spPr>
              <a:xfrm>
                <a:off x="10682533" y="5244607"/>
                <a:ext cx="242652" cy="195211"/>
              </a:xfrm>
              <a:prstGeom prst="rect">
                <a:avLst/>
              </a:prstGeom>
              <a:noFill/>
              <a:ln w="57150">
                <a:solidFill>
                  <a:srgbClr val="64F0F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3" name="Rectangle 22">
                <a:extLst>
                  <a:ext uri="{FF2B5EF4-FFF2-40B4-BE49-F238E27FC236}">
                    <a16:creationId xmlns:a16="http://schemas.microsoft.com/office/drawing/2014/main" id="{72BC1376-FE2F-45C7-AFB5-C7989ED9034C}"/>
                  </a:ext>
                </a:extLst>
              </p:cNvPr>
              <p:cNvSpPr/>
              <p:nvPr/>
            </p:nvSpPr>
            <p:spPr>
              <a:xfrm>
                <a:off x="10282328" y="4841071"/>
                <a:ext cx="157011" cy="117205"/>
              </a:xfrm>
              <a:prstGeom prst="rect">
                <a:avLst/>
              </a:prstGeom>
              <a:noFill/>
              <a:ln w="57150">
                <a:solidFill>
                  <a:srgbClr val="64F0F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
          <p:nvSpPr>
            <p:cNvPr id="46" name="TextBox 45">
              <a:extLst>
                <a:ext uri="{FF2B5EF4-FFF2-40B4-BE49-F238E27FC236}">
                  <a16:creationId xmlns:a16="http://schemas.microsoft.com/office/drawing/2014/main" id="{5234942F-0B33-461B-A945-E4B8B2941293}"/>
                </a:ext>
              </a:extLst>
            </p:cNvPr>
            <p:cNvSpPr txBox="1"/>
            <p:nvPr/>
          </p:nvSpPr>
          <p:spPr>
            <a:xfrm>
              <a:off x="5729639" y="5688559"/>
              <a:ext cx="2354619" cy="461665"/>
            </a:xfrm>
            <a:prstGeom prst="rect">
              <a:avLst/>
            </a:prstGeom>
            <a:solidFill>
              <a:schemeClr val="bg1">
                <a:lumMod val="95000"/>
              </a:schemeClr>
            </a:solidFill>
          </p:spPr>
          <p:txBody>
            <a:bodyPr wrap="none" rtlCol="0">
              <a:spAutoFit/>
            </a:bodyPr>
            <a:lstStyle/>
            <a:p>
              <a:r>
                <a:rPr lang="en-US" sz="2400" dirty="0"/>
                <a:t>Feedback regions</a:t>
              </a:r>
            </a:p>
          </p:txBody>
        </p:sp>
      </p:grpSp>
      <p:grpSp>
        <p:nvGrpSpPr>
          <p:cNvPr id="51" name="Group 50">
            <a:extLst>
              <a:ext uri="{FF2B5EF4-FFF2-40B4-BE49-F238E27FC236}">
                <a16:creationId xmlns:a16="http://schemas.microsoft.com/office/drawing/2014/main" id="{82B770F4-6293-4E98-9473-F56B0B6C56F7}"/>
              </a:ext>
            </a:extLst>
          </p:cNvPr>
          <p:cNvGrpSpPr/>
          <p:nvPr/>
        </p:nvGrpSpPr>
        <p:grpSpPr>
          <a:xfrm>
            <a:off x="4405193" y="2070766"/>
            <a:ext cx="2342738" cy="1443452"/>
            <a:chOff x="5376224" y="4798465"/>
            <a:chExt cx="3614994" cy="2227340"/>
          </a:xfrm>
        </p:grpSpPr>
        <p:grpSp>
          <p:nvGrpSpPr>
            <p:cNvPr id="52" name="Group 51">
              <a:extLst>
                <a:ext uri="{FF2B5EF4-FFF2-40B4-BE49-F238E27FC236}">
                  <a16:creationId xmlns:a16="http://schemas.microsoft.com/office/drawing/2014/main" id="{6A9339EE-9693-4F6D-B044-9B374D053F9E}"/>
                </a:ext>
              </a:extLst>
            </p:cNvPr>
            <p:cNvGrpSpPr/>
            <p:nvPr/>
          </p:nvGrpSpPr>
          <p:grpSpPr>
            <a:xfrm>
              <a:off x="5746393" y="4798465"/>
              <a:ext cx="2572762" cy="1476127"/>
              <a:chOff x="-2294603" y="603250"/>
              <a:chExt cx="7975600" cy="5651498"/>
            </a:xfrm>
          </p:grpSpPr>
          <p:pic>
            <p:nvPicPr>
              <p:cNvPr id="54" name="Picture 53">
                <a:extLst>
                  <a:ext uri="{FF2B5EF4-FFF2-40B4-BE49-F238E27FC236}">
                    <a16:creationId xmlns:a16="http://schemas.microsoft.com/office/drawing/2014/main" id="{039C6B4D-3881-47F4-AAFD-AC35268DC651}"/>
                  </a:ext>
                </a:extLst>
              </p:cNvPr>
              <p:cNvPicPr>
                <a:picLocks noChangeAspect="1"/>
              </p:cNvPicPr>
              <p:nvPr/>
            </p:nvPicPr>
            <p:blipFill>
              <a:blip r:embed="rId4"/>
              <a:stretch>
                <a:fillRect/>
              </a:stretch>
            </p:blipFill>
            <p:spPr>
              <a:xfrm>
                <a:off x="-2294603" y="603250"/>
                <a:ext cx="7975600" cy="5651498"/>
              </a:xfrm>
              <a:prstGeom prst="rect">
                <a:avLst/>
              </a:prstGeom>
            </p:spPr>
          </p:pic>
          <p:sp>
            <p:nvSpPr>
              <p:cNvPr id="55" name="Rectangle 54">
                <a:extLst>
                  <a:ext uri="{FF2B5EF4-FFF2-40B4-BE49-F238E27FC236}">
                    <a16:creationId xmlns:a16="http://schemas.microsoft.com/office/drawing/2014/main" id="{7171347E-6629-47B1-8C6C-2C36A82D95A9}"/>
                  </a:ext>
                </a:extLst>
              </p:cNvPr>
              <p:cNvSpPr/>
              <p:nvPr/>
            </p:nvSpPr>
            <p:spPr>
              <a:xfrm>
                <a:off x="-1909416" y="3191031"/>
                <a:ext cx="1401985" cy="1103441"/>
              </a:xfrm>
              <a:prstGeom prst="rect">
                <a:avLst/>
              </a:prstGeom>
              <a:noFill/>
              <a:ln w="57150">
                <a:solidFill>
                  <a:srgbClr val="FAE7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rgbClr val="FAE7CB"/>
                  </a:solidFill>
                </a:endParaRPr>
              </a:p>
            </p:txBody>
          </p:sp>
          <p:sp>
            <p:nvSpPr>
              <p:cNvPr id="56" name="Rectangle 55">
                <a:extLst>
                  <a:ext uri="{FF2B5EF4-FFF2-40B4-BE49-F238E27FC236}">
                    <a16:creationId xmlns:a16="http://schemas.microsoft.com/office/drawing/2014/main" id="{A1D961A6-7966-45B2-9F65-DC6E50409CE2}"/>
                  </a:ext>
                </a:extLst>
              </p:cNvPr>
              <p:cNvSpPr/>
              <p:nvPr/>
            </p:nvSpPr>
            <p:spPr>
              <a:xfrm>
                <a:off x="-1354098" y="4521496"/>
                <a:ext cx="1701800" cy="1553779"/>
              </a:xfrm>
              <a:prstGeom prst="rect">
                <a:avLst/>
              </a:prstGeom>
              <a:noFill/>
              <a:ln w="57150">
                <a:solidFill>
                  <a:srgbClr val="FAE7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rgbClr val="FAE7CB"/>
                  </a:solidFill>
                </a:endParaRPr>
              </a:p>
            </p:txBody>
          </p:sp>
          <p:sp>
            <p:nvSpPr>
              <p:cNvPr id="57" name="Rectangle 56">
                <a:extLst>
                  <a:ext uri="{FF2B5EF4-FFF2-40B4-BE49-F238E27FC236}">
                    <a16:creationId xmlns:a16="http://schemas.microsoft.com/office/drawing/2014/main" id="{063A92CD-F310-4BDC-ACB9-29C0B26EC399}"/>
                  </a:ext>
                </a:extLst>
              </p:cNvPr>
              <p:cNvSpPr/>
              <p:nvPr/>
            </p:nvSpPr>
            <p:spPr>
              <a:xfrm>
                <a:off x="968304" y="2244165"/>
                <a:ext cx="761408" cy="683786"/>
              </a:xfrm>
              <a:prstGeom prst="rect">
                <a:avLst/>
              </a:prstGeom>
              <a:noFill/>
              <a:ln w="57150">
                <a:solidFill>
                  <a:srgbClr val="FAE7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rgbClr val="FAE7CB"/>
                  </a:solidFill>
                </a:endParaRPr>
              </a:p>
            </p:txBody>
          </p:sp>
        </p:grpSp>
        <p:sp>
          <p:nvSpPr>
            <p:cNvPr id="53" name="TextBox 52">
              <a:extLst>
                <a:ext uri="{FF2B5EF4-FFF2-40B4-BE49-F238E27FC236}">
                  <a16:creationId xmlns:a16="http://schemas.microsoft.com/office/drawing/2014/main" id="{077DB628-C333-4AC7-83B4-49D17794B079}"/>
                </a:ext>
              </a:extLst>
            </p:cNvPr>
            <p:cNvSpPr txBox="1"/>
            <p:nvPr/>
          </p:nvSpPr>
          <p:spPr>
            <a:xfrm>
              <a:off x="5376224" y="6313426"/>
              <a:ext cx="3614994" cy="712379"/>
            </a:xfrm>
            <a:prstGeom prst="rect">
              <a:avLst/>
            </a:prstGeom>
            <a:solidFill>
              <a:schemeClr val="bg1">
                <a:lumMod val="95000"/>
              </a:schemeClr>
            </a:solidFill>
          </p:spPr>
          <p:txBody>
            <a:bodyPr wrap="square" rtlCol="0">
              <a:spAutoFit/>
            </a:bodyPr>
            <a:lstStyle/>
            <a:p>
              <a:r>
                <a:rPr lang="en-US" sz="2400" dirty="0"/>
                <a:t>Inference results</a:t>
              </a:r>
            </a:p>
          </p:txBody>
        </p:sp>
      </p:grpSp>
      <p:sp>
        <p:nvSpPr>
          <p:cNvPr id="58" name="TextBox 57">
            <a:extLst>
              <a:ext uri="{FF2B5EF4-FFF2-40B4-BE49-F238E27FC236}">
                <a16:creationId xmlns:a16="http://schemas.microsoft.com/office/drawing/2014/main" id="{0BD15152-9372-44F2-8F3E-E0044B2EDAE3}"/>
              </a:ext>
            </a:extLst>
          </p:cNvPr>
          <p:cNvSpPr txBox="1"/>
          <p:nvPr/>
        </p:nvSpPr>
        <p:spPr>
          <a:xfrm>
            <a:off x="50502" y="1606772"/>
            <a:ext cx="1143390" cy="461665"/>
          </a:xfrm>
          <a:prstGeom prst="rect">
            <a:avLst/>
          </a:prstGeom>
          <a:noFill/>
        </p:spPr>
        <p:txBody>
          <a:bodyPr wrap="none" rtlCol="0">
            <a:spAutoFit/>
          </a:bodyPr>
          <a:lstStyle/>
          <a:p>
            <a:r>
              <a:rPr lang="en-US" sz="2400" dirty="0"/>
              <a:t>Camera</a:t>
            </a:r>
          </a:p>
        </p:txBody>
      </p:sp>
      <p:sp>
        <p:nvSpPr>
          <p:cNvPr id="59" name="TextBox 58">
            <a:extLst>
              <a:ext uri="{FF2B5EF4-FFF2-40B4-BE49-F238E27FC236}">
                <a16:creationId xmlns:a16="http://schemas.microsoft.com/office/drawing/2014/main" id="{50C55F90-7ABA-4CA8-B2FE-156F80A99452}"/>
              </a:ext>
            </a:extLst>
          </p:cNvPr>
          <p:cNvSpPr txBox="1"/>
          <p:nvPr/>
        </p:nvSpPr>
        <p:spPr>
          <a:xfrm>
            <a:off x="50502" y="5493971"/>
            <a:ext cx="987643" cy="461665"/>
          </a:xfrm>
          <a:prstGeom prst="rect">
            <a:avLst/>
          </a:prstGeom>
          <a:noFill/>
        </p:spPr>
        <p:txBody>
          <a:bodyPr wrap="none" rtlCol="0">
            <a:spAutoFit/>
          </a:bodyPr>
          <a:lstStyle/>
          <a:p>
            <a:r>
              <a:rPr lang="en-US" sz="2400" dirty="0"/>
              <a:t>Server</a:t>
            </a:r>
          </a:p>
        </p:txBody>
      </p:sp>
      <p:sp>
        <p:nvSpPr>
          <p:cNvPr id="62" name="TextBox 61">
            <a:extLst>
              <a:ext uri="{FF2B5EF4-FFF2-40B4-BE49-F238E27FC236}">
                <a16:creationId xmlns:a16="http://schemas.microsoft.com/office/drawing/2014/main" id="{6553289F-46EA-4E59-BF19-8F560B21D9B1}"/>
              </a:ext>
            </a:extLst>
          </p:cNvPr>
          <p:cNvSpPr txBox="1"/>
          <p:nvPr/>
        </p:nvSpPr>
        <p:spPr>
          <a:xfrm>
            <a:off x="9837829" y="1331385"/>
            <a:ext cx="1261884" cy="461665"/>
          </a:xfrm>
          <a:prstGeom prst="rect">
            <a:avLst/>
          </a:prstGeom>
          <a:noFill/>
        </p:spPr>
        <p:txBody>
          <a:bodyPr wrap="none" rtlCol="0">
            <a:spAutoFit/>
          </a:bodyPr>
          <a:lstStyle/>
          <a:p>
            <a:r>
              <a:rPr lang="en-US" sz="2400" dirty="0"/>
              <a:t>Timeline</a:t>
            </a:r>
          </a:p>
        </p:txBody>
      </p:sp>
      <p:sp>
        <p:nvSpPr>
          <p:cNvPr id="66" name="TextBox 65">
            <a:extLst>
              <a:ext uri="{FF2B5EF4-FFF2-40B4-BE49-F238E27FC236}">
                <a16:creationId xmlns:a16="http://schemas.microsoft.com/office/drawing/2014/main" id="{38F01197-7713-4AC8-A667-4C3509F51D6A}"/>
              </a:ext>
            </a:extLst>
          </p:cNvPr>
          <p:cNvSpPr txBox="1"/>
          <p:nvPr/>
        </p:nvSpPr>
        <p:spPr>
          <a:xfrm>
            <a:off x="9906162" y="5805985"/>
            <a:ext cx="1261884" cy="461665"/>
          </a:xfrm>
          <a:prstGeom prst="rect">
            <a:avLst/>
          </a:prstGeom>
          <a:noFill/>
        </p:spPr>
        <p:txBody>
          <a:bodyPr wrap="none" rtlCol="0">
            <a:spAutoFit/>
          </a:bodyPr>
          <a:lstStyle/>
          <a:p>
            <a:r>
              <a:rPr lang="en-US" sz="2400" dirty="0"/>
              <a:t>Timeline</a:t>
            </a:r>
          </a:p>
        </p:txBody>
      </p:sp>
      <p:grpSp>
        <p:nvGrpSpPr>
          <p:cNvPr id="73" name="Group 72">
            <a:extLst>
              <a:ext uri="{FF2B5EF4-FFF2-40B4-BE49-F238E27FC236}">
                <a16:creationId xmlns:a16="http://schemas.microsoft.com/office/drawing/2014/main" id="{0DC29973-DD92-4801-B174-97DAE26DBDCB}"/>
              </a:ext>
            </a:extLst>
          </p:cNvPr>
          <p:cNvGrpSpPr/>
          <p:nvPr/>
        </p:nvGrpSpPr>
        <p:grpSpPr>
          <a:xfrm>
            <a:off x="1904646" y="2880292"/>
            <a:ext cx="1662168" cy="1444826"/>
            <a:chOff x="654372" y="2994940"/>
            <a:chExt cx="1662168" cy="1444826"/>
          </a:xfrm>
        </p:grpSpPr>
        <p:pic>
          <p:nvPicPr>
            <p:cNvPr id="9" name="Picture 8">
              <a:extLst>
                <a:ext uri="{FF2B5EF4-FFF2-40B4-BE49-F238E27FC236}">
                  <a16:creationId xmlns:a16="http://schemas.microsoft.com/office/drawing/2014/main" id="{3B0025EF-2A0C-4911-B390-E062E2E373B3}"/>
                </a:ext>
              </a:extLst>
            </p:cNvPr>
            <p:cNvPicPr>
              <a:picLocks noChangeAspect="1"/>
            </p:cNvPicPr>
            <p:nvPr/>
          </p:nvPicPr>
          <p:blipFill>
            <a:blip r:embed="rId4"/>
            <a:stretch>
              <a:fillRect/>
            </a:stretch>
          </p:blipFill>
          <p:spPr>
            <a:xfrm>
              <a:off x="654372" y="2994940"/>
              <a:ext cx="1662168" cy="953673"/>
            </a:xfrm>
            <a:prstGeom prst="rect">
              <a:avLst/>
            </a:prstGeom>
          </p:spPr>
        </p:pic>
        <p:sp>
          <p:nvSpPr>
            <p:cNvPr id="69" name="TextBox 68">
              <a:extLst>
                <a:ext uri="{FF2B5EF4-FFF2-40B4-BE49-F238E27FC236}">
                  <a16:creationId xmlns:a16="http://schemas.microsoft.com/office/drawing/2014/main" id="{6CCB12AB-85FE-4600-9A68-65744E38316F}"/>
                </a:ext>
              </a:extLst>
            </p:cNvPr>
            <p:cNvSpPr txBox="1"/>
            <p:nvPr/>
          </p:nvSpPr>
          <p:spPr>
            <a:xfrm>
              <a:off x="659517" y="3978101"/>
              <a:ext cx="1618136" cy="461665"/>
            </a:xfrm>
            <a:prstGeom prst="rect">
              <a:avLst/>
            </a:prstGeom>
            <a:solidFill>
              <a:schemeClr val="bg1">
                <a:lumMod val="95000"/>
              </a:schemeClr>
            </a:solidFill>
          </p:spPr>
          <p:txBody>
            <a:bodyPr wrap="none" rtlCol="0">
              <a:spAutoFit/>
            </a:bodyPr>
            <a:lstStyle/>
            <a:p>
              <a:pPr algn="ctr"/>
              <a:r>
                <a:rPr lang="en-US" sz="2400" dirty="0"/>
                <a:t>Low quality</a:t>
              </a:r>
            </a:p>
          </p:txBody>
        </p:sp>
      </p:grpSp>
      <p:grpSp>
        <p:nvGrpSpPr>
          <p:cNvPr id="75" name="Group 74">
            <a:extLst>
              <a:ext uri="{FF2B5EF4-FFF2-40B4-BE49-F238E27FC236}">
                <a16:creationId xmlns:a16="http://schemas.microsoft.com/office/drawing/2014/main" id="{D2F56DB2-5C11-4E03-8CF6-E4EF064251F7}"/>
              </a:ext>
            </a:extLst>
          </p:cNvPr>
          <p:cNvGrpSpPr/>
          <p:nvPr/>
        </p:nvGrpSpPr>
        <p:grpSpPr>
          <a:xfrm>
            <a:off x="7104670" y="2916925"/>
            <a:ext cx="1681723" cy="1395860"/>
            <a:chOff x="7357934" y="3000096"/>
            <a:chExt cx="1681723" cy="1395860"/>
          </a:xfrm>
        </p:grpSpPr>
        <p:grpSp>
          <p:nvGrpSpPr>
            <p:cNvPr id="10" name="Group 9">
              <a:extLst>
                <a:ext uri="{FF2B5EF4-FFF2-40B4-BE49-F238E27FC236}">
                  <a16:creationId xmlns:a16="http://schemas.microsoft.com/office/drawing/2014/main" id="{B0319D41-A050-4555-AADF-6A564FDCCD12}"/>
                </a:ext>
              </a:extLst>
            </p:cNvPr>
            <p:cNvGrpSpPr/>
            <p:nvPr/>
          </p:nvGrpSpPr>
          <p:grpSpPr>
            <a:xfrm>
              <a:off x="7357934" y="3000096"/>
              <a:ext cx="1643451" cy="953673"/>
              <a:chOff x="1791153" y="4960488"/>
              <a:chExt cx="2572758" cy="1492937"/>
            </a:xfrm>
          </p:grpSpPr>
          <p:sp>
            <p:nvSpPr>
              <p:cNvPr id="11" name="Rectangle 10">
                <a:extLst>
                  <a:ext uri="{FF2B5EF4-FFF2-40B4-BE49-F238E27FC236}">
                    <a16:creationId xmlns:a16="http://schemas.microsoft.com/office/drawing/2014/main" id="{1D0304E5-0A87-4728-A0AC-2BE8810F6EAB}"/>
                  </a:ext>
                </a:extLst>
              </p:cNvPr>
              <p:cNvSpPr/>
              <p:nvPr/>
            </p:nvSpPr>
            <p:spPr>
              <a:xfrm>
                <a:off x="1791153" y="4960488"/>
                <a:ext cx="2572758" cy="1492937"/>
              </a:xfrm>
              <a:prstGeom prst="rect">
                <a:avLst/>
              </a:prstGeom>
              <a:solidFill>
                <a:schemeClr val="bg2">
                  <a:lumMod val="7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05A12D41-7270-4BFB-AC61-DDD00B46184E}"/>
                  </a:ext>
                </a:extLst>
              </p:cNvPr>
              <p:cNvPicPr>
                <a:picLocks noChangeAspect="1"/>
              </p:cNvPicPr>
              <p:nvPr/>
            </p:nvPicPr>
            <p:blipFill>
              <a:blip r:embed="rId4"/>
              <a:srcRect l="80534" t="29211" r="10035" b="57565"/>
              <a:stretch>
                <a:fillRect/>
              </a:stretch>
            </p:blipFill>
            <p:spPr>
              <a:xfrm>
                <a:off x="3860795" y="5408490"/>
                <a:ext cx="242652" cy="195211"/>
              </a:xfrm>
              <a:custGeom>
                <a:avLst/>
                <a:gdLst>
                  <a:gd name="connsiteX0" fmla="*/ 0 w 242652"/>
                  <a:gd name="connsiteY0" fmla="*/ 0 h 195211"/>
                  <a:gd name="connsiteX1" fmla="*/ 242652 w 242652"/>
                  <a:gd name="connsiteY1" fmla="*/ 0 h 195211"/>
                  <a:gd name="connsiteX2" fmla="*/ 242652 w 242652"/>
                  <a:gd name="connsiteY2" fmla="*/ 195211 h 195211"/>
                  <a:gd name="connsiteX3" fmla="*/ 0 w 242652"/>
                  <a:gd name="connsiteY3" fmla="*/ 195211 h 195211"/>
                </a:gdLst>
                <a:ahLst/>
                <a:cxnLst>
                  <a:cxn ang="0">
                    <a:pos x="connsiteX0" y="connsiteY0"/>
                  </a:cxn>
                  <a:cxn ang="0">
                    <a:pos x="connsiteX1" y="connsiteY1"/>
                  </a:cxn>
                  <a:cxn ang="0">
                    <a:pos x="connsiteX2" y="connsiteY2"/>
                  </a:cxn>
                  <a:cxn ang="0">
                    <a:pos x="connsiteX3" y="connsiteY3"/>
                  </a:cxn>
                </a:cxnLst>
                <a:rect l="l" t="t" r="r" b="b"/>
                <a:pathLst>
                  <a:path w="242652" h="195211">
                    <a:moveTo>
                      <a:pt x="0" y="0"/>
                    </a:moveTo>
                    <a:lnTo>
                      <a:pt x="242652" y="0"/>
                    </a:lnTo>
                    <a:lnTo>
                      <a:pt x="242652" y="195211"/>
                    </a:lnTo>
                    <a:lnTo>
                      <a:pt x="0" y="195211"/>
                    </a:lnTo>
                    <a:close/>
                  </a:path>
                </a:pathLst>
              </a:custGeom>
              <a:ln>
                <a:solidFill>
                  <a:srgbClr val="64F0F7"/>
                </a:solidFill>
              </a:ln>
            </p:spPr>
          </p:pic>
          <p:pic>
            <p:nvPicPr>
              <p:cNvPr id="13" name="Picture 12">
                <a:extLst>
                  <a:ext uri="{FF2B5EF4-FFF2-40B4-BE49-F238E27FC236}">
                    <a16:creationId xmlns:a16="http://schemas.microsoft.com/office/drawing/2014/main" id="{E972FB9E-1704-4219-8DDA-878CD6CD6132}"/>
                  </a:ext>
                </a:extLst>
              </p:cNvPr>
              <p:cNvPicPr>
                <a:picLocks noChangeAspect="1"/>
              </p:cNvPicPr>
              <p:nvPr/>
            </p:nvPicPr>
            <p:blipFill>
              <a:blip r:embed="rId4"/>
              <a:srcRect l="70656" t="9214" r="21382" b="80078"/>
              <a:stretch>
                <a:fillRect/>
              </a:stretch>
            </p:blipFill>
            <p:spPr>
              <a:xfrm>
                <a:off x="3606676" y="5113312"/>
                <a:ext cx="204837" cy="158068"/>
              </a:xfrm>
              <a:custGeom>
                <a:avLst/>
                <a:gdLst>
                  <a:gd name="connsiteX0" fmla="*/ 0 w 204837"/>
                  <a:gd name="connsiteY0" fmla="*/ 0 h 158068"/>
                  <a:gd name="connsiteX1" fmla="*/ 204837 w 204837"/>
                  <a:gd name="connsiteY1" fmla="*/ 0 h 158068"/>
                  <a:gd name="connsiteX2" fmla="*/ 204837 w 204837"/>
                  <a:gd name="connsiteY2" fmla="*/ 158068 h 158068"/>
                  <a:gd name="connsiteX3" fmla="*/ 0 w 204837"/>
                  <a:gd name="connsiteY3" fmla="*/ 158068 h 158068"/>
                </a:gdLst>
                <a:ahLst/>
                <a:cxnLst>
                  <a:cxn ang="0">
                    <a:pos x="connsiteX0" y="connsiteY0"/>
                  </a:cxn>
                  <a:cxn ang="0">
                    <a:pos x="connsiteX1" y="connsiteY1"/>
                  </a:cxn>
                  <a:cxn ang="0">
                    <a:pos x="connsiteX2" y="connsiteY2"/>
                  </a:cxn>
                  <a:cxn ang="0">
                    <a:pos x="connsiteX3" y="connsiteY3"/>
                  </a:cxn>
                </a:cxnLst>
                <a:rect l="l" t="t" r="r" b="b"/>
                <a:pathLst>
                  <a:path w="204837" h="158068">
                    <a:moveTo>
                      <a:pt x="0" y="0"/>
                    </a:moveTo>
                    <a:lnTo>
                      <a:pt x="204837" y="0"/>
                    </a:lnTo>
                    <a:lnTo>
                      <a:pt x="204837" y="158068"/>
                    </a:lnTo>
                    <a:lnTo>
                      <a:pt x="0" y="158068"/>
                    </a:lnTo>
                    <a:close/>
                  </a:path>
                </a:pathLst>
              </a:custGeom>
              <a:ln>
                <a:solidFill>
                  <a:srgbClr val="64F0F7"/>
                </a:solidFill>
              </a:ln>
            </p:spPr>
          </p:pic>
          <p:pic>
            <p:nvPicPr>
              <p:cNvPr id="14" name="Picture 13">
                <a:extLst>
                  <a:ext uri="{FF2B5EF4-FFF2-40B4-BE49-F238E27FC236}">
                    <a16:creationId xmlns:a16="http://schemas.microsoft.com/office/drawing/2014/main" id="{64ABBFD4-C733-4303-A22A-752AF91E2F99}"/>
                  </a:ext>
                </a:extLst>
              </p:cNvPr>
              <p:cNvPicPr>
                <a:picLocks noChangeAspect="1"/>
              </p:cNvPicPr>
              <p:nvPr/>
            </p:nvPicPr>
            <p:blipFill>
              <a:blip r:embed="rId4"/>
              <a:srcRect l="64978" t="1873" r="28919" b="90187"/>
              <a:stretch>
                <a:fillRect/>
              </a:stretch>
            </p:blipFill>
            <p:spPr>
              <a:xfrm>
                <a:off x="3460591" y="5004954"/>
                <a:ext cx="157011" cy="117205"/>
              </a:xfrm>
              <a:custGeom>
                <a:avLst/>
                <a:gdLst>
                  <a:gd name="connsiteX0" fmla="*/ 0 w 157011"/>
                  <a:gd name="connsiteY0" fmla="*/ 0 h 117205"/>
                  <a:gd name="connsiteX1" fmla="*/ 157011 w 157011"/>
                  <a:gd name="connsiteY1" fmla="*/ 0 h 117205"/>
                  <a:gd name="connsiteX2" fmla="*/ 157011 w 157011"/>
                  <a:gd name="connsiteY2" fmla="*/ 117205 h 117205"/>
                  <a:gd name="connsiteX3" fmla="*/ 0 w 157011"/>
                  <a:gd name="connsiteY3" fmla="*/ 117205 h 117205"/>
                </a:gdLst>
                <a:ahLst/>
                <a:cxnLst>
                  <a:cxn ang="0">
                    <a:pos x="connsiteX0" y="connsiteY0"/>
                  </a:cxn>
                  <a:cxn ang="0">
                    <a:pos x="connsiteX1" y="connsiteY1"/>
                  </a:cxn>
                  <a:cxn ang="0">
                    <a:pos x="connsiteX2" y="connsiteY2"/>
                  </a:cxn>
                  <a:cxn ang="0">
                    <a:pos x="connsiteX3" y="connsiteY3"/>
                  </a:cxn>
                </a:cxnLst>
                <a:rect l="l" t="t" r="r" b="b"/>
                <a:pathLst>
                  <a:path w="157011" h="117205">
                    <a:moveTo>
                      <a:pt x="0" y="0"/>
                    </a:moveTo>
                    <a:lnTo>
                      <a:pt x="157011" y="0"/>
                    </a:lnTo>
                    <a:lnTo>
                      <a:pt x="157011" y="117205"/>
                    </a:lnTo>
                    <a:lnTo>
                      <a:pt x="0" y="117205"/>
                    </a:lnTo>
                    <a:close/>
                  </a:path>
                </a:pathLst>
              </a:custGeom>
              <a:ln>
                <a:solidFill>
                  <a:srgbClr val="64F0F7"/>
                </a:solidFill>
              </a:ln>
            </p:spPr>
          </p:pic>
          <p:pic>
            <p:nvPicPr>
              <p:cNvPr id="15" name="Picture 14">
                <a:extLst>
                  <a:ext uri="{FF2B5EF4-FFF2-40B4-BE49-F238E27FC236}">
                    <a16:creationId xmlns:a16="http://schemas.microsoft.com/office/drawing/2014/main" id="{316D2372-8174-486C-9CC8-7309F36C3D11}"/>
                  </a:ext>
                </a:extLst>
              </p:cNvPr>
              <p:cNvPicPr>
                <a:picLocks noChangeAspect="1"/>
              </p:cNvPicPr>
              <p:nvPr/>
            </p:nvPicPr>
            <p:blipFill>
              <a:blip r:embed="rId4"/>
              <a:srcRect l="53722" t="3252" r="36846" b="83523"/>
              <a:stretch>
                <a:fillRect/>
              </a:stretch>
            </p:blipFill>
            <p:spPr>
              <a:xfrm>
                <a:off x="3170999" y="5025308"/>
                <a:ext cx="242652" cy="195211"/>
              </a:xfrm>
              <a:custGeom>
                <a:avLst/>
                <a:gdLst>
                  <a:gd name="connsiteX0" fmla="*/ 0 w 242652"/>
                  <a:gd name="connsiteY0" fmla="*/ 0 h 195211"/>
                  <a:gd name="connsiteX1" fmla="*/ 242652 w 242652"/>
                  <a:gd name="connsiteY1" fmla="*/ 0 h 195211"/>
                  <a:gd name="connsiteX2" fmla="*/ 242652 w 242652"/>
                  <a:gd name="connsiteY2" fmla="*/ 195211 h 195211"/>
                  <a:gd name="connsiteX3" fmla="*/ 0 w 242652"/>
                  <a:gd name="connsiteY3" fmla="*/ 195211 h 195211"/>
                </a:gdLst>
                <a:ahLst/>
                <a:cxnLst>
                  <a:cxn ang="0">
                    <a:pos x="connsiteX0" y="connsiteY0"/>
                  </a:cxn>
                  <a:cxn ang="0">
                    <a:pos x="connsiteX1" y="connsiteY1"/>
                  </a:cxn>
                  <a:cxn ang="0">
                    <a:pos x="connsiteX2" y="connsiteY2"/>
                  </a:cxn>
                  <a:cxn ang="0">
                    <a:pos x="connsiteX3" y="connsiteY3"/>
                  </a:cxn>
                </a:cxnLst>
                <a:rect l="l" t="t" r="r" b="b"/>
                <a:pathLst>
                  <a:path w="242652" h="195211">
                    <a:moveTo>
                      <a:pt x="0" y="0"/>
                    </a:moveTo>
                    <a:lnTo>
                      <a:pt x="242652" y="0"/>
                    </a:lnTo>
                    <a:lnTo>
                      <a:pt x="242652" y="195211"/>
                    </a:lnTo>
                    <a:lnTo>
                      <a:pt x="0" y="195211"/>
                    </a:lnTo>
                    <a:close/>
                  </a:path>
                </a:pathLst>
              </a:custGeom>
              <a:ln>
                <a:solidFill>
                  <a:srgbClr val="64F0F7"/>
                </a:solidFill>
              </a:ln>
            </p:spPr>
          </p:pic>
          <p:pic>
            <p:nvPicPr>
              <p:cNvPr id="16" name="Picture 15">
                <a:extLst>
                  <a:ext uri="{FF2B5EF4-FFF2-40B4-BE49-F238E27FC236}">
                    <a16:creationId xmlns:a16="http://schemas.microsoft.com/office/drawing/2014/main" id="{E1EED52A-BB63-4EEB-86A9-A9F287350BCA}"/>
                  </a:ext>
                </a:extLst>
              </p:cNvPr>
              <p:cNvPicPr>
                <a:picLocks noChangeAspect="1"/>
              </p:cNvPicPr>
              <p:nvPr/>
            </p:nvPicPr>
            <p:blipFill>
              <a:blip r:embed="rId4"/>
              <a:srcRect l="45871" t="18424" r="44524" b="67493"/>
              <a:stretch>
                <a:fillRect/>
              </a:stretch>
            </p:blipFill>
            <p:spPr>
              <a:xfrm>
                <a:off x="2969021" y="5249266"/>
                <a:ext cx="247099" cy="207874"/>
              </a:xfrm>
              <a:custGeom>
                <a:avLst/>
                <a:gdLst>
                  <a:gd name="connsiteX0" fmla="*/ 0 w 247099"/>
                  <a:gd name="connsiteY0" fmla="*/ 0 h 207874"/>
                  <a:gd name="connsiteX1" fmla="*/ 247099 w 247099"/>
                  <a:gd name="connsiteY1" fmla="*/ 0 h 207874"/>
                  <a:gd name="connsiteX2" fmla="*/ 247099 w 247099"/>
                  <a:gd name="connsiteY2" fmla="*/ 207874 h 207874"/>
                  <a:gd name="connsiteX3" fmla="*/ 0 w 247099"/>
                  <a:gd name="connsiteY3" fmla="*/ 207874 h 207874"/>
                </a:gdLst>
                <a:ahLst/>
                <a:cxnLst>
                  <a:cxn ang="0">
                    <a:pos x="connsiteX0" y="connsiteY0"/>
                  </a:cxn>
                  <a:cxn ang="0">
                    <a:pos x="connsiteX1" y="connsiteY1"/>
                  </a:cxn>
                  <a:cxn ang="0">
                    <a:pos x="connsiteX2" y="connsiteY2"/>
                  </a:cxn>
                  <a:cxn ang="0">
                    <a:pos x="connsiteX3" y="connsiteY3"/>
                  </a:cxn>
                </a:cxnLst>
                <a:rect l="l" t="t" r="r" b="b"/>
                <a:pathLst>
                  <a:path w="247099" h="207874">
                    <a:moveTo>
                      <a:pt x="0" y="0"/>
                    </a:moveTo>
                    <a:lnTo>
                      <a:pt x="247099" y="0"/>
                    </a:lnTo>
                    <a:lnTo>
                      <a:pt x="247099" y="207874"/>
                    </a:lnTo>
                    <a:lnTo>
                      <a:pt x="0" y="207874"/>
                    </a:lnTo>
                    <a:close/>
                  </a:path>
                </a:pathLst>
              </a:custGeom>
              <a:ln>
                <a:solidFill>
                  <a:srgbClr val="64F0F7"/>
                </a:solidFill>
              </a:ln>
            </p:spPr>
          </p:pic>
        </p:grpSp>
        <p:sp>
          <p:nvSpPr>
            <p:cNvPr id="74" name="TextBox 73">
              <a:extLst>
                <a:ext uri="{FF2B5EF4-FFF2-40B4-BE49-F238E27FC236}">
                  <a16:creationId xmlns:a16="http://schemas.microsoft.com/office/drawing/2014/main" id="{F3B71079-E153-41C2-9110-666281098D30}"/>
                </a:ext>
              </a:extLst>
            </p:cNvPr>
            <p:cNvSpPr txBox="1"/>
            <p:nvPr/>
          </p:nvSpPr>
          <p:spPr>
            <a:xfrm>
              <a:off x="7362595" y="3934291"/>
              <a:ext cx="1677062" cy="461665"/>
            </a:xfrm>
            <a:prstGeom prst="rect">
              <a:avLst/>
            </a:prstGeom>
            <a:solidFill>
              <a:schemeClr val="bg1">
                <a:lumMod val="95000"/>
              </a:schemeClr>
            </a:solidFill>
          </p:spPr>
          <p:txBody>
            <a:bodyPr wrap="none" rtlCol="0">
              <a:spAutoFit/>
            </a:bodyPr>
            <a:lstStyle/>
            <a:p>
              <a:pPr algn="ctr"/>
              <a:r>
                <a:rPr lang="en-US" sz="2400" dirty="0"/>
                <a:t>High quality</a:t>
              </a:r>
            </a:p>
          </p:txBody>
        </p:sp>
      </p:grpSp>
    </p:spTree>
    <p:extLst>
      <p:ext uri="{BB962C8B-B14F-4D97-AF65-F5344CB8AC3E}">
        <p14:creationId xmlns:p14="http://schemas.microsoft.com/office/powerpoint/2010/main" val="40724420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19270" y="365125"/>
            <a:ext cx="12072730" cy="1325563"/>
          </a:xfrm>
        </p:spPr>
        <p:txBody>
          <a:bodyPr>
            <a:normAutofit/>
          </a:bodyPr>
          <a:lstStyle/>
          <a:p>
            <a:pPr algn="ctr"/>
            <a:r>
              <a:rPr lang="en-US" b="1" dirty="0">
                <a:solidFill>
                  <a:srgbClr val="216583"/>
                </a:solidFill>
              </a:rPr>
              <a:t>General logic on feedback region generation</a:t>
            </a:r>
            <a:endParaRPr lang="en-US" dirty="0"/>
          </a:p>
        </p:txBody>
      </p:sp>
      <p:sp>
        <p:nvSpPr>
          <p:cNvPr id="3" name="Slide Number Placeholder 2">
            <a:extLst>
              <a:ext uri="{FF2B5EF4-FFF2-40B4-BE49-F238E27FC236}">
                <a16:creationId xmlns:a16="http://schemas.microsoft.com/office/drawing/2014/main" id="{D8212E72-F46C-B54E-BA00-8C960A081C7F}"/>
              </a:ext>
            </a:extLst>
          </p:cNvPr>
          <p:cNvSpPr>
            <a:spLocks noGrp="1"/>
          </p:cNvSpPr>
          <p:nvPr>
            <p:ph type="sldNum" sz="quarter" idx="12"/>
          </p:nvPr>
        </p:nvSpPr>
        <p:spPr/>
        <p:txBody>
          <a:bodyPr/>
          <a:lstStyle/>
          <a:p>
            <a:r>
              <a:rPr lang="en-US" dirty="0"/>
              <a:t>14</a:t>
            </a:r>
          </a:p>
        </p:txBody>
      </p:sp>
      <p:sp>
        <p:nvSpPr>
          <p:cNvPr id="5" name="Rectangle 4">
            <a:extLst>
              <a:ext uri="{FF2B5EF4-FFF2-40B4-BE49-F238E27FC236}">
                <a16:creationId xmlns:a16="http://schemas.microsoft.com/office/drawing/2014/main" id="{1F2E2595-F582-4A9C-928B-917FAF41C6D2}"/>
              </a:ext>
            </a:extLst>
          </p:cNvPr>
          <p:cNvSpPr/>
          <p:nvPr/>
        </p:nvSpPr>
        <p:spPr>
          <a:xfrm>
            <a:off x="252000" y="1549727"/>
            <a:ext cx="3081600" cy="830997"/>
          </a:xfrm>
          <a:prstGeom prst="rect">
            <a:avLst/>
          </a:prstGeom>
        </p:spPr>
        <p:txBody>
          <a:bodyPr wrap="square">
            <a:spAutoFit/>
          </a:bodyPr>
          <a:lstStyle/>
          <a:p>
            <a:pPr algn="ctr"/>
            <a:r>
              <a:rPr lang="en-US" sz="2400" dirty="0"/>
              <a:t>Generate regions that may contain objects</a:t>
            </a:r>
          </a:p>
        </p:txBody>
      </p:sp>
      <p:sp>
        <p:nvSpPr>
          <p:cNvPr id="42" name="Rectangle 41">
            <a:extLst>
              <a:ext uri="{FF2B5EF4-FFF2-40B4-BE49-F238E27FC236}">
                <a16:creationId xmlns:a16="http://schemas.microsoft.com/office/drawing/2014/main" id="{BD4FB96B-0DA6-40CF-91D9-3C766583EBFA}"/>
              </a:ext>
            </a:extLst>
          </p:cNvPr>
          <p:cNvSpPr/>
          <p:nvPr/>
        </p:nvSpPr>
        <p:spPr>
          <a:xfrm>
            <a:off x="3595798" y="1549726"/>
            <a:ext cx="4626601" cy="830997"/>
          </a:xfrm>
          <a:prstGeom prst="rect">
            <a:avLst/>
          </a:prstGeom>
        </p:spPr>
        <p:txBody>
          <a:bodyPr wrap="square">
            <a:spAutoFit/>
          </a:bodyPr>
          <a:lstStyle/>
          <a:p>
            <a:pPr algn="ctr"/>
            <a:r>
              <a:rPr lang="en-US" sz="2400" dirty="0"/>
              <a:t>Eliminate regions that overlap with high-confidence inference results </a:t>
            </a:r>
          </a:p>
        </p:txBody>
      </p:sp>
      <p:sp>
        <p:nvSpPr>
          <p:cNvPr id="43" name="Rectangle 42">
            <a:extLst>
              <a:ext uri="{FF2B5EF4-FFF2-40B4-BE49-F238E27FC236}">
                <a16:creationId xmlns:a16="http://schemas.microsoft.com/office/drawing/2014/main" id="{2E776BC1-AFC0-45D8-BD44-D7320C2B99A9}"/>
              </a:ext>
            </a:extLst>
          </p:cNvPr>
          <p:cNvSpPr/>
          <p:nvPr/>
        </p:nvSpPr>
        <p:spPr>
          <a:xfrm>
            <a:off x="8323200" y="1549727"/>
            <a:ext cx="3732000" cy="830997"/>
          </a:xfrm>
          <a:prstGeom prst="rect">
            <a:avLst/>
          </a:prstGeom>
        </p:spPr>
        <p:txBody>
          <a:bodyPr wrap="square">
            <a:spAutoFit/>
          </a:bodyPr>
          <a:lstStyle/>
          <a:p>
            <a:pPr algn="ctr"/>
            <a:r>
              <a:rPr lang="en-US" sz="2400" dirty="0"/>
              <a:t>Encode remaining regions in codec-friendly manner</a:t>
            </a:r>
          </a:p>
        </p:txBody>
      </p:sp>
      <p:sp>
        <p:nvSpPr>
          <p:cNvPr id="44" name="Rectangle 43">
            <a:extLst>
              <a:ext uri="{FF2B5EF4-FFF2-40B4-BE49-F238E27FC236}">
                <a16:creationId xmlns:a16="http://schemas.microsoft.com/office/drawing/2014/main" id="{D699AC96-BEE2-4116-AE75-95A3F8747A98}"/>
              </a:ext>
            </a:extLst>
          </p:cNvPr>
          <p:cNvSpPr/>
          <p:nvPr/>
        </p:nvSpPr>
        <p:spPr>
          <a:xfrm>
            <a:off x="557471" y="3316922"/>
            <a:ext cx="2549505" cy="1554740"/>
          </a:xfrm>
          <a:prstGeom prst="rect">
            <a:avLst/>
          </a:prstGeom>
          <a:solidFill>
            <a:schemeClr val="bg2">
              <a:lumMod val="7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nvGrpSpPr>
          <p:cNvPr id="53" name="Group 52">
            <a:extLst>
              <a:ext uri="{FF2B5EF4-FFF2-40B4-BE49-F238E27FC236}">
                <a16:creationId xmlns:a16="http://schemas.microsoft.com/office/drawing/2014/main" id="{A06DEC2F-7441-4D18-8F85-47D93A8A08A2}"/>
              </a:ext>
            </a:extLst>
          </p:cNvPr>
          <p:cNvGrpSpPr/>
          <p:nvPr/>
        </p:nvGrpSpPr>
        <p:grpSpPr>
          <a:xfrm>
            <a:off x="917824" y="3316922"/>
            <a:ext cx="914400" cy="914400"/>
            <a:chOff x="917824" y="3316922"/>
            <a:chExt cx="914400" cy="914400"/>
          </a:xfrm>
        </p:grpSpPr>
        <p:sp>
          <p:nvSpPr>
            <p:cNvPr id="51" name="Rectangle 50">
              <a:extLst>
                <a:ext uri="{FF2B5EF4-FFF2-40B4-BE49-F238E27FC236}">
                  <a16:creationId xmlns:a16="http://schemas.microsoft.com/office/drawing/2014/main" id="{DAFE153C-5C02-4DD7-8331-97634B8CBA73}"/>
                </a:ext>
              </a:extLst>
            </p:cNvPr>
            <p:cNvSpPr/>
            <p:nvPr/>
          </p:nvSpPr>
          <p:spPr>
            <a:xfrm>
              <a:off x="917824" y="3493698"/>
              <a:ext cx="914400" cy="577970"/>
            </a:xfrm>
            <a:prstGeom prst="rect">
              <a:avLst/>
            </a:prstGeom>
            <a:solidFill>
              <a:srgbClr val="64F0F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8" name="Graphic 47" descr="Car">
              <a:extLst>
                <a:ext uri="{FF2B5EF4-FFF2-40B4-BE49-F238E27FC236}">
                  <a16:creationId xmlns:a16="http://schemas.microsoft.com/office/drawing/2014/main" id="{BB29BAB6-654C-4055-B569-C481CFF963B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17824" y="3316922"/>
              <a:ext cx="914400" cy="914400"/>
            </a:xfrm>
            <a:prstGeom prst="rect">
              <a:avLst/>
            </a:prstGeom>
          </p:spPr>
        </p:pic>
      </p:grpSp>
      <p:grpSp>
        <p:nvGrpSpPr>
          <p:cNvPr id="54" name="Group 53">
            <a:extLst>
              <a:ext uri="{FF2B5EF4-FFF2-40B4-BE49-F238E27FC236}">
                <a16:creationId xmlns:a16="http://schemas.microsoft.com/office/drawing/2014/main" id="{D80AEA61-3495-4706-924D-964D32AC4FF5}"/>
              </a:ext>
            </a:extLst>
          </p:cNvPr>
          <p:cNvGrpSpPr/>
          <p:nvPr/>
        </p:nvGrpSpPr>
        <p:grpSpPr>
          <a:xfrm>
            <a:off x="2218169" y="4324545"/>
            <a:ext cx="414141" cy="414140"/>
            <a:chOff x="2330312" y="4669601"/>
            <a:chExt cx="414141" cy="414140"/>
          </a:xfrm>
        </p:grpSpPr>
        <p:sp>
          <p:nvSpPr>
            <p:cNvPr id="52" name="Rectangle 51">
              <a:extLst>
                <a:ext uri="{FF2B5EF4-FFF2-40B4-BE49-F238E27FC236}">
                  <a16:creationId xmlns:a16="http://schemas.microsoft.com/office/drawing/2014/main" id="{4A01711B-6FA0-47FC-AA7A-605DAE84AB59}"/>
                </a:ext>
              </a:extLst>
            </p:cNvPr>
            <p:cNvSpPr/>
            <p:nvPr/>
          </p:nvSpPr>
          <p:spPr>
            <a:xfrm>
              <a:off x="2330312" y="4669601"/>
              <a:ext cx="414141" cy="414140"/>
            </a:xfrm>
            <a:prstGeom prst="rect">
              <a:avLst/>
            </a:prstGeom>
            <a:solidFill>
              <a:srgbClr val="64F0F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0" name="Graphic 49" descr="Taxi">
              <a:extLst>
                <a:ext uri="{FF2B5EF4-FFF2-40B4-BE49-F238E27FC236}">
                  <a16:creationId xmlns:a16="http://schemas.microsoft.com/office/drawing/2014/main" id="{FDA2EC0E-DCAB-40B9-AC74-5D7AAC3B71C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330313" y="4669601"/>
              <a:ext cx="414140" cy="414140"/>
            </a:xfrm>
            <a:prstGeom prst="rect">
              <a:avLst/>
            </a:prstGeom>
          </p:spPr>
        </p:pic>
      </p:grpSp>
      <p:sp>
        <p:nvSpPr>
          <p:cNvPr id="55" name="Rectangle 54">
            <a:extLst>
              <a:ext uri="{FF2B5EF4-FFF2-40B4-BE49-F238E27FC236}">
                <a16:creationId xmlns:a16="http://schemas.microsoft.com/office/drawing/2014/main" id="{CA4F86A3-7685-4557-B789-86771802BC25}"/>
              </a:ext>
            </a:extLst>
          </p:cNvPr>
          <p:cNvSpPr/>
          <p:nvPr/>
        </p:nvSpPr>
        <p:spPr>
          <a:xfrm>
            <a:off x="4767674" y="3316922"/>
            <a:ext cx="2549505" cy="1554740"/>
          </a:xfrm>
          <a:prstGeom prst="rect">
            <a:avLst/>
          </a:prstGeom>
          <a:solidFill>
            <a:schemeClr val="bg2">
              <a:lumMod val="7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58" name="Graphic 57" descr="Car">
            <a:extLst>
              <a:ext uri="{FF2B5EF4-FFF2-40B4-BE49-F238E27FC236}">
                <a16:creationId xmlns:a16="http://schemas.microsoft.com/office/drawing/2014/main" id="{1CBBA4A3-5B02-4776-9241-740B6E58474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128026" y="3325483"/>
            <a:ext cx="914400" cy="914400"/>
          </a:xfrm>
          <a:prstGeom prst="rect">
            <a:avLst/>
          </a:prstGeom>
        </p:spPr>
      </p:pic>
      <p:sp>
        <p:nvSpPr>
          <p:cNvPr id="62" name="Rectangle 61">
            <a:extLst>
              <a:ext uri="{FF2B5EF4-FFF2-40B4-BE49-F238E27FC236}">
                <a16:creationId xmlns:a16="http://schemas.microsoft.com/office/drawing/2014/main" id="{6F3FADFE-40A0-4DA1-9497-74449BE3B33C}"/>
              </a:ext>
            </a:extLst>
          </p:cNvPr>
          <p:cNvSpPr/>
          <p:nvPr/>
        </p:nvSpPr>
        <p:spPr>
          <a:xfrm>
            <a:off x="3593064" y="2459790"/>
            <a:ext cx="1407205" cy="830997"/>
          </a:xfrm>
          <a:prstGeom prst="rect">
            <a:avLst/>
          </a:prstGeom>
        </p:spPr>
        <p:txBody>
          <a:bodyPr wrap="square">
            <a:spAutoFit/>
          </a:bodyPr>
          <a:lstStyle/>
          <a:p>
            <a:pPr algn="ctr"/>
            <a:r>
              <a:rPr lang="en-US" sz="2400" dirty="0"/>
              <a:t>Already confident</a:t>
            </a:r>
          </a:p>
        </p:txBody>
      </p:sp>
      <p:cxnSp>
        <p:nvCxnSpPr>
          <p:cNvPr id="66" name="Connector: Elbow 65">
            <a:extLst>
              <a:ext uri="{FF2B5EF4-FFF2-40B4-BE49-F238E27FC236}">
                <a16:creationId xmlns:a16="http://schemas.microsoft.com/office/drawing/2014/main" id="{3406AC6E-B8DA-4F20-B6B0-0EEDC5B56E92}"/>
              </a:ext>
            </a:extLst>
          </p:cNvPr>
          <p:cNvCxnSpPr>
            <a:stCxn id="62" idx="2"/>
            <a:endCxn id="58" idx="1"/>
          </p:cNvCxnSpPr>
          <p:nvPr/>
        </p:nvCxnSpPr>
        <p:spPr>
          <a:xfrm rot="16200000" flipH="1">
            <a:off x="4466398" y="3121055"/>
            <a:ext cx="491896" cy="831359"/>
          </a:xfrm>
          <a:prstGeom prst="bentConnector2">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7" name="Rectangle 66">
            <a:extLst>
              <a:ext uri="{FF2B5EF4-FFF2-40B4-BE49-F238E27FC236}">
                <a16:creationId xmlns:a16="http://schemas.microsoft.com/office/drawing/2014/main" id="{9F8F50F4-2FF2-47B6-86FE-200AE3CAD6DC}"/>
              </a:ext>
            </a:extLst>
          </p:cNvPr>
          <p:cNvSpPr/>
          <p:nvPr/>
        </p:nvSpPr>
        <p:spPr>
          <a:xfrm>
            <a:off x="8914447" y="3297151"/>
            <a:ext cx="2549505" cy="1554740"/>
          </a:xfrm>
          <a:prstGeom prst="rect">
            <a:avLst/>
          </a:prstGeom>
          <a:solidFill>
            <a:schemeClr val="bg2">
              <a:lumMod val="7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68524EFB-FE6C-42F7-804F-F62D86278225}"/>
              </a:ext>
            </a:extLst>
          </p:cNvPr>
          <p:cNvSpPr/>
          <p:nvPr/>
        </p:nvSpPr>
        <p:spPr>
          <a:xfrm>
            <a:off x="10628231" y="4324545"/>
            <a:ext cx="414141" cy="414140"/>
          </a:xfrm>
          <a:prstGeom prst="rect">
            <a:avLst/>
          </a:prstGeom>
          <a:solidFill>
            <a:srgbClr val="65C0B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1" name="Group 70">
            <a:extLst>
              <a:ext uri="{FF2B5EF4-FFF2-40B4-BE49-F238E27FC236}">
                <a16:creationId xmlns:a16="http://schemas.microsoft.com/office/drawing/2014/main" id="{41D45CC6-2FDA-49C6-8B4E-9E33C726B173}"/>
              </a:ext>
            </a:extLst>
          </p:cNvPr>
          <p:cNvGrpSpPr/>
          <p:nvPr/>
        </p:nvGrpSpPr>
        <p:grpSpPr>
          <a:xfrm>
            <a:off x="6607095" y="4318666"/>
            <a:ext cx="414141" cy="414140"/>
            <a:chOff x="2330312" y="4669601"/>
            <a:chExt cx="414141" cy="414140"/>
          </a:xfrm>
        </p:grpSpPr>
        <p:sp>
          <p:nvSpPr>
            <p:cNvPr id="72" name="Rectangle 71">
              <a:extLst>
                <a:ext uri="{FF2B5EF4-FFF2-40B4-BE49-F238E27FC236}">
                  <a16:creationId xmlns:a16="http://schemas.microsoft.com/office/drawing/2014/main" id="{879DEDB8-CEB7-4D33-9158-051D64678CC4}"/>
                </a:ext>
              </a:extLst>
            </p:cNvPr>
            <p:cNvSpPr/>
            <p:nvPr/>
          </p:nvSpPr>
          <p:spPr>
            <a:xfrm>
              <a:off x="2330312" y="4669601"/>
              <a:ext cx="414141" cy="414140"/>
            </a:xfrm>
            <a:prstGeom prst="rect">
              <a:avLst/>
            </a:prstGeom>
            <a:solidFill>
              <a:srgbClr val="64F0F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3" name="Graphic 72" descr="Taxi">
              <a:extLst>
                <a:ext uri="{FF2B5EF4-FFF2-40B4-BE49-F238E27FC236}">
                  <a16:creationId xmlns:a16="http://schemas.microsoft.com/office/drawing/2014/main" id="{9FABE0B8-479A-454F-B007-1CCA45B98DB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330313" y="4669601"/>
              <a:ext cx="414140" cy="414140"/>
            </a:xfrm>
            <a:prstGeom prst="rect">
              <a:avLst/>
            </a:prstGeom>
          </p:spPr>
        </p:pic>
      </p:grpSp>
      <p:sp>
        <p:nvSpPr>
          <p:cNvPr id="4" name="TextBox 3">
            <a:extLst>
              <a:ext uri="{FF2B5EF4-FFF2-40B4-BE49-F238E27FC236}">
                <a16:creationId xmlns:a16="http://schemas.microsoft.com/office/drawing/2014/main" id="{EA3F1F2A-F73D-3940-8B89-E7B268E637DB}"/>
              </a:ext>
            </a:extLst>
          </p:cNvPr>
          <p:cNvSpPr txBox="1"/>
          <p:nvPr/>
        </p:nvSpPr>
        <p:spPr>
          <a:xfrm>
            <a:off x="1731364" y="6250898"/>
            <a:ext cx="754822" cy="369332"/>
          </a:xfrm>
          <a:prstGeom prst="rect">
            <a:avLst/>
          </a:prstGeom>
          <a:noFill/>
        </p:spPr>
        <p:txBody>
          <a:bodyPr wrap="none" rtlCol="0">
            <a:spAutoFit/>
          </a:bodyPr>
          <a:lstStyle/>
          <a:p>
            <a:r>
              <a:rPr lang="en-US" dirty="0"/>
              <a:t>Drop?</a:t>
            </a:r>
          </a:p>
        </p:txBody>
      </p:sp>
    </p:spTree>
    <p:extLst>
      <p:ext uri="{BB962C8B-B14F-4D97-AF65-F5344CB8AC3E}">
        <p14:creationId xmlns:p14="http://schemas.microsoft.com/office/powerpoint/2010/main" val="273661759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9270" y="365125"/>
            <a:ext cx="12072730" cy="1325563"/>
          </a:xfrm>
        </p:spPr>
        <p:txBody>
          <a:bodyPr>
            <a:normAutofit/>
          </a:bodyPr>
          <a:lstStyle/>
          <a:p>
            <a:pPr algn="ctr"/>
            <a:r>
              <a:rPr lang="en-US" b="1" dirty="0">
                <a:solidFill>
                  <a:srgbClr val="216583"/>
                </a:solidFill>
              </a:rPr>
              <a:t>Example: object detection</a:t>
            </a:r>
            <a:endParaRPr lang="en-US" dirty="0"/>
          </a:p>
        </p:txBody>
      </p:sp>
      <p:sp>
        <p:nvSpPr>
          <p:cNvPr id="3" name="Slide Number Placeholder 2">
            <a:extLst>
              <a:ext uri="{FF2B5EF4-FFF2-40B4-BE49-F238E27FC236}">
                <a16:creationId xmlns:a16="http://schemas.microsoft.com/office/drawing/2014/main" id="{D8212E72-F46C-B54E-BA00-8C960A081C7F}"/>
              </a:ext>
            </a:extLst>
          </p:cNvPr>
          <p:cNvSpPr>
            <a:spLocks noGrp="1"/>
          </p:cNvSpPr>
          <p:nvPr>
            <p:ph type="sldNum" sz="quarter" idx="12"/>
          </p:nvPr>
        </p:nvSpPr>
        <p:spPr/>
        <p:txBody>
          <a:bodyPr/>
          <a:lstStyle/>
          <a:p>
            <a:r>
              <a:rPr lang="en-US" dirty="0"/>
              <a:t>14</a:t>
            </a:r>
          </a:p>
        </p:txBody>
      </p:sp>
      <p:sp>
        <p:nvSpPr>
          <p:cNvPr id="33" name="Rectangle 32">
            <a:extLst>
              <a:ext uri="{FF2B5EF4-FFF2-40B4-BE49-F238E27FC236}">
                <a16:creationId xmlns:a16="http://schemas.microsoft.com/office/drawing/2014/main" id="{1154FA44-CD8D-4044-B38C-EE54A492739E}"/>
              </a:ext>
            </a:extLst>
          </p:cNvPr>
          <p:cNvSpPr/>
          <p:nvPr/>
        </p:nvSpPr>
        <p:spPr>
          <a:xfrm>
            <a:off x="-74959" y="4397597"/>
            <a:ext cx="3735517" cy="830997"/>
          </a:xfrm>
          <a:prstGeom prst="rect">
            <a:avLst/>
          </a:prstGeom>
        </p:spPr>
        <p:txBody>
          <a:bodyPr wrap="square">
            <a:spAutoFit/>
          </a:bodyPr>
          <a:lstStyle/>
          <a:p>
            <a:pPr algn="ctr"/>
            <a:r>
              <a:rPr lang="en-US" sz="2400" dirty="0"/>
              <a:t>Generated from the intermediate output of DNN</a:t>
            </a:r>
          </a:p>
        </p:txBody>
      </p:sp>
      <p:sp>
        <p:nvSpPr>
          <p:cNvPr id="42" name="Rectangle 41">
            <a:extLst>
              <a:ext uri="{FF2B5EF4-FFF2-40B4-BE49-F238E27FC236}">
                <a16:creationId xmlns:a16="http://schemas.microsoft.com/office/drawing/2014/main" id="{FCCCDA39-952B-47AD-BB3F-A4D79BF7EA78}"/>
              </a:ext>
            </a:extLst>
          </p:cNvPr>
          <p:cNvSpPr/>
          <p:nvPr/>
        </p:nvSpPr>
        <p:spPr>
          <a:xfrm>
            <a:off x="34916" y="1549726"/>
            <a:ext cx="3343798" cy="830997"/>
          </a:xfrm>
          <a:prstGeom prst="rect">
            <a:avLst/>
          </a:prstGeom>
        </p:spPr>
        <p:txBody>
          <a:bodyPr wrap="square">
            <a:spAutoFit/>
          </a:bodyPr>
          <a:lstStyle/>
          <a:p>
            <a:pPr algn="ctr"/>
            <a:r>
              <a:rPr lang="en-US" sz="2400" dirty="0"/>
              <a:t>Generate all regions that may contain objects</a:t>
            </a:r>
          </a:p>
        </p:txBody>
      </p:sp>
      <p:grpSp>
        <p:nvGrpSpPr>
          <p:cNvPr id="45" name="Group 44">
            <a:extLst>
              <a:ext uri="{FF2B5EF4-FFF2-40B4-BE49-F238E27FC236}">
                <a16:creationId xmlns:a16="http://schemas.microsoft.com/office/drawing/2014/main" id="{2ADFCB4E-6889-43B1-9D0A-68824969865C}"/>
              </a:ext>
            </a:extLst>
          </p:cNvPr>
          <p:cNvGrpSpPr/>
          <p:nvPr/>
        </p:nvGrpSpPr>
        <p:grpSpPr>
          <a:xfrm>
            <a:off x="436357" y="2875290"/>
            <a:ext cx="2509689" cy="1439940"/>
            <a:chOff x="-2294603" y="603250"/>
            <a:chExt cx="7975600" cy="5651500"/>
          </a:xfrm>
        </p:grpSpPr>
        <p:pic>
          <p:nvPicPr>
            <p:cNvPr id="46" name="Picture 45">
              <a:extLst>
                <a:ext uri="{FF2B5EF4-FFF2-40B4-BE49-F238E27FC236}">
                  <a16:creationId xmlns:a16="http://schemas.microsoft.com/office/drawing/2014/main" id="{00F8E03D-A70A-4F5A-9F3B-8A9C46B0B00A}"/>
                </a:ext>
              </a:extLst>
            </p:cNvPr>
            <p:cNvPicPr>
              <a:picLocks noChangeAspect="1"/>
            </p:cNvPicPr>
            <p:nvPr/>
          </p:nvPicPr>
          <p:blipFill>
            <a:blip r:embed="rId3"/>
            <a:stretch>
              <a:fillRect/>
            </a:stretch>
          </p:blipFill>
          <p:spPr>
            <a:xfrm>
              <a:off x="-2294603" y="603250"/>
              <a:ext cx="7975600" cy="5651500"/>
            </a:xfrm>
            <a:prstGeom prst="rect">
              <a:avLst/>
            </a:prstGeom>
          </p:spPr>
        </p:pic>
        <p:sp>
          <p:nvSpPr>
            <p:cNvPr id="47" name="Rectangle 46">
              <a:extLst>
                <a:ext uri="{FF2B5EF4-FFF2-40B4-BE49-F238E27FC236}">
                  <a16:creationId xmlns:a16="http://schemas.microsoft.com/office/drawing/2014/main" id="{BD36A481-3CEC-4EB5-A316-8834517123FC}"/>
                </a:ext>
              </a:extLst>
            </p:cNvPr>
            <p:cNvSpPr/>
            <p:nvPr/>
          </p:nvSpPr>
          <p:spPr>
            <a:xfrm>
              <a:off x="-1510857" y="4635797"/>
              <a:ext cx="1871440" cy="1512794"/>
            </a:xfrm>
            <a:prstGeom prst="rect">
              <a:avLst/>
            </a:prstGeom>
            <a:noFill/>
            <a:ln w="57150">
              <a:solidFill>
                <a:srgbClr val="64F0F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8" name="Rectangle 47">
              <a:extLst>
                <a:ext uri="{FF2B5EF4-FFF2-40B4-BE49-F238E27FC236}">
                  <a16:creationId xmlns:a16="http://schemas.microsoft.com/office/drawing/2014/main" id="{3DE56484-439A-40C1-B6B1-A8E61054224E}"/>
                </a:ext>
              </a:extLst>
            </p:cNvPr>
            <p:cNvSpPr/>
            <p:nvPr/>
          </p:nvSpPr>
          <p:spPr>
            <a:xfrm>
              <a:off x="-2030726" y="3208063"/>
              <a:ext cx="1540704" cy="1215082"/>
            </a:xfrm>
            <a:prstGeom prst="rect">
              <a:avLst/>
            </a:prstGeom>
            <a:noFill/>
            <a:ln w="57150">
              <a:solidFill>
                <a:srgbClr val="64F0F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9" name="Rectangle 48">
              <a:extLst>
                <a:ext uri="{FF2B5EF4-FFF2-40B4-BE49-F238E27FC236}">
                  <a16:creationId xmlns:a16="http://schemas.microsoft.com/office/drawing/2014/main" id="{A01E2F91-A500-4500-BD91-0CD6A05BE56B}"/>
                </a:ext>
              </a:extLst>
            </p:cNvPr>
            <p:cNvSpPr/>
            <p:nvPr/>
          </p:nvSpPr>
          <p:spPr>
            <a:xfrm>
              <a:off x="843239" y="2357127"/>
              <a:ext cx="899577" cy="683786"/>
            </a:xfrm>
            <a:prstGeom prst="rect">
              <a:avLst/>
            </a:prstGeom>
            <a:noFill/>
            <a:ln w="57150">
              <a:solidFill>
                <a:srgbClr val="64F0F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50" name="Rectangle 49">
              <a:extLst>
                <a:ext uri="{FF2B5EF4-FFF2-40B4-BE49-F238E27FC236}">
                  <a16:creationId xmlns:a16="http://schemas.microsoft.com/office/drawing/2014/main" id="{AD3C9480-9B45-4486-B9D6-D88E1E93EE64}"/>
                </a:ext>
              </a:extLst>
            </p:cNvPr>
            <p:cNvSpPr/>
            <p:nvPr/>
          </p:nvSpPr>
          <p:spPr>
            <a:xfrm>
              <a:off x="1990049" y="787053"/>
              <a:ext cx="752227" cy="747384"/>
            </a:xfrm>
            <a:prstGeom prst="rect">
              <a:avLst/>
            </a:prstGeom>
            <a:noFill/>
            <a:ln w="57150">
              <a:solidFill>
                <a:srgbClr val="64F0F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51" name="Rectangle 50">
              <a:extLst>
                <a:ext uri="{FF2B5EF4-FFF2-40B4-BE49-F238E27FC236}">
                  <a16:creationId xmlns:a16="http://schemas.microsoft.com/office/drawing/2014/main" id="{687EE61C-0754-4411-A53A-3903B8A0598D}"/>
                </a:ext>
              </a:extLst>
            </p:cNvPr>
            <p:cNvSpPr/>
            <p:nvPr/>
          </p:nvSpPr>
          <p:spPr>
            <a:xfrm>
              <a:off x="1363909" y="1644504"/>
              <a:ext cx="766011" cy="795867"/>
            </a:xfrm>
            <a:prstGeom prst="rect">
              <a:avLst/>
            </a:prstGeom>
            <a:noFill/>
            <a:ln w="57150">
              <a:solidFill>
                <a:srgbClr val="64F0F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52" name="Rectangle 51">
              <a:extLst>
                <a:ext uri="{FF2B5EF4-FFF2-40B4-BE49-F238E27FC236}">
                  <a16:creationId xmlns:a16="http://schemas.microsoft.com/office/drawing/2014/main" id="{D3FA6C8A-2F79-4D6A-A462-E991111A319C}"/>
                </a:ext>
              </a:extLst>
            </p:cNvPr>
            <p:cNvSpPr/>
            <p:nvPr/>
          </p:nvSpPr>
          <p:spPr>
            <a:xfrm>
              <a:off x="3340653" y="1123991"/>
              <a:ext cx="635000" cy="605179"/>
            </a:xfrm>
            <a:prstGeom prst="rect">
              <a:avLst/>
            </a:prstGeom>
            <a:noFill/>
            <a:ln w="57150">
              <a:solidFill>
                <a:srgbClr val="64F0F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53" name="Rectangle 52">
              <a:extLst>
                <a:ext uri="{FF2B5EF4-FFF2-40B4-BE49-F238E27FC236}">
                  <a16:creationId xmlns:a16="http://schemas.microsoft.com/office/drawing/2014/main" id="{54D43651-1CC9-43E9-8F5F-3D1BFB90C84B}"/>
                </a:ext>
              </a:extLst>
            </p:cNvPr>
            <p:cNvSpPr/>
            <p:nvPr/>
          </p:nvSpPr>
          <p:spPr>
            <a:xfrm>
              <a:off x="4128431" y="2254104"/>
              <a:ext cx="752227" cy="747384"/>
            </a:xfrm>
            <a:prstGeom prst="rect">
              <a:avLst/>
            </a:prstGeom>
            <a:noFill/>
            <a:ln w="57150">
              <a:solidFill>
                <a:srgbClr val="64F0F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54" name="Rectangle 53">
              <a:extLst>
                <a:ext uri="{FF2B5EF4-FFF2-40B4-BE49-F238E27FC236}">
                  <a16:creationId xmlns:a16="http://schemas.microsoft.com/office/drawing/2014/main" id="{1EF571EA-2364-4746-AFDB-EE9E6F202B53}"/>
                </a:ext>
              </a:extLst>
            </p:cNvPr>
            <p:cNvSpPr/>
            <p:nvPr/>
          </p:nvSpPr>
          <p:spPr>
            <a:xfrm>
              <a:off x="2887785" y="709126"/>
              <a:ext cx="486736" cy="448733"/>
            </a:xfrm>
            <a:prstGeom prst="rect">
              <a:avLst/>
            </a:prstGeom>
            <a:noFill/>
            <a:ln w="57150">
              <a:solidFill>
                <a:srgbClr val="64F0F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grpSp>
        <p:nvGrpSpPr>
          <p:cNvPr id="22" name="Group 21">
            <a:extLst>
              <a:ext uri="{FF2B5EF4-FFF2-40B4-BE49-F238E27FC236}">
                <a16:creationId xmlns:a16="http://schemas.microsoft.com/office/drawing/2014/main" id="{C36FA583-A9B2-4473-86EE-076FD05B632A}"/>
              </a:ext>
            </a:extLst>
          </p:cNvPr>
          <p:cNvGrpSpPr/>
          <p:nvPr/>
        </p:nvGrpSpPr>
        <p:grpSpPr>
          <a:xfrm>
            <a:off x="3595798" y="1549726"/>
            <a:ext cx="4626601" cy="4094365"/>
            <a:chOff x="3595798" y="1549726"/>
            <a:chExt cx="4626601" cy="4094365"/>
          </a:xfrm>
        </p:grpSpPr>
        <p:sp>
          <p:nvSpPr>
            <p:cNvPr id="36" name="Rectangle 35">
              <a:extLst>
                <a:ext uri="{FF2B5EF4-FFF2-40B4-BE49-F238E27FC236}">
                  <a16:creationId xmlns:a16="http://schemas.microsoft.com/office/drawing/2014/main" id="{BF624AFF-4A45-42E2-B7D2-027AC710447D}"/>
                </a:ext>
              </a:extLst>
            </p:cNvPr>
            <p:cNvSpPr/>
            <p:nvPr/>
          </p:nvSpPr>
          <p:spPr>
            <a:xfrm>
              <a:off x="4870944" y="4813094"/>
              <a:ext cx="2037514" cy="830997"/>
            </a:xfrm>
            <a:prstGeom prst="rect">
              <a:avLst/>
            </a:prstGeom>
          </p:spPr>
          <p:txBody>
            <a:bodyPr wrap="square">
              <a:spAutoFit/>
            </a:bodyPr>
            <a:lstStyle/>
            <a:p>
              <a:pPr algn="ctr"/>
              <a:r>
                <a:rPr lang="en-US" sz="2400" dirty="0"/>
                <a:t>DNN is already confident</a:t>
              </a:r>
            </a:p>
          </p:txBody>
        </p:sp>
        <p:grpSp>
          <p:nvGrpSpPr>
            <p:cNvPr id="8" name="Group 7">
              <a:extLst>
                <a:ext uri="{FF2B5EF4-FFF2-40B4-BE49-F238E27FC236}">
                  <a16:creationId xmlns:a16="http://schemas.microsoft.com/office/drawing/2014/main" id="{6A2E0707-3828-45BC-AAE1-EAAD8DD472E3}"/>
                </a:ext>
              </a:extLst>
            </p:cNvPr>
            <p:cNvGrpSpPr/>
            <p:nvPr/>
          </p:nvGrpSpPr>
          <p:grpSpPr>
            <a:xfrm>
              <a:off x="4768964" y="2875289"/>
              <a:ext cx="2509689" cy="1439940"/>
              <a:chOff x="-2294603" y="603250"/>
              <a:chExt cx="7975600" cy="5651500"/>
            </a:xfrm>
          </p:grpSpPr>
          <p:pic>
            <p:nvPicPr>
              <p:cNvPr id="9" name="Picture 8">
                <a:extLst>
                  <a:ext uri="{FF2B5EF4-FFF2-40B4-BE49-F238E27FC236}">
                    <a16:creationId xmlns:a16="http://schemas.microsoft.com/office/drawing/2014/main" id="{09A990A7-0956-4BDA-88D7-4F1FB9BB3CB8}"/>
                  </a:ext>
                </a:extLst>
              </p:cNvPr>
              <p:cNvPicPr>
                <a:picLocks noChangeAspect="1"/>
              </p:cNvPicPr>
              <p:nvPr/>
            </p:nvPicPr>
            <p:blipFill>
              <a:blip r:embed="rId3"/>
              <a:stretch>
                <a:fillRect/>
              </a:stretch>
            </p:blipFill>
            <p:spPr>
              <a:xfrm>
                <a:off x="-2294603" y="603250"/>
                <a:ext cx="7975600" cy="5651500"/>
              </a:xfrm>
              <a:prstGeom prst="rect">
                <a:avLst/>
              </a:prstGeom>
            </p:spPr>
          </p:pic>
          <p:sp>
            <p:nvSpPr>
              <p:cNvPr id="10" name="Rectangle 9">
                <a:extLst>
                  <a:ext uri="{FF2B5EF4-FFF2-40B4-BE49-F238E27FC236}">
                    <a16:creationId xmlns:a16="http://schemas.microsoft.com/office/drawing/2014/main" id="{821AD653-BFF9-47AC-9EFF-AA01B0465D0A}"/>
                  </a:ext>
                </a:extLst>
              </p:cNvPr>
              <p:cNvSpPr/>
              <p:nvPr/>
            </p:nvSpPr>
            <p:spPr>
              <a:xfrm>
                <a:off x="-1510857" y="4635797"/>
                <a:ext cx="1871440" cy="1512794"/>
              </a:xfrm>
              <a:prstGeom prst="rect">
                <a:avLst/>
              </a:prstGeom>
              <a:noFill/>
              <a:ln w="57150">
                <a:solidFill>
                  <a:srgbClr val="DD7C1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1" name="Rectangle 10">
                <a:extLst>
                  <a:ext uri="{FF2B5EF4-FFF2-40B4-BE49-F238E27FC236}">
                    <a16:creationId xmlns:a16="http://schemas.microsoft.com/office/drawing/2014/main" id="{7EA9E4E4-3755-4174-84FA-076725362745}"/>
                  </a:ext>
                </a:extLst>
              </p:cNvPr>
              <p:cNvSpPr/>
              <p:nvPr/>
            </p:nvSpPr>
            <p:spPr>
              <a:xfrm>
                <a:off x="-2030726" y="3208063"/>
                <a:ext cx="1540704" cy="1215082"/>
              </a:xfrm>
              <a:prstGeom prst="rect">
                <a:avLst/>
              </a:prstGeom>
              <a:noFill/>
              <a:ln w="57150">
                <a:solidFill>
                  <a:srgbClr val="DD7C1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2" name="Rectangle 11">
                <a:extLst>
                  <a:ext uri="{FF2B5EF4-FFF2-40B4-BE49-F238E27FC236}">
                    <a16:creationId xmlns:a16="http://schemas.microsoft.com/office/drawing/2014/main" id="{6514BDC4-DF7D-46F5-B19B-DAB4A36F05D0}"/>
                  </a:ext>
                </a:extLst>
              </p:cNvPr>
              <p:cNvSpPr/>
              <p:nvPr/>
            </p:nvSpPr>
            <p:spPr>
              <a:xfrm>
                <a:off x="843239" y="2357127"/>
                <a:ext cx="899577" cy="683786"/>
              </a:xfrm>
              <a:prstGeom prst="rect">
                <a:avLst/>
              </a:prstGeom>
              <a:noFill/>
              <a:ln w="57150">
                <a:solidFill>
                  <a:srgbClr val="DD7C1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3" name="Rectangle 12">
                <a:extLst>
                  <a:ext uri="{FF2B5EF4-FFF2-40B4-BE49-F238E27FC236}">
                    <a16:creationId xmlns:a16="http://schemas.microsoft.com/office/drawing/2014/main" id="{1CD1720B-B090-4C3F-A535-E8C1B41F9164}"/>
                  </a:ext>
                </a:extLst>
              </p:cNvPr>
              <p:cNvSpPr/>
              <p:nvPr/>
            </p:nvSpPr>
            <p:spPr>
              <a:xfrm>
                <a:off x="1990049" y="787053"/>
                <a:ext cx="752227" cy="747384"/>
              </a:xfrm>
              <a:prstGeom prst="rect">
                <a:avLst/>
              </a:prstGeom>
              <a:noFill/>
              <a:ln w="57150">
                <a:solidFill>
                  <a:srgbClr val="64F0F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4" name="Rectangle 13">
                <a:extLst>
                  <a:ext uri="{FF2B5EF4-FFF2-40B4-BE49-F238E27FC236}">
                    <a16:creationId xmlns:a16="http://schemas.microsoft.com/office/drawing/2014/main" id="{4173F12C-DC5D-401C-96C0-AADCE718D846}"/>
                  </a:ext>
                </a:extLst>
              </p:cNvPr>
              <p:cNvSpPr/>
              <p:nvPr/>
            </p:nvSpPr>
            <p:spPr>
              <a:xfrm>
                <a:off x="1363909" y="1644504"/>
                <a:ext cx="766011" cy="795867"/>
              </a:xfrm>
              <a:prstGeom prst="rect">
                <a:avLst/>
              </a:prstGeom>
              <a:noFill/>
              <a:ln w="57150">
                <a:solidFill>
                  <a:srgbClr val="64F0F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5" name="Rectangle 14">
                <a:extLst>
                  <a:ext uri="{FF2B5EF4-FFF2-40B4-BE49-F238E27FC236}">
                    <a16:creationId xmlns:a16="http://schemas.microsoft.com/office/drawing/2014/main" id="{65AFC015-91A9-4B62-A67C-A5CD0B9E7ADA}"/>
                  </a:ext>
                </a:extLst>
              </p:cNvPr>
              <p:cNvSpPr/>
              <p:nvPr/>
            </p:nvSpPr>
            <p:spPr>
              <a:xfrm>
                <a:off x="3340653" y="1123991"/>
                <a:ext cx="635000" cy="605179"/>
              </a:xfrm>
              <a:prstGeom prst="rect">
                <a:avLst/>
              </a:prstGeom>
              <a:noFill/>
              <a:ln w="57150">
                <a:solidFill>
                  <a:srgbClr val="64F0F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6" name="Rectangle 15">
                <a:extLst>
                  <a:ext uri="{FF2B5EF4-FFF2-40B4-BE49-F238E27FC236}">
                    <a16:creationId xmlns:a16="http://schemas.microsoft.com/office/drawing/2014/main" id="{EF40585B-88F1-4F82-8D67-EFC403B7BA30}"/>
                  </a:ext>
                </a:extLst>
              </p:cNvPr>
              <p:cNvSpPr/>
              <p:nvPr/>
            </p:nvSpPr>
            <p:spPr>
              <a:xfrm>
                <a:off x="4128431" y="2254104"/>
                <a:ext cx="752227" cy="747384"/>
              </a:xfrm>
              <a:prstGeom prst="rect">
                <a:avLst/>
              </a:prstGeom>
              <a:noFill/>
              <a:ln w="57150">
                <a:solidFill>
                  <a:srgbClr val="64F0F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7" name="Rectangle 16">
                <a:extLst>
                  <a:ext uri="{FF2B5EF4-FFF2-40B4-BE49-F238E27FC236}">
                    <a16:creationId xmlns:a16="http://schemas.microsoft.com/office/drawing/2014/main" id="{D9463D48-F228-4267-B016-28AA78C2A5D4}"/>
                  </a:ext>
                </a:extLst>
              </p:cNvPr>
              <p:cNvSpPr/>
              <p:nvPr/>
            </p:nvSpPr>
            <p:spPr>
              <a:xfrm>
                <a:off x="2887785" y="709126"/>
                <a:ext cx="486736" cy="448733"/>
              </a:xfrm>
              <a:prstGeom prst="rect">
                <a:avLst/>
              </a:prstGeom>
              <a:noFill/>
              <a:ln w="57150">
                <a:solidFill>
                  <a:srgbClr val="64F0F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
          <p:nvSpPr>
            <p:cNvPr id="43" name="Rectangle 42">
              <a:extLst>
                <a:ext uri="{FF2B5EF4-FFF2-40B4-BE49-F238E27FC236}">
                  <a16:creationId xmlns:a16="http://schemas.microsoft.com/office/drawing/2014/main" id="{C34BB871-2373-4D34-BEC5-77C6A6227976}"/>
                </a:ext>
              </a:extLst>
            </p:cNvPr>
            <p:cNvSpPr/>
            <p:nvPr/>
          </p:nvSpPr>
          <p:spPr>
            <a:xfrm>
              <a:off x="3595798" y="1549726"/>
              <a:ext cx="4626601" cy="830997"/>
            </a:xfrm>
            <a:prstGeom prst="rect">
              <a:avLst/>
            </a:prstGeom>
          </p:spPr>
          <p:txBody>
            <a:bodyPr wrap="square">
              <a:spAutoFit/>
            </a:bodyPr>
            <a:lstStyle/>
            <a:p>
              <a:pPr algn="ctr"/>
              <a:r>
                <a:rPr lang="en-US" sz="2400" dirty="0"/>
                <a:t>Eliminate regions that overlap with high-confidence inference results </a:t>
              </a:r>
            </a:p>
          </p:txBody>
        </p:sp>
        <p:cxnSp>
          <p:nvCxnSpPr>
            <p:cNvPr id="7" name="Connector: Elbow 6">
              <a:extLst>
                <a:ext uri="{FF2B5EF4-FFF2-40B4-BE49-F238E27FC236}">
                  <a16:creationId xmlns:a16="http://schemas.microsoft.com/office/drawing/2014/main" id="{1DD8B3FA-C18B-40A9-8406-9EDBBA3F9FDB}"/>
                </a:ext>
              </a:extLst>
            </p:cNvPr>
            <p:cNvCxnSpPr>
              <a:cxnSpLocks/>
              <a:stCxn id="36" idx="0"/>
              <a:endCxn id="12" idx="2"/>
            </p:cNvCxnSpPr>
            <p:nvPr/>
          </p:nvCxnSpPr>
          <p:spPr>
            <a:xfrm rot="5400000" flipH="1" flipV="1">
              <a:off x="5235437" y="4150644"/>
              <a:ext cx="1316715" cy="8186"/>
            </a:xfrm>
            <a:prstGeom prst="bentConnector3">
              <a:avLst/>
            </a:prstGeom>
            <a:ln w="50800">
              <a:solidFill>
                <a:srgbClr val="DD7C1B"/>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40177A33-9347-5E4E-8A62-BDA8D239FD9D}"/>
                </a:ext>
              </a:extLst>
            </p:cNvPr>
            <p:cNvCxnSpPr>
              <a:cxnSpLocks/>
              <a:endCxn id="10" idx="2"/>
            </p:cNvCxnSpPr>
            <p:nvPr/>
          </p:nvCxnSpPr>
          <p:spPr>
            <a:xfrm flipH="1" flipV="1">
              <a:off x="5310030" y="4288181"/>
              <a:ext cx="133190" cy="567546"/>
            </a:xfrm>
            <a:prstGeom prst="straightConnector1">
              <a:avLst/>
            </a:prstGeom>
            <a:ln w="50800">
              <a:solidFill>
                <a:srgbClr val="DD7C1B"/>
              </a:solidFill>
              <a:tailEnd type="triangle"/>
            </a:ln>
          </p:spPr>
          <p:style>
            <a:lnRef idx="1">
              <a:schemeClr val="accent1"/>
            </a:lnRef>
            <a:fillRef idx="0">
              <a:schemeClr val="accent1"/>
            </a:fillRef>
            <a:effectRef idx="0">
              <a:schemeClr val="accent1"/>
            </a:effectRef>
            <a:fontRef idx="minor">
              <a:schemeClr val="tx1"/>
            </a:fontRef>
          </p:style>
        </p:cxnSp>
        <p:cxnSp>
          <p:nvCxnSpPr>
            <p:cNvPr id="20" name="Curved Connector 19">
              <a:extLst>
                <a:ext uri="{FF2B5EF4-FFF2-40B4-BE49-F238E27FC236}">
                  <a16:creationId xmlns:a16="http://schemas.microsoft.com/office/drawing/2014/main" id="{A22F8896-9F8E-B94A-8A32-A60E8DE082DD}"/>
                </a:ext>
              </a:extLst>
            </p:cNvPr>
            <p:cNvCxnSpPr>
              <a:cxnSpLocks/>
              <a:stCxn id="36" idx="1"/>
              <a:endCxn id="11" idx="1"/>
            </p:cNvCxnSpPr>
            <p:nvPr/>
          </p:nvCxnSpPr>
          <p:spPr>
            <a:xfrm rot="10800000">
              <a:off x="4851998" y="3693763"/>
              <a:ext cx="18946" cy="1534831"/>
            </a:xfrm>
            <a:prstGeom prst="curvedConnector3">
              <a:avLst>
                <a:gd name="adj1" fmla="val 1306587"/>
              </a:avLst>
            </a:prstGeom>
            <a:ln w="50800">
              <a:solidFill>
                <a:srgbClr val="DD7C1B"/>
              </a:solidFill>
              <a:tailEnd type="triangle"/>
            </a:ln>
          </p:spPr>
          <p:style>
            <a:lnRef idx="1">
              <a:schemeClr val="accent1"/>
            </a:lnRef>
            <a:fillRef idx="0">
              <a:schemeClr val="accent1"/>
            </a:fillRef>
            <a:effectRef idx="0">
              <a:schemeClr val="accent1"/>
            </a:effectRef>
            <a:fontRef idx="minor">
              <a:schemeClr val="tx1"/>
            </a:fontRef>
          </p:style>
        </p:cxnSp>
      </p:grpSp>
      <p:sp>
        <p:nvSpPr>
          <p:cNvPr id="5" name="Rectangle 4">
            <a:extLst>
              <a:ext uri="{FF2B5EF4-FFF2-40B4-BE49-F238E27FC236}">
                <a16:creationId xmlns:a16="http://schemas.microsoft.com/office/drawing/2014/main" id="{6CB501A8-65E1-4768-8172-ED5D3FC90490}"/>
              </a:ext>
            </a:extLst>
          </p:cNvPr>
          <p:cNvSpPr/>
          <p:nvPr/>
        </p:nvSpPr>
        <p:spPr>
          <a:xfrm>
            <a:off x="-40993" y="5241170"/>
            <a:ext cx="5961184" cy="1200329"/>
          </a:xfrm>
          <a:prstGeom prst="rect">
            <a:avLst/>
          </a:prstGeom>
        </p:spPr>
        <p:txBody>
          <a:bodyPr wrap="square">
            <a:spAutoFit/>
          </a:bodyPr>
          <a:lstStyle/>
          <a:p>
            <a:r>
              <a:rPr lang="en-US" i="1" dirty="0"/>
              <a:t>Faster-RCNN: region proposal network output with              </a:t>
            </a:r>
          </a:p>
          <a:p>
            <a:r>
              <a:rPr lang="en-US" i="1" dirty="0"/>
              <a:t>                        high confidence score</a:t>
            </a:r>
          </a:p>
          <a:p>
            <a:r>
              <a:rPr lang="en-US" i="1" dirty="0" err="1"/>
              <a:t>YoLo</a:t>
            </a:r>
            <a:r>
              <a:rPr lang="en-US" i="1" dirty="0"/>
              <a:t>: detection bounding boxes with the sum of the </a:t>
            </a:r>
          </a:p>
          <a:p>
            <a:r>
              <a:rPr lang="en-US" i="1" dirty="0"/>
              <a:t>          score of all non-background classes over a threshold</a:t>
            </a:r>
          </a:p>
        </p:txBody>
      </p:sp>
      <p:grpSp>
        <p:nvGrpSpPr>
          <p:cNvPr id="21" name="Group 20">
            <a:extLst>
              <a:ext uri="{FF2B5EF4-FFF2-40B4-BE49-F238E27FC236}">
                <a16:creationId xmlns:a16="http://schemas.microsoft.com/office/drawing/2014/main" id="{405ADBC5-3C26-4D08-A2A9-59F55B7137AF}"/>
              </a:ext>
            </a:extLst>
          </p:cNvPr>
          <p:cNvGrpSpPr/>
          <p:nvPr/>
        </p:nvGrpSpPr>
        <p:grpSpPr>
          <a:xfrm>
            <a:off x="8323200" y="1549727"/>
            <a:ext cx="3732000" cy="2734221"/>
            <a:chOff x="8323200" y="1549727"/>
            <a:chExt cx="3732000" cy="2734221"/>
          </a:xfrm>
        </p:grpSpPr>
        <p:sp>
          <p:nvSpPr>
            <p:cNvPr id="44" name="Rectangle 43">
              <a:extLst>
                <a:ext uri="{FF2B5EF4-FFF2-40B4-BE49-F238E27FC236}">
                  <a16:creationId xmlns:a16="http://schemas.microsoft.com/office/drawing/2014/main" id="{3C6B82CF-86E6-42F4-AC8C-347B11AF1012}"/>
                </a:ext>
              </a:extLst>
            </p:cNvPr>
            <p:cNvSpPr/>
            <p:nvPr/>
          </p:nvSpPr>
          <p:spPr>
            <a:xfrm>
              <a:off x="8323200" y="1549727"/>
              <a:ext cx="3732000" cy="830997"/>
            </a:xfrm>
            <a:prstGeom prst="rect">
              <a:avLst/>
            </a:prstGeom>
          </p:spPr>
          <p:txBody>
            <a:bodyPr wrap="square">
              <a:spAutoFit/>
            </a:bodyPr>
            <a:lstStyle/>
            <a:p>
              <a:pPr algn="ctr"/>
              <a:r>
                <a:rPr lang="en-US" sz="2400" dirty="0"/>
                <a:t>Encode remaining regions in codec-friendly manner</a:t>
              </a:r>
            </a:p>
          </p:txBody>
        </p:sp>
        <p:grpSp>
          <p:nvGrpSpPr>
            <p:cNvPr id="56" name="Group 55">
              <a:extLst>
                <a:ext uri="{FF2B5EF4-FFF2-40B4-BE49-F238E27FC236}">
                  <a16:creationId xmlns:a16="http://schemas.microsoft.com/office/drawing/2014/main" id="{4DBA68F6-E64C-48C2-899F-09CED4011F76}"/>
                </a:ext>
              </a:extLst>
            </p:cNvPr>
            <p:cNvGrpSpPr/>
            <p:nvPr/>
          </p:nvGrpSpPr>
          <p:grpSpPr>
            <a:xfrm>
              <a:off x="8926278" y="2875289"/>
              <a:ext cx="2427522" cy="1408659"/>
              <a:chOff x="1733694" y="4318447"/>
              <a:chExt cx="2572758" cy="1492937"/>
            </a:xfrm>
          </p:grpSpPr>
          <p:sp>
            <p:nvSpPr>
              <p:cNvPr id="57" name="Rectangle 56">
                <a:extLst>
                  <a:ext uri="{FF2B5EF4-FFF2-40B4-BE49-F238E27FC236}">
                    <a16:creationId xmlns:a16="http://schemas.microsoft.com/office/drawing/2014/main" id="{E477FBE2-AAB0-4321-8AEF-9BC6050541A3}"/>
                  </a:ext>
                </a:extLst>
              </p:cNvPr>
              <p:cNvSpPr/>
              <p:nvPr/>
            </p:nvSpPr>
            <p:spPr>
              <a:xfrm>
                <a:off x="1733694" y="4318447"/>
                <a:ext cx="2572758" cy="1492937"/>
              </a:xfrm>
              <a:prstGeom prst="rect">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58" name="Picture 57">
                <a:extLst>
                  <a:ext uri="{FF2B5EF4-FFF2-40B4-BE49-F238E27FC236}">
                    <a16:creationId xmlns:a16="http://schemas.microsoft.com/office/drawing/2014/main" id="{02424EDA-680E-4282-B383-B14D90FDAD05}"/>
                  </a:ext>
                </a:extLst>
              </p:cNvPr>
              <p:cNvPicPr>
                <a:picLocks noChangeAspect="1"/>
              </p:cNvPicPr>
              <p:nvPr/>
            </p:nvPicPr>
            <p:blipFill>
              <a:blip r:embed="rId3"/>
              <a:srcRect l="80534" t="29211" r="10035" b="57565"/>
              <a:stretch>
                <a:fillRect/>
              </a:stretch>
            </p:blipFill>
            <p:spPr>
              <a:xfrm>
                <a:off x="3860795" y="4786042"/>
                <a:ext cx="242652" cy="195211"/>
              </a:xfrm>
              <a:custGeom>
                <a:avLst/>
                <a:gdLst>
                  <a:gd name="connsiteX0" fmla="*/ 0 w 242652"/>
                  <a:gd name="connsiteY0" fmla="*/ 0 h 195211"/>
                  <a:gd name="connsiteX1" fmla="*/ 242652 w 242652"/>
                  <a:gd name="connsiteY1" fmla="*/ 0 h 195211"/>
                  <a:gd name="connsiteX2" fmla="*/ 242652 w 242652"/>
                  <a:gd name="connsiteY2" fmla="*/ 195211 h 195211"/>
                  <a:gd name="connsiteX3" fmla="*/ 0 w 242652"/>
                  <a:gd name="connsiteY3" fmla="*/ 195211 h 195211"/>
                </a:gdLst>
                <a:ahLst/>
                <a:cxnLst>
                  <a:cxn ang="0">
                    <a:pos x="connsiteX0" y="connsiteY0"/>
                  </a:cxn>
                  <a:cxn ang="0">
                    <a:pos x="connsiteX1" y="connsiteY1"/>
                  </a:cxn>
                  <a:cxn ang="0">
                    <a:pos x="connsiteX2" y="connsiteY2"/>
                  </a:cxn>
                  <a:cxn ang="0">
                    <a:pos x="connsiteX3" y="connsiteY3"/>
                  </a:cxn>
                </a:cxnLst>
                <a:rect l="l" t="t" r="r" b="b"/>
                <a:pathLst>
                  <a:path w="242652" h="195211">
                    <a:moveTo>
                      <a:pt x="0" y="0"/>
                    </a:moveTo>
                    <a:lnTo>
                      <a:pt x="242652" y="0"/>
                    </a:lnTo>
                    <a:lnTo>
                      <a:pt x="242652" y="195211"/>
                    </a:lnTo>
                    <a:lnTo>
                      <a:pt x="0" y="195211"/>
                    </a:lnTo>
                    <a:close/>
                  </a:path>
                </a:pathLst>
              </a:custGeom>
              <a:ln>
                <a:solidFill>
                  <a:srgbClr val="64F0F7"/>
                </a:solidFill>
              </a:ln>
            </p:spPr>
          </p:pic>
          <p:pic>
            <p:nvPicPr>
              <p:cNvPr id="59" name="Picture 58">
                <a:extLst>
                  <a:ext uri="{FF2B5EF4-FFF2-40B4-BE49-F238E27FC236}">
                    <a16:creationId xmlns:a16="http://schemas.microsoft.com/office/drawing/2014/main" id="{BEB91042-7FA8-41BB-BC1A-6F8020DB3381}"/>
                  </a:ext>
                </a:extLst>
              </p:cNvPr>
              <p:cNvPicPr>
                <a:picLocks noChangeAspect="1"/>
              </p:cNvPicPr>
              <p:nvPr/>
            </p:nvPicPr>
            <p:blipFill>
              <a:blip r:embed="rId3"/>
              <a:srcRect l="70656" t="9214" r="21382" b="80078"/>
              <a:stretch>
                <a:fillRect/>
              </a:stretch>
            </p:blipFill>
            <p:spPr>
              <a:xfrm>
                <a:off x="3606676" y="4490864"/>
                <a:ext cx="204837" cy="158068"/>
              </a:xfrm>
              <a:custGeom>
                <a:avLst/>
                <a:gdLst>
                  <a:gd name="connsiteX0" fmla="*/ 0 w 204837"/>
                  <a:gd name="connsiteY0" fmla="*/ 0 h 158068"/>
                  <a:gd name="connsiteX1" fmla="*/ 204837 w 204837"/>
                  <a:gd name="connsiteY1" fmla="*/ 0 h 158068"/>
                  <a:gd name="connsiteX2" fmla="*/ 204837 w 204837"/>
                  <a:gd name="connsiteY2" fmla="*/ 158068 h 158068"/>
                  <a:gd name="connsiteX3" fmla="*/ 0 w 204837"/>
                  <a:gd name="connsiteY3" fmla="*/ 158068 h 158068"/>
                </a:gdLst>
                <a:ahLst/>
                <a:cxnLst>
                  <a:cxn ang="0">
                    <a:pos x="connsiteX0" y="connsiteY0"/>
                  </a:cxn>
                  <a:cxn ang="0">
                    <a:pos x="connsiteX1" y="connsiteY1"/>
                  </a:cxn>
                  <a:cxn ang="0">
                    <a:pos x="connsiteX2" y="connsiteY2"/>
                  </a:cxn>
                  <a:cxn ang="0">
                    <a:pos x="connsiteX3" y="connsiteY3"/>
                  </a:cxn>
                </a:cxnLst>
                <a:rect l="l" t="t" r="r" b="b"/>
                <a:pathLst>
                  <a:path w="204837" h="158068">
                    <a:moveTo>
                      <a:pt x="0" y="0"/>
                    </a:moveTo>
                    <a:lnTo>
                      <a:pt x="204837" y="0"/>
                    </a:lnTo>
                    <a:lnTo>
                      <a:pt x="204837" y="158068"/>
                    </a:lnTo>
                    <a:lnTo>
                      <a:pt x="0" y="158068"/>
                    </a:lnTo>
                    <a:close/>
                  </a:path>
                </a:pathLst>
              </a:custGeom>
              <a:ln>
                <a:solidFill>
                  <a:srgbClr val="64F0F7"/>
                </a:solidFill>
              </a:ln>
            </p:spPr>
          </p:pic>
          <p:pic>
            <p:nvPicPr>
              <p:cNvPr id="60" name="Picture 59">
                <a:extLst>
                  <a:ext uri="{FF2B5EF4-FFF2-40B4-BE49-F238E27FC236}">
                    <a16:creationId xmlns:a16="http://schemas.microsoft.com/office/drawing/2014/main" id="{004E85DC-B30F-4A64-9E86-627859D8FFDA}"/>
                  </a:ext>
                </a:extLst>
              </p:cNvPr>
              <p:cNvPicPr>
                <a:picLocks noChangeAspect="1"/>
              </p:cNvPicPr>
              <p:nvPr/>
            </p:nvPicPr>
            <p:blipFill>
              <a:blip r:embed="rId3"/>
              <a:srcRect l="64978" t="1873" r="28919" b="90187"/>
              <a:stretch>
                <a:fillRect/>
              </a:stretch>
            </p:blipFill>
            <p:spPr>
              <a:xfrm>
                <a:off x="3460591" y="4351006"/>
                <a:ext cx="157010" cy="117205"/>
              </a:xfrm>
              <a:custGeom>
                <a:avLst/>
                <a:gdLst>
                  <a:gd name="connsiteX0" fmla="*/ 0 w 157011"/>
                  <a:gd name="connsiteY0" fmla="*/ 0 h 117205"/>
                  <a:gd name="connsiteX1" fmla="*/ 157011 w 157011"/>
                  <a:gd name="connsiteY1" fmla="*/ 0 h 117205"/>
                  <a:gd name="connsiteX2" fmla="*/ 157011 w 157011"/>
                  <a:gd name="connsiteY2" fmla="*/ 117205 h 117205"/>
                  <a:gd name="connsiteX3" fmla="*/ 0 w 157011"/>
                  <a:gd name="connsiteY3" fmla="*/ 117205 h 117205"/>
                </a:gdLst>
                <a:ahLst/>
                <a:cxnLst>
                  <a:cxn ang="0">
                    <a:pos x="connsiteX0" y="connsiteY0"/>
                  </a:cxn>
                  <a:cxn ang="0">
                    <a:pos x="connsiteX1" y="connsiteY1"/>
                  </a:cxn>
                  <a:cxn ang="0">
                    <a:pos x="connsiteX2" y="connsiteY2"/>
                  </a:cxn>
                  <a:cxn ang="0">
                    <a:pos x="connsiteX3" y="connsiteY3"/>
                  </a:cxn>
                </a:cxnLst>
                <a:rect l="l" t="t" r="r" b="b"/>
                <a:pathLst>
                  <a:path w="157011" h="117205">
                    <a:moveTo>
                      <a:pt x="0" y="0"/>
                    </a:moveTo>
                    <a:lnTo>
                      <a:pt x="157011" y="0"/>
                    </a:lnTo>
                    <a:lnTo>
                      <a:pt x="157011" y="117205"/>
                    </a:lnTo>
                    <a:lnTo>
                      <a:pt x="0" y="117205"/>
                    </a:lnTo>
                    <a:close/>
                  </a:path>
                </a:pathLst>
              </a:custGeom>
              <a:ln>
                <a:solidFill>
                  <a:srgbClr val="64F0F7"/>
                </a:solidFill>
              </a:ln>
            </p:spPr>
          </p:pic>
          <p:pic>
            <p:nvPicPr>
              <p:cNvPr id="61" name="Picture 60">
                <a:extLst>
                  <a:ext uri="{FF2B5EF4-FFF2-40B4-BE49-F238E27FC236}">
                    <a16:creationId xmlns:a16="http://schemas.microsoft.com/office/drawing/2014/main" id="{81FEE850-8CFE-4E16-9630-68E38BDCA066}"/>
                  </a:ext>
                </a:extLst>
              </p:cNvPr>
              <p:cNvPicPr>
                <a:picLocks noChangeAspect="1"/>
              </p:cNvPicPr>
              <p:nvPr/>
            </p:nvPicPr>
            <p:blipFill>
              <a:blip r:embed="rId3"/>
              <a:srcRect l="53722" t="3252" r="36846" b="83523"/>
              <a:stretch>
                <a:fillRect/>
              </a:stretch>
            </p:blipFill>
            <p:spPr>
              <a:xfrm>
                <a:off x="3170999" y="4402860"/>
                <a:ext cx="242652" cy="195211"/>
              </a:xfrm>
              <a:custGeom>
                <a:avLst/>
                <a:gdLst>
                  <a:gd name="connsiteX0" fmla="*/ 0 w 242652"/>
                  <a:gd name="connsiteY0" fmla="*/ 0 h 195211"/>
                  <a:gd name="connsiteX1" fmla="*/ 242652 w 242652"/>
                  <a:gd name="connsiteY1" fmla="*/ 0 h 195211"/>
                  <a:gd name="connsiteX2" fmla="*/ 242652 w 242652"/>
                  <a:gd name="connsiteY2" fmla="*/ 195211 h 195211"/>
                  <a:gd name="connsiteX3" fmla="*/ 0 w 242652"/>
                  <a:gd name="connsiteY3" fmla="*/ 195211 h 195211"/>
                </a:gdLst>
                <a:ahLst/>
                <a:cxnLst>
                  <a:cxn ang="0">
                    <a:pos x="connsiteX0" y="connsiteY0"/>
                  </a:cxn>
                  <a:cxn ang="0">
                    <a:pos x="connsiteX1" y="connsiteY1"/>
                  </a:cxn>
                  <a:cxn ang="0">
                    <a:pos x="connsiteX2" y="connsiteY2"/>
                  </a:cxn>
                  <a:cxn ang="0">
                    <a:pos x="connsiteX3" y="connsiteY3"/>
                  </a:cxn>
                </a:cxnLst>
                <a:rect l="l" t="t" r="r" b="b"/>
                <a:pathLst>
                  <a:path w="242652" h="195211">
                    <a:moveTo>
                      <a:pt x="0" y="0"/>
                    </a:moveTo>
                    <a:lnTo>
                      <a:pt x="242652" y="0"/>
                    </a:lnTo>
                    <a:lnTo>
                      <a:pt x="242652" y="195211"/>
                    </a:lnTo>
                    <a:lnTo>
                      <a:pt x="0" y="195211"/>
                    </a:lnTo>
                    <a:close/>
                  </a:path>
                </a:pathLst>
              </a:custGeom>
              <a:ln>
                <a:solidFill>
                  <a:srgbClr val="64F0F7"/>
                </a:solidFill>
              </a:ln>
            </p:spPr>
          </p:pic>
          <p:pic>
            <p:nvPicPr>
              <p:cNvPr id="62" name="Picture 61">
                <a:extLst>
                  <a:ext uri="{FF2B5EF4-FFF2-40B4-BE49-F238E27FC236}">
                    <a16:creationId xmlns:a16="http://schemas.microsoft.com/office/drawing/2014/main" id="{98128431-E942-4ECF-A579-2EF352F8C31A}"/>
                  </a:ext>
                </a:extLst>
              </p:cNvPr>
              <p:cNvPicPr>
                <a:picLocks noChangeAspect="1"/>
              </p:cNvPicPr>
              <p:nvPr/>
            </p:nvPicPr>
            <p:blipFill>
              <a:blip r:embed="rId3"/>
              <a:srcRect l="45871" t="18424" r="44524" b="67493"/>
              <a:stretch>
                <a:fillRect/>
              </a:stretch>
            </p:blipFill>
            <p:spPr>
              <a:xfrm>
                <a:off x="2969021" y="4626818"/>
                <a:ext cx="247099" cy="207874"/>
              </a:xfrm>
              <a:custGeom>
                <a:avLst/>
                <a:gdLst>
                  <a:gd name="connsiteX0" fmla="*/ 0 w 247099"/>
                  <a:gd name="connsiteY0" fmla="*/ 0 h 207874"/>
                  <a:gd name="connsiteX1" fmla="*/ 247099 w 247099"/>
                  <a:gd name="connsiteY1" fmla="*/ 0 h 207874"/>
                  <a:gd name="connsiteX2" fmla="*/ 247099 w 247099"/>
                  <a:gd name="connsiteY2" fmla="*/ 207874 h 207874"/>
                  <a:gd name="connsiteX3" fmla="*/ 0 w 247099"/>
                  <a:gd name="connsiteY3" fmla="*/ 207874 h 207874"/>
                </a:gdLst>
                <a:ahLst/>
                <a:cxnLst>
                  <a:cxn ang="0">
                    <a:pos x="connsiteX0" y="connsiteY0"/>
                  </a:cxn>
                  <a:cxn ang="0">
                    <a:pos x="connsiteX1" y="connsiteY1"/>
                  </a:cxn>
                  <a:cxn ang="0">
                    <a:pos x="connsiteX2" y="connsiteY2"/>
                  </a:cxn>
                  <a:cxn ang="0">
                    <a:pos x="connsiteX3" y="connsiteY3"/>
                  </a:cxn>
                </a:cxnLst>
                <a:rect l="l" t="t" r="r" b="b"/>
                <a:pathLst>
                  <a:path w="247099" h="207874">
                    <a:moveTo>
                      <a:pt x="0" y="0"/>
                    </a:moveTo>
                    <a:lnTo>
                      <a:pt x="247099" y="0"/>
                    </a:lnTo>
                    <a:lnTo>
                      <a:pt x="247099" y="207874"/>
                    </a:lnTo>
                    <a:lnTo>
                      <a:pt x="0" y="207874"/>
                    </a:lnTo>
                    <a:close/>
                  </a:path>
                </a:pathLst>
              </a:custGeom>
              <a:ln>
                <a:solidFill>
                  <a:srgbClr val="64F0F7"/>
                </a:solidFill>
              </a:ln>
            </p:spPr>
          </p:pic>
        </p:grpSp>
      </p:grpSp>
    </p:spTree>
    <p:extLst>
      <p:ext uri="{BB962C8B-B14F-4D97-AF65-F5344CB8AC3E}">
        <p14:creationId xmlns:p14="http://schemas.microsoft.com/office/powerpoint/2010/main" val="1550888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randombar(horizontal)">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randombar(horizontal)">
                                      <p:cBhvr>
                                        <p:cTn id="12" dur="500"/>
                                        <p:tgtEl>
                                          <p:spTgt spid="21"/>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randombar(horizontal)">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9270" y="365125"/>
            <a:ext cx="12072730" cy="1325563"/>
          </a:xfrm>
        </p:spPr>
        <p:txBody>
          <a:bodyPr>
            <a:normAutofit/>
          </a:bodyPr>
          <a:lstStyle/>
          <a:p>
            <a:pPr algn="ctr"/>
            <a:r>
              <a:rPr lang="en-US" b="1" dirty="0">
                <a:solidFill>
                  <a:srgbClr val="216583"/>
                </a:solidFill>
              </a:rPr>
              <a:t>Example: semantic segmentation</a:t>
            </a:r>
            <a:endParaRPr lang="en-US" dirty="0"/>
          </a:p>
        </p:txBody>
      </p:sp>
      <p:sp>
        <p:nvSpPr>
          <p:cNvPr id="3" name="Slide Number Placeholder 2">
            <a:extLst>
              <a:ext uri="{FF2B5EF4-FFF2-40B4-BE49-F238E27FC236}">
                <a16:creationId xmlns:a16="http://schemas.microsoft.com/office/drawing/2014/main" id="{D8212E72-F46C-B54E-BA00-8C960A081C7F}"/>
              </a:ext>
            </a:extLst>
          </p:cNvPr>
          <p:cNvSpPr>
            <a:spLocks noGrp="1"/>
          </p:cNvSpPr>
          <p:nvPr>
            <p:ph type="sldNum" sz="quarter" idx="12"/>
          </p:nvPr>
        </p:nvSpPr>
        <p:spPr/>
        <p:txBody>
          <a:bodyPr/>
          <a:lstStyle/>
          <a:p>
            <a:r>
              <a:rPr lang="en-US" dirty="0"/>
              <a:t>15</a:t>
            </a:r>
          </a:p>
        </p:txBody>
      </p:sp>
      <p:sp>
        <p:nvSpPr>
          <p:cNvPr id="42" name="Rectangle 41">
            <a:extLst>
              <a:ext uri="{FF2B5EF4-FFF2-40B4-BE49-F238E27FC236}">
                <a16:creationId xmlns:a16="http://schemas.microsoft.com/office/drawing/2014/main" id="{FCCCDA39-952B-47AD-BB3F-A4D79BF7EA78}"/>
              </a:ext>
            </a:extLst>
          </p:cNvPr>
          <p:cNvSpPr/>
          <p:nvPr/>
        </p:nvSpPr>
        <p:spPr>
          <a:xfrm>
            <a:off x="119270" y="1549727"/>
            <a:ext cx="3339728" cy="830997"/>
          </a:xfrm>
          <a:prstGeom prst="rect">
            <a:avLst/>
          </a:prstGeom>
        </p:spPr>
        <p:txBody>
          <a:bodyPr wrap="square">
            <a:spAutoFit/>
          </a:bodyPr>
          <a:lstStyle/>
          <a:p>
            <a:pPr algn="ctr"/>
            <a:r>
              <a:rPr lang="en-US" sz="2400" dirty="0"/>
              <a:t>Generate all regions that may contain objects</a:t>
            </a:r>
          </a:p>
        </p:txBody>
      </p:sp>
      <p:pic>
        <p:nvPicPr>
          <p:cNvPr id="5" name="Picture 4">
            <a:extLst>
              <a:ext uri="{FF2B5EF4-FFF2-40B4-BE49-F238E27FC236}">
                <a16:creationId xmlns:a16="http://schemas.microsoft.com/office/drawing/2014/main" id="{EE85D523-8FD5-42B5-A773-255494CCB192}"/>
              </a:ext>
            </a:extLst>
          </p:cNvPr>
          <p:cNvPicPr>
            <a:picLocks noChangeAspect="1"/>
          </p:cNvPicPr>
          <p:nvPr/>
        </p:nvPicPr>
        <p:blipFill>
          <a:blip r:embed="rId3"/>
          <a:stretch>
            <a:fillRect/>
          </a:stretch>
        </p:blipFill>
        <p:spPr>
          <a:xfrm>
            <a:off x="574762" y="2952696"/>
            <a:ext cx="2509689" cy="1578911"/>
          </a:xfrm>
          <a:prstGeom prst="rect">
            <a:avLst/>
          </a:prstGeom>
        </p:spPr>
      </p:pic>
      <p:grpSp>
        <p:nvGrpSpPr>
          <p:cNvPr id="4" name="Group 3">
            <a:extLst>
              <a:ext uri="{FF2B5EF4-FFF2-40B4-BE49-F238E27FC236}">
                <a16:creationId xmlns:a16="http://schemas.microsoft.com/office/drawing/2014/main" id="{F2CD13FF-30DC-411D-8AA1-E3188F569E1A}"/>
              </a:ext>
            </a:extLst>
          </p:cNvPr>
          <p:cNvGrpSpPr/>
          <p:nvPr/>
        </p:nvGrpSpPr>
        <p:grpSpPr>
          <a:xfrm>
            <a:off x="3595798" y="1549726"/>
            <a:ext cx="4626601" cy="4084261"/>
            <a:chOff x="3595798" y="1549726"/>
            <a:chExt cx="4626601" cy="4084261"/>
          </a:xfrm>
        </p:grpSpPr>
        <p:sp>
          <p:nvSpPr>
            <p:cNvPr id="43" name="Rectangle 42">
              <a:extLst>
                <a:ext uri="{FF2B5EF4-FFF2-40B4-BE49-F238E27FC236}">
                  <a16:creationId xmlns:a16="http://schemas.microsoft.com/office/drawing/2014/main" id="{C34BB871-2373-4D34-BEC5-77C6A6227976}"/>
                </a:ext>
              </a:extLst>
            </p:cNvPr>
            <p:cNvSpPr/>
            <p:nvPr/>
          </p:nvSpPr>
          <p:spPr>
            <a:xfrm>
              <a:off x="3595798" y="1549726"/>
              <a:ext cx="4626601" cy="830997"/>
            </a:xfrm>
            <a:prstGeom prst="rect">
              <a:avLst/>
            </a:prstGeom>
          </p:spPr>
          <p:txBody>
            <a:bodyPr wrap="square">
              <a:spAutoFit/>
            </a:bodyPr>
            <a:lstStyle/>
            <a:p>
              <a:pPr algn="ctr"/>
              <a:r>
                <a:rPr lang="en-US" sz="2400" dirty="0"/>
                <a:t>Eliminate regions that overlap with high-confidence inference results </a:t>
              </a:r>
            </a:p>
          </p:txBody>
        </p:sp>
        <p:pic>
          <p:nvPicPr>
            <p:cNvPr id="6" name="Picture 5">
              <a:extLst>
                <a:ext uri="{FF2B5EF4-FFF2-40B4-BE49-F238E27FC236}">
                  <a16:creationId xmlns:a16="http://schemas.microsoft.com/office/drawing/2014/main" id="{60E73F1A-99D3-45FE-BB1A-0EFDE7A2A1C8}"/>
                </a:ext>
              </a:extLst>
            </p:cNvPr>
            <p:cNvPicPr>
              <a:picLocks noChangeAspect="1"/>
            </p:cNvPicPr>
            <p:nvPr/>
          </p:nvPicPr>
          <p:blipFill>
            <a:blip r:embed="rId4"/>
            <a:stretch>
              <a:fillRect/>
            </a:stretch>
          </p:blipFill>
          <p:spPr>
            <a:xfrm>
              <a:off x="4651047" y="2958946"/>
              <a:ext cx="2516101" cy="1578911"/>
            </a:xfrm>
            <a:prstGeom prst="rect">
              <a:avLst/>
            </a:prstGeom>
          </p:spPr>
        </p:pic>
        <p:sp>
          <p:nvSpPr>
            <p:cNvPr id="66" name="Rectangle 65">
              <a:extLst>
                <a:ext uri="{FF2B5EF4-FFF2-40B4-BE49-F238E27FC236}">
                  <a16:creationId xmlns:a16="http://schemas.microsoft.com/office/drawing/2014/main" id="{5C411A5B-946A-4B4A-8DBC-293A7CFBC245}"/>
                </a:ext>
              </a:extLst>
            </p:cNvPr>
            <p:cNvSpPr/>
            <p:nvPr/>
          </p:nvSpPr>
          <p:spPr>
            <a:xfrm>
              <a:off x="3941434" y="4802990"/>
              <a:ext cx="2037514" cy="830997"/>
            </a:xfrm>
            <a:prstGeom prst="rect">
              <a:avLst/>
            </a:prstGeom>
          </p:spPr>
          <p:txBody>
            <a:bodyPr wrap="square">
              <a:spAutoFit/>
            </a:bodyPr>
            <a:lstStyle/>
            <a:p>
              <a:pPr algn="ctr"/>
              <a:r>
                <a:rPr lang="en-US" sz="2400" dirty="0"/>
                <a:t>DNN is already confident</a:t>
              </a:r>
            </a:p>
          </p:txBody>
        </p:sp>
        <p:cxnSp>
          <p:nvCxnSpPr>
            <p:cNvPr id="20" name="Straight Arrow Connector 19">
              <a:extLst>
                <a:ext uri="{FF2B5EF4-FFF2-40B4-BE49-F238E27FC236}">
                  <a16:creationId xmlns:a16="http://schemas.microsoft.com/office/drawing/2014/main" id="{99212577-7DCF-414A-835A-FAC3242F8426}"/>
                </a:ext>
              </a:extLst>
            </p:cNvPr>
            <p:cNvCxnSpPr>
              <a:stCxn id="66" idx="0"/>
            </p:cNvCxnSpPr>
            <p:nvPr/>
          </p:nvCxnSpPr>
          <p:spPr>
            <a:xfrm flipV="1">
              <a:off x="4960191" y="4330138"/>
              <a:ext cx="0" cy="472852"/>
            </a:xfrm>
            <a:prstGeom prst="straightConnector1">
              <a:avLst/>
            </a:prstGeom>
            <a:ln w="50800">
              <a:solidFill>
                <a:srgbClr val="DD7C1B"/>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a:extLst>
              <a:ext uri="{FF2B5EF4-FFF2-40B4-BE49-F238E27FC236}">
                <a16:creationId xmlns:a16="http://schemas.microsoft.com/office/drawing/2014/main" id="{76FEEA5C-4C1B-43B2-8C4B-FD9F275F89B0}"/>
              </a:ext>
            </a:extLst>
          </p:cNvPr>
          <p:cNvGrpSpPr/>
          <p:nvPr/>
        </p:nvGrpSpPr>
        <p:grpSpPr>
          <a:xfrm>
            <a:off x="8323200" y="1549727"/>
            <a:ext cx="3732000" cy="2992602"/>
            <a:chOff x="8323200" y="1549727"/>
            <a:chExt cx="3732000" cy="2992602"/>
          </a:xfrm>
        </p:grpSpPr>
        <p:sp>
          <p:nvSpPr>
            <p:cNvPr id="44" name="Rectangle 43">
              <a:extLst>
                <a:ext uri="{FF2B5EF4-FFF2-40B4-BE49-F238E27FC236}">
                  <a16:creationId xmlns:a16="http://schemas.microsoft.com/office/drawing/2014/main" id="{3C6B82CF-86E6-42F4-AC8C-347B11AF1012}"/>
                </a:ext>
              </a:extLst>
            </p:cNvPr>
            <p:cNvSpPr/>
            <p:nvPr/>
          </p:nvSpPr>
          <p:spPr>
            <a:xfrm>
              <a:off x="8323200" y="1549727"/>
              <a:ext cx="3732000" cy="830997"/>
            </a:xfrm>
            <a:prstGeom prst="rect">
              <a:avLst/>
            </a:prstGeom>
          </p:spPr>
          <p:txBody>
            <a:bodyPr wrap="square">
              <a:spAutoFit/>
            </a:bodyPr>
            <a:lstStyle/>
            <a:p>
              <a:pPr algn="ctr"/>
              <a:r>
                <a:rPr lang="en-US" sz="2400" dirty="0"/>
                <a:t>Encode remaining regions in codec-friendly manner</a:t>
              </a:r>
            </a:p>
          </p:txBody>
        </p:sp>
        <p:pic>
          <p:nvPicPr>
            <p:cNvPr id="18" name="Picture 17">
              <a:extLst>
                <a:ext uri="{FF2B5EF4-FFF2-40B4-BE49-F238E27FC236}">
                  <a16:creationId xmlns:a16="http://schemas.microsoft.com/office/drawing/2014/main" id="{308CEAF1-7C7B-4D6B-8863-C647BC6AD18B}"/>
                </a:ext>
              </a:extLst>
            </p:cNvPr>
            <p:cNvPicPr>
              <a:picLocks noChangeAspect="1"/>
            </p:cNvPicPr>
            <p:nvPr/>
          </p:nvPicPr>
          <p:blipFill>
            <a:blip r:embed="rId5"/>
            <a:stretch>
              <a:fillRect/>
            </a:stretch>
          </p:blipFill>
          <p:spPr>
            <a:xfrm>
              <a:off x="8931147" y="2961045"/>
              <a:ext cx="2516101" cy="1581284"/>
            </a:xfrm>
            <a:prstGeom prst="rect">
              <a:avLst/>
            </a:prstGeom>
          </p:spPr>
        </p:pic>
        <p:sp>
          <p:nvSpPr>
            <p:cNvPr id="67" name="Rectangle 66">
              <a:extLst>
                <a:ext uri="{FF2B5EF4-FFF2-40B4-BE49-F238E27FC236}">
                  <a16:creationId xmlns:a16="http://schemas.microsoft.com/office/drawing/2014/main" id="{1D3A2F27-A3E5-46D9-ABF4-10C50B60D464}"/>
                </a:ext>
              </a:extLst>
            </p:cNvPr>
            <p:cNvSpPr/>
            <p:nvPr/>
          </p:nvSpPr>
          <p:spPr>
            <a:xfrm>
              <a:off x="10333684" y="3209225"/>
              <a:ext cx="613237" cy="579681"/>
            </a:xfrm>
            <a:prstGeom prst="rect">
              <a:avLst/>
            </a:prstGeom>
            <a:noFill/>
            <a:ln w="57150">
              <a:solidFill>
                <a:srgbClr val="64F0F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
        <p:nvSpPr>
          <p:cNvPr id="14" name="Rectangle 13">
            <a:extLst>
              <a:ext uri="{FF2B5EF4-FFF2-40B4-BE49-F238E27FC236}">
                <a16:creationId xmlns:a16="http://schemas.microsoft.com/office/drawing/2014/main" id="{B1F246F6-045E-4DA7-82A9-5721B2AA825C}"/>
              </a:ext>
            </a:extLst>
          </p:cNvPr>
          <p:cNvSpPr/>
          <p:nvPr/>
        </p:nvSpPr>
        <p:spPr>
          <a:xfrm>
            <a:off x="-75016" y="4608808"/>
            <a:ext cx="3728300" cy="1938992"/>
          </a:xfrm>
          <a:prstGeom prst="rect">
            <a:avLst/>
          </a:prstGeom>
        </p:spPr>
        <p:txBody>
          <a:bodyPr wrap="square">
            <a:spAutoFit/>
          </a:bodyPr>
          <a:lstStyle/>
          <a:p>
            <a:pPr algn="ctr"/>
            <a:r>
              <a:rPr lang="en-US" sz="2400" dirty="0"/>
              <a:t>Label each pixel with the sum of the probability of all non-background classes. “Brighter” the pixel, higher the probability</a:t>
            </a:r>
          </a:p>
        </p:txBody>
      </p:sp>
      <p:grpSp>
        <p:nvGrpSpPr>
          <p:cNvPr id="10" name="Group 9">
            <a:extLst>
              <a:ext uri="{FF2B5EF4-FFF2-40B4-BE49-F238E27FC236}">
                <a16:creationId xmlns:a16="http://schemas.microsoft.com/office/drawing/2014/main" id="{12B55C8E-452E-4CCE-AF8F-70C04AD202EF}"/>
              </a:ext>
            </a:extLst>
          </p:cNvPr>
          <p:cNvGrpSpPr/>
          <p:nvPr/>
        </p:nvGrpSpPr>
        <p:grpSpPr>
          <a:xfrm>
            <a:off x="8931146" y="2956352"/>
            <a:ext cx="2516101" cy="1576812"/>
            <a:chOff x="8931148" y="3469567"/>
            <a:chExt cx="2516101" cy="1576812"/>
          </a:xfrm>
        </p:grpSpPr>
        <p:sp>
          <p:nvSpPr>
            <p:cNvPr id="9" name="Rectangle 8">
              <a:extLst>
                <a:ext uri="{FF2B5EF4-FFF2-40B4-BE49-F238E27FC236}">
                  <a16:creationId xmlns:a16="http://schemas.microsoft.com/office/drawing/2014/main" id="{B1D9DCED-CCC1-4792-A8A1-F000FC5A2952}"/>
                </a:ext>
              </a:extLst>
            </p:cNvPr>
            <p:cNvSpPr/>
            <p:nvPr/>
          </p:nvSpPr>
          <p:spPr>
            <a:xfrm>
              <a:off x="8931148" y="3469567"/>
              <a:ext cx="2516101" cy="1576812"/>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a:extLst>
                <a:ext uri="{FF2B5EF4-FFF2-40B4-BE49-F238E27FC236}">
                  <a16:creationId xmlns:a16="http://schemas.microsoft.com/office/drawing/2014/main" id="{388BDBFB-6F18-4465-952F-E1C93F46A11B}"/>
                </a:ext>
              </a:extLst>
            </p:cNvPr>
            <p:cNvGrpSpPr/>
            <p:nvPr/>
          </p:nvGrpSpPr>
          <p:grpSpPr>
            <a:xfrm>
              <a:off x="10333684" y="3742152"/>
              <a:ext cx="613237" cy="585931"/>
              <a:chOff x="10333685" y="3742152"/>
              <a:chExt cx="613237" cy="585931"/>
            </a:xfrm>
          </p:grpSpPr>
          <p:pic>
            <p:nvPicPr>
              <p:cNvPr id="19" name="Picture 18">
                <a:extLst>
                  <a:ext uri="{FF2B5EF4-FFF2-40B4-BE49-F238E27FC236}">
                    <a16:creationId xmlns:a16="http://schemas.microsoft.com/office/drawing/2014/main" id="{F2E048EB-8DDF-4580-89BD-0F85BF0DC701}"/>
                  </a:ext>
                </a:extLst>
              </p:cNvPr>
              <p:cNvPicPr>
                <a:picLocks/>
              </p:cNvPicPr>
              <p:nvPr/>
            </p:nvPicPr>
            <p:blipFill rotWithShape="1">
              <a:blip r:embed="rId6"/>
              <a:srcRect l="74614" t="30425" r="15349" b="57784"/>
              <a:stretch/>
            </p:blipFill>
            <p:spPr>
              <a:xfrm>
                <a:off x="10333685" y="3748402"/>
                <a:ext cx="613237" cy="579681"/>
              </a:xfrm>
              <a:custGeom>
                <a:avLst/>
                <a:gdLst>
                  <a:gd name="connsiteX0" fmla="*/ 0 w 613237"/>
                  <a:gd name="connsiteY0" fmla="*/ 0 h 579681"/>
                  <a:gd name="connsiteX1" fmla="*/ 613237 w 613237"/>
                  <a:gd name="connsiteY1" fmla="*/ 0 h 579681"/>
                  <a:gd name="connsiteX2" fmla="*/ 613237 w 613237"/>
                  <a:gd name="connsiteY2" fmla="*/ 579681 h 579681"/>
                  <a:gd name="connsiteX3" fmla="*/ 0 w 613237"/>
                  <a:gd name="connsiteY3" fmla="*/ 579681 h 579681"/>
                </a:gdLst>
                <a:ahLst/>
                <a:cxnLst>
                  <a:cxn ang="0">
                    <a:pos x="connsiteX0" y="connsiteY0"/>
                  </a:cxn>
                  <a:cxn ang="0">
                    <a:pos x="connsiteX1" y="connsiteY1"/>
                  </a:cxn>
                  <a:cxn ang="0">
                    <a:pos x="connsiteX2" y="connsiteY2"/>
                  </a:cxn>
                  <a:cxn ang="0">
                    <a:pos x="connsiteX3" y="connsiteY3"/>
                  </a:cxn>
                </a:cxnLst>
                <a:rect l="l" t="t" r="r" b="b"/>
                <a:pathLst>
                  <a:path w="613237" h="579681">
                    <a:moveTo>
                      <a:pt x="0" y="0"/>
                    </a:moveTo>
                    <a:lnTo>
                      <a:pt x="613237" y="0"/>
                    </a:lnTo>
                    <a:lnTo>
                      <a:pt x="613237" y="579681"/>
                    </a:lnTo>
                    <a:lnTo>
                      <a:pt x="0" y="579681"/>
                    </a:lnTo>
                    <a:close/>
                  </a:path>
                </a:pathLst>
              </a:custGeom>
            </p:spPr>
          </p:pic>
          <p:sp>
            <p:nvSpPr>
              <p:cNvPr id="21" name="Rectangle 20">
                <a:extLst>
                  <a:ext uri="{FF2B5EF4-FFF2-40B4-BE49-F238E27FC236}">
                    <a16:creationId xmlns:a16="http://schemas.microsoft.com/office/drawing/2014/main" id="{53A68C96-265B-4255-B205-412249515940}"/>
                  </a:ext>
                </a:extLst>
              </p:cNvPr>
              <p:cNvSpPr/>
              <p:nvPr/>
            </p:nvSpPr>
            <p:spPr>
              <a:xfrm>
                <a:off x="10333685" y="3742152"/>
                <a:ext cx="613237" cy="579681"/>
              </a:xfrm>
              <a:prstGeom prst="rect">
                <a:avLst/>
              </a:prstGeom>
              <a:noFill/>
              <a:ln w="57150">
                <a:solidFill>
                  <a:srgbClr val="64F0F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grpSp>
      <p:sp>
        <p:nvSpPr>
          <p:cNvPr id="22" name="Rectangle 21">
            <a:extLst>
              <a:ext uri="{FF2B5EF4-FFF2-40B4-BE49-F238E27FC236}">
                <a16:creationId xmlns:a16="http://schemas.microsoft.com/office/drawing/2014/main" id="{A431569B-335F-47F2-A45A-2391D8CC254D}"/>
              </a:ext>
            </a:extLst>
          </p:cNvPr>
          <p:cNvSpPr/>
          <p:nvPr/>
        </p:nvSpPr>
        <p:spPr>
          <a:xfrm>
            <a:off x="0" y="5816350"/>
            <a:ext cx="12191995" cy="560350"/>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DDS find the regions where the DNN is </a:t>
            </a:r>
            <a:r>
              <a:rPr lang="en-US" sz="3200" dirty="0">
                <a:solidFill>
                  <a:srgbClr val="0070C0"/>
                </a:solidFill>
              </a:rPr>
              <a:t>indecisive</a:t>
            </a:r>
            <a:r>
              <a:rPr lang="en-US" sz="3200" dirty="0">
                <a:solidFill>
                  <a:schemeClr val="tx1"/>
                </a:solidFill>
              </a:rPr>
              <a:t>.</a:t>
            </a:r>
          </a:p>
        </p:txBody>
      </p:sp>
    </p:spTree>
    <p:extLst>
      <p:ext uri="{BB962C8B-B14F-4D97-AF65-F5344CB8AC3E}">
        <p14:creationId xmlns:p14="http://schemas.microsoft.com/office/powerpoint/2010/main" val="2982950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randombar(horizontal)">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randombar(horizontal)">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randombar(horizontal)">
                                      <p:cBhvr>
                                        <p:cTn id="2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9270" y="365125"/>
            <a:ext cx="12072730" cy="1325563"/>
          </a:xfrm>
        </p:spPr>
        <p:txBody>
          <a:bodyPr>
            <a:normAutofit/>
          </a:bodyPr>
          <a:lstStyle/>
          <a:p>
            <a:pPr algn="ctr"/>
            <a:r>
              <a:rPr lang="en-US" b="1" dirty="0">
                <a:solidFill>
                  <a:srgbClr val="216583"/>
                </a:solidFill>
              </a:rPr>
              <a:t>Comparing DDS with other region-based streaming</a:t>
            </a:r>
            <a:endParaRPr lang="en-US" dirty="0"/>
          </a:p>
        </p:txBody>
      </p:sp>
      <p:sp>
        <p:nvSpPr>
          <p:cNvPr id="3" name="Slide Number Placeholder 2">
            <a:extLst>
              <a:ext uri="{FF2B5EF4-FFF2-40B4-BE49-F238E27FC236}">
                <a16:creationId xmlns:a16="http://schemas.microsoft.com/office/drawing/2014/main" id="{D8212E72-F46C-B54E-BA00-8C960A081C7F}"/>
              </a:ext>
            </a:extLst>
          </p:cNvPr>
          <p:cNvSpPr>
            <a:spLocks noGrp="1"/>
          </p:cNvSpPr>
          <p:nvPr>
            <p:ph type="sldNum" sz="quarter" idx="12"/>
          </p:nvPr>
        </p:nvSpPr>
        <p:spPr/>
        <p:txBody>
          <a:bodyPr/>
          <a:lstStyle/>
          <a:p>
            <a:r>
              <a:rPr lang="en-US" dirty="0"/>
              <a:t>16</a:t>
            </a:r>
          </a:p>
        </p:txBody>
      </p:sp>
      <p:sp>
        <p:nvSpPr>
          <p:cNvPr id="36" name="Rectangle 35">
            <a:extLst>
              <a:ext uri="{FF2B5EF4-FFF2-40B4-BE49-F238E27FC236}">
                <a16:creationId xmlns:a16="http://schemas.microsoft.com/office/drawing/2014/main" id="{CF8C0640-76CD-4390-AF49-5782D8BAE988}"/>
              </a:ext>
            </a:extLst>
          </p:cNvPr>
          <p:cNvSpPr/>
          <p:nvPr/>
        </p:nvSpPr>
        <p:spPr>
          <a:xfrm>
            <a:off x="2744946" y="2068014"/>
            <a:ext cx="704039" cy="461665"/>
          </a:xfrm>
          <a:prstGeom prst="rect">
            <a:avLst/>
          </a:prstGeom>
        </p:spPr>
        <p:txBody>
          <a:bodyPr wrap="square">
            <a:spAutoFit/>
          </a:bodyPr>
          <a:lstStyle/>
          <a:p>
            <a:pPr algn="ctr"/>
            <a:r>
              <a:rPr lang="en-US" sz="2400" dirty="0"/>
              <a:t>DDS</a:t>
            </a:r>
          </a:p>
        </p:txBody>
      </p:sp>
      <p:sp>
        <p:nvSpPr>
          <p:cNvPr id="39" name="Rectangle 38">
            <a:extLst>
              <a:ext uri="{FF2B5EF4-FFF2-40B4-BE49-F238E27FC236}">
                <a16:creationId xmlns:a16="http://schemas.microsoft.com/office/drawing/2014/main" id="{7CB640AB-E7B4-49B2-AA67-95A08E3FBF7D}"/>
              </a:ext>
            </a:extLst>
          </p:cNvPr>
          <p:cNvSpPr/>
          <p:nvPr/>
        </p:nvSpPr>
        <p:spPr>
          <a:xfrm>
            <a:off x="5530197" y="2069079"/>
            <a:ext cx="1059906" cy="461665"/>
          </a:xfrm>
          <a:prstGeom prst="rect">
            <a:avLst/>
          </a:prstGeom>
        </p:spPr>
        <p:txBody>
          <a:bodyPr wrap="none">
            <a:spAutoFit/>
          </a:bodyPr>
          <a:lstStyle/>
          <a:p>
            <a:pPr algn="ctr"/>
            <a:r>
              <a:rPr lang="en-US" sz="2400" dirty="0"/>
              <a:t>Vigil[1]</a:t>
            </a:r>
          </a:p>
        </p:txBody>
      </p:sp>
      <p:sp>
        <p:nvSpPr>
          <p:cNvPr id="41" name="Rectangle 40">
            <a:extLst>
              <a:ext uri="{FF2B5EF4-FFF2-40B4-BE49-F238E27FC236}">
                <a16:creationId xmlns:a16="http://schemas.microsoft.com/office/drawing/2014/main" id="{4838CC2C-35B9-4D6C-A6FB-632BD5769275}"/>
              </a:ext>
            </a:extLst>
          </p:cNvPr>
          <p:cNvSpPr/>
          <p:nvPr/>
        </p:nvSpPr>
        <p:spPr>
          <a:xfrm>
            <a:off x="10090876" y="2066004"/>
            <a:ext cx="1199239" cy="461665"/>
          </a:xfrm>
          <a:prstGeom prst="rect">
            <a:avLst/>
          </a:prstGeom>
        </p:spPr>
        <p:txBody>
          <a:bodyPr wrap="none">
            <a:spAutoFit/>
          </a:bodyPr>
          <a:lstStyle/>
          <a:p>
            <a:pPr algn="ctr"/>
            <a:r>
              <a:rPr lang="en-US" sz="2400" dirty="0"/>
              <a:t>EAAR[2]</a:t>
            </a:r>
          </a:p>
        </p:txBody>
      </p:sp>
      <p:sp>
        <p:nvSpPr>
          <p:cNvPr id="11" name="Slide Number Placeholder 2">
            <a:extLst>
              <a:ext uri="{FF2B5EF4-FFF2-40B4-BE49-F238E27FC236}">
                <a16:creationId xmlns:a16="http://schemas.microsoft.com/office/drawing/2014/main" id="{51101C1E-CA78-41D0-AFE0-EA9B8AE2DE12}"/>
              </a:ext>
            </a:extLst>
          </p:cNvPr>
          <p:cNvSpPr txBox="1">
            <a:spLocks/>
          </p:cNvSpPr>
          <p:nvPr/>
        </p:nvSpPr>
        <p:spPr>
          <a:xfrm>
            <a:off x="4288221" y="6356350"/>
            <a:ext cx="7350083"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dirty="0"/>
              <a:t>[1]: The Design and Implementation of a Wireless Video Surveillance System, </a:t>
            </a:r>
            <a:r>
              <a:rPr lang="en-US" i="1" dirty="0" err="1"/>
              <a:t>Mobicom</a:t>
            </a:r>
            <a:r>
              <a:rPr lang="en-US" i="1" dirty="0"/>
              <a:t> ‘15</a:t>
            </a:r>
          </a:p>
          <a:p>
            <a:pPr algn="l"/>
            <a:r>
              <a:rPr lang="en-US" dirty="0"/>
              <a:t>[2]: Edge Assisted Real-time Object Detection for Mobile Augmented Reality, </a:t>
            </a:r>
            <a:r>
              <a:rPr lang="en-US" i="1" dirty="0" err="1"/>
              <a:t>Mobicom</a:t>
            </a:r>
            <a:r>
              <a:rPr lang="en-US" i="1" dirty="0"/>
              <a:t> ‘19</a:t>
            </a:r>
          </a:p>
        </p:txBody>
      </p:sp>
      <p:grpSp>
        <p:nvGrpSpPr>
          <p:cNvPr id="32" name="Group 31">
            <a:extLst>
              <a:ext uri="{FF2B5EF4-FFF2-40B4-BE49-F238E27FC236}">
                <a16:creationId xmlns:a16="http://schemas.microsoft.com/office/drawing/2014/main" id="{CED2EA0A-B7C8-4BD4-B608-5E1A761BCD45}"/>
              </a:ext>
            </a:extLst>
          </p:cNvPr>
          <p:cNvGrpSpPr/>
          <p:nvPr/>
        </p:nvGrpSpPr>
        <p:grpSpPr>
          <a:xfrm>
            <a:off x="1906137" y="2771162"/>
            <a:ext cx="2509689" cy="1439940"/>
            <a:chOff x="-2294603" y="603250"/>
            <a:chExt cx="7975600" cy="5651500"/>
          </a:xfrm>
        </p:grpSpPr>
        <p:pic>
          <p:nvPicPr>
            <p:cNvPr id="33" name="Picture 32">
              <a:extLst>
                <a:ext uri="{FF2B5EF4-FFF2-40B4-BE49-F238E27FC236}">
                  <a16:creationId xmlns:a16="http://schemas.microsoft.com/office/drawing/2014/main" id="{E1D35600-1595-4B58-BA36-8C4198E54D60}"/>
                </a:ext>
              </a:extLst>
            </p:cNvPr>
            <p:cNvPicPr>
              <a:picLocks noChangeAspect="1"/>
            </p:cNvPicPr>
            <p:nvPr/>
          </p:nvPicPr>
          <p:blipFill>
            <a:blip r:embed="rId3"/>
            <a:stretch>
              <a:fillRect/>
            </a:stretch>
          </p:blipFill>
          <p:spPr>
            <a:xfrm>
              <a:off x="-2294603" y="603250"/>
              <a:ext cx="7975600" cy="5651500"/>
            </a:xfrm>
            <a:prstGeom prst="rect">
              <a:avLst/>
            </a:prstGeom>
            <a:ln>
              <a:solidFill>
                <a:srgbClr val="64F0F7"/>
              </a:solidFill>
            </a:ln>
          </p:spPr>
        </p:pic>
        <p:sp>
          <p:nvSpPr>
            <p:cNvPr id="34" name="Rectangle 33">
              <a:extLst>
                <a:ext uri="{FF2B5EF4-FFF2-40B4-BE49-F238E27FC236}">
                  <a16:creationId xmlns:a16="http://schemas.microsoft.com/office/drawing/2014/main" id="{26115F47-1776-4F84-963E-5E6BF7558ECB}"/>
                </a:ext>
              </a:extLst>
            </p:cNvPr>
            <p:cNvSpPr/>
            <p:nvPr/>
          </p:nvSpPr>
          <p:spPr>
            <a:xfrm>
              <a:off x="1990049" y="787053"/>
              <a:ext cx="752227" cy="747384"/>
            </a:xfrm>
            <a:prstGeom prst="rect">
              <a:avLst/>
            </a:prstGeom>
            <a:noFill/>
            <a:ln w="57150">
              <a:solidFill>
                <a:srgbClr val="64F0F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35" name="Rectangle 34">
              <a:extLst>
                <a:ext uri="{FF2B5EF4-FFF2-40B4-BE49-F238E27FC236}">
                  <a16:creationId xmlns:a16="http://schemas.microsoft.com/office/drawing/2014/main" id="{3C329EBD-9504-4B84-96DE-E7770F1E4020}"/>
                </a:ext>
              </a:extLst>
            </p:cNvPr>
            <p:cNvSpPr/>
            <p:nvPr/>
          </p:nvSpPr>
          <p:spPr>
            <a:xfrm>
              <a:off x="1363909" y="1644504"/>
              <a:ext cx="766011" cy="795867"/>
            </a:xfrm>
            <a:prstGeom prst="rect">
              <a:avLst/>
            </a:prstGeom>
            <a:noFill/>
            <a:ln w="57150">
              <a:solidFill>
                <a:srgbClr val="64F0F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7" name="Rectangle 36">
              <a:extLst>
                <a:ext uri="{FF2B5EF4-FFF2-40B4-BE49-F238E27FC236}">
                  <a16:creationId xmlns:a16="http://schemas.microsoft.com/office/drawing/2014/main" id="{A71CBAC3-8ECF-40B0-84BA-4402DCF8F18A}"/>
                </a:ext>
              </a:extLst>
            </p:cNvPr>
            <p:cNvSpPr/>
            <p:nvPr/>
          </p:nvSpPr>
          <p:spPr>
            <a:xfrm>
              <a:off x="3340653" y="1123991"/>
              <a:ext cx="635000" cy="605179"/>
            </a:xfrm>
            <a:prstGeom prst="rect">
              <a:avLst/>
            </a:prstGeom>
            <a:noFill/>
            <a:ln w="57150">
              <a:solidFill>
                <a:srgbClr val="64F0F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8" name="Rectangle 37">
              <a:extLst>
                <a:ext uri="{FF2B5EF4-FFF2-40B4-BE49-F238E27FC236}">
                  <a16:creationId xmlns:a16="http://schemas.microsoft.com/office/drawing/2014/main" id="{D664A1BF-BAA7-4045-807A-EB7513955B45}"/>
                </a:ext>
              </a:extLst>
            </p:cNvPr>
            <p:cNvSpPr/>
            <p:nvPr/>
          </p:nvSpPr>
          <p:spPr>
            <a:xfrm>
              <a:off x="4128431" y="2254104"/>
              <a:ext cx="752227" cy="747384"/>
            </a:xfrm>
            <a:prstGeom prst="rect">
              <a:avLst/>
            </a:prstGeom>
            <a:noFill/>
            <a:ln w="57150">
              <a:solidFill>
                <a:srgbClr val="64F0F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0" name="Rectangle 39">
              <a:extLst>
                <a:ext uri="{FF2B5EF4-FFF2-40B4-BE49-F238E27FC236}">
                  <a16:creationId xmlns:a16="http://schemas.microsoft.com/office/drawing/2014/main" id="{3C1CF15B-5F31-40E6-9B45-3A188F1F2399}"/>
                </a:ext>
              </a:extLst>
            </p:cNvPr>
            <p:cNvSpPr/>
            <p:nvPr/>
          </p:nvSpPr>
          <p:spPr>
            <a:xfrm>
              <a:off x="2887785" y="709126"/>
              <a:ext cx="486736" cy="448733"/>
            </a:xfrm>
            <a:prstGeom prst="rect">
              <a:avLst/>
            </a:prstGeom>
            <a:noFill/>
            <a:ln w="57150">
              <a:solidFill>
                <a:srgbClr val="64F0F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grpSp>
        <p:nvGrpSpPr>
          <p:cNvPr id="5" name="Group 4">
            <a:extLst>
              <a:ext uri="{FF2B5EF4-FFF2-40B4-BE49-F238E27FC236}">
                <a16:creationId xmlns:a16="http://schemas.microsoft.com/office/drawing/2014/main" id="{374A1B3C-AD9D-48FF-BFAA-56A39BD1340F}"/>
              </a:ext>
            </a:extLst>
          </p:cNvPr>
          <p:cNvGrpSpPr/>
          <p:nvPr/>
        </p:nvGrpSpPr>
        <p:grpSpPr>
          <a:xfrm>
            <a:off x="4825067" y="2771073"/>
            <a:ext cx="2509689" cy="1439940"/>
            <a:chOff x="4371765" y="2673545"/>
            <a:chExt cx="2509689" cy="1439940"/>
          </a:xfrm>
        </p:grpSpPr>
        <p:pic>
          <p:nvPicPr>
            <p:cNvPr id="43" name="Picture 42">
              <a:extLst>
                <a:ext uri="{FF2B5EF4-FFF2-40B4-BE49-F238E27FC236}">
                  <a16:creationId xmlns:a16="http://schemas.microsoft.com/office/drawing/2014/main" id="{35E7E83F-E0A6-4016-ADD9-DFB8E91C2F9F}"/>
                </a:ext>
              </a:extLst>
            </p:cNvPr>
            <p:cNvPicPr>
              <a:picLocks noChangeAspect="1"/>
            </p:cNvPicPr>
            <p:nvPr/>
          </p:nvPicPr>
          <p:blipFill>
            <a:blip r:embed="rId3"/>
            <a:stretch>
              <a:fillRect/>
            </a:stretch>
          </p:blipFill>
          <p:spPr>
            <a:xfrm>
              <a:off x="4371765" y="2673545"/>
              <a:ext cx="2509689" cy="1439940"/>
            </a:xfrm>
            <a:prstGeom prst="rect">
              <a:avLst/>
            </a:prstGeom>
            <a:ln>
              <a:solidFill>
                <a:srgbClr val="64F0F7"/>
              </a:solidFill>
            </a:ln>
          </p:spPr>
        </p:pic>
        <p:sp>
          <p:nvSpPr>
            <p:cNvPr id="45" name="Rectangle 44">
              <a:extLst>
                <a:ext uri="{FF2B5EF4-FFF2-40B4-BE49-F238E27FC236}">
                  <a16:creationId xmlns:a16="http://schemas.microsoft.com/office/drawing/2014/main" id="{B8EBF17B-ECC2-44AE-A4A4-164B3D3A45EC}"/>
                </a:ext>
              </a:extLst>
            </p:cNvPr>
            <p:cNvSpPr/>
            <p:nvPr/>
          </p:nvSpPr>
          <p:spPr>
            <a:xfrm>
              <a:off x="5385568" y="3037301"/>
              <a:ext cx="241041" cy="202778"/>
            </a:xfrm>
            <a:prstGeom prst="rect">
              <a:avLst/>
            </a:prstGeom>
            <a:noFill/>
            <a:ln w="57150">
              <a:solidFill>
                <a:srgbClr val="64F0F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6" name="Rectangle 45">
              <a:extLst>
                <a:ext uri="{FF2B5EF4-FFF2-40B4-BE49-F238E27FC236}">
                  <a16:creationId xmlns:a16="http://schemas.microsoft.com/office/drawing/2014/main" id="{80CA26A5-1BAA-44F9-9BF7-64E6AC572859}"/>
                </a:ext>
              </a:extLst>
            </p:cNvPr>
            <p:cNvSpPr/>
            <p:nvPr/>
          </p:nvSpPr>
          <p:spPr>
            <a:xfrm>
              <a:off x="4483248" y="3362627"/>
              <a:ext cx="434612" cy="266484"/>
            </a:xfrm>
            <a:prstGeom prst="rect">
              <a:avLst/>
            </a:prstGeom>
            <a:noFill/>
            <a:ln w="57150">
              <a:solidFill>
                <a:srgbClr val="64F0F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7" name="Rectangle 46">
              <a:extLst>
                <a:ext uri="{FF2B5EF4-FFF2-40B4-BE49-F238E27FC236}">
                  <a16:creationId xmlns:a16="http://schemas.microsoft.com/office/drawing/2014/main" id="{B12E10FB-AB6C-452B-A6D5-F5F5C80F1D8A}"/>
                </a:ext>
              </a:extLst>
            </p:cNvPr>
            <p:cNvSpPr/>
            <p:nvPr/>
          </p:nvSpPr>
          <p:spPr>
            <a:xfrm>
              <a:off x="4675866" y="3686632"/>
              <a:ext cx="434613" cy="369332"/>
            </a:xfrm>
            <a:prstGeom prst="rect">
              <a:avLst/>
            </a:prstGeom>
            <a:noFill/>
            <a:ln w="57150">
              <a:solidFill>
                <a:srgbClr val="64F0F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grpSp>
        <p:nvGrpSpPr>
          <p:cNvPr id="60" name="Group 59">
            <a:extLst>
              <a:ext uri="{FF2B5EF4-FFF2-40B4-BE49-F238E27FC236}">
                <a16:creationId xmlns:a16="http://schemas.microsoft.com/office/drawing/2014/main" id="{62858A6A-4678-46E5-9E9E-0B93F90C5E65}"/>
              </a:ext>
            </a:extLst>
          </p:cNvPr>
          <p:cNvGrpSpPr/>
          <p:nvPr/>
        </p:nvGrpSpPr>
        <p:grpSpPr>
          <a:xfrm>
            <a:off x="9461373" y="2767998"/>
            <a:ext cx="2509689" cy="1439940"/>
            <a:chOff x="-2294603" y="603250"/>
            <a:chExt cx="7975600" cy="5651500"/>
          </a:xfrm>
        </p:grpSpPr>
        <p:pic>
          <p:nvPicPr>
            <p:cNvPr id="62" name="Picture 61">
              <a:extLst>
                <a:ext uri="{FF2B5EF4-FFF2-40B4-BE49-F238E27FC236}">
                  <a16:creationId xmlns:a16="http://schemas.microsoft.com/office/drawing/2014/main" id="{6FBF7E38-0FBF-451A-9606-9C5CC405FF7A}"/>
                </a:ext>
              </a:extLst>
            </p:cNvPr>
            <p:cNvPicPr>
              <a:picLocks noChangeAspect="1"/>
            </p:cNvPicPr>
            <p:nvPr/>
          </p:nvPicPr>
          <p:blipFill>
            <a:blip r:embed="rId3"/>
            <a:stretch>
              <a:fillRect/>
            </a:stretch>
          </p:blipFill>
          <p:spPr>
            <a:xfrm>
              <a:off x="-2294603" y="603250"/>
              <a:ext cx="7975600" cy="5651500"/>
            </a:xfrm>
            <a:prstGeom prst="rect">
              <a:avLst/>
            </a:prstGeom>
          </p:spPr>
        </p:pic>
        <p:sp>
          <p:nvSpPr>
            <p:cNvPr id="63" name="Rectangle 62">
              <a:extLst>
                <a:ext uri="{FF2B5EF4-FFF2-40B4-BE49-F238E27FC236}">
                  <a16:creationId xmlns:a16="http://schemas.microsoft.com/office/drawing/2014/main" id="{2882FD40-48EC-4348-B5C0-AFAC20A8619A}"/>
                </a:ext>
              </a:extLst>
            </p:cNvPr>
            <p:cNvSpPr/>
            <p:nvPr/>
          </p:nvSpPr>
          <p:spPr>
            <a:xfrm>
              <a:off x="-1510857" y="4635797"/>
              <a:ext cx="1871440" cy="1512794"/>
            </a:xfrm>
            <a:prstGeom prst="rect">
              <a:avLst/>
            </a:prstGeom>
            <a:noFill/>
            <a:ln w="57150">
              <a:solidFill>
                <a:srgbClr val="64F0F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64" name="Rectangle 63">
              <a:extLst>
                <a:ext uri="{FF2B5EF4-FFF2-40B4-BE49-F238E27FC236}">
                  <a16:creationId xmlns:a16="http://schemas.microsoft.com/office/drawing/2014/main" id="{A3F3A6DF-3195-4AFB-8F30-0F6B90A19170}"/>
                </a:ext>
              </a:extLst>
            </p:cNvPr>
            <p:cNvSpPr/>
            <p:nvPr/>
          </p:nvSpPr>
          <p:spPr>
            <a:xfrm>
              <a:off x="-2030726" y="3208063"/>
              <a:ext cx="1540704" cy="1215082"/>
            </a:xfrm>
            <a:prstGeom prst="rect">
              <a:avLst/>
            </a:prstGeom>
            <a:noFill/>
            <a:ln w="57150">
              <a:solidFill>
                <a:srgbClr val="64F0F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65" name="Rectangle 64">
              <a:extLst>
                <a:ext uri="{FF2B5EF4-FFF2-40B4-BE49-F238E27FC236}">
                  <a16:creationId xmlns:a16="http://schemas.microsoft.com/office/drawing/2014/main" id="{11BF5C0C-5035-4743-B53B-1E3AB1189F27}"/>
                </a:ext>
              </a:extLst>
            </p:cNvPr>
            <p:cNvSpPr/>
            <p:nvPr/>
          </p:nvSpPr>
          <p:spPr>
            <a:xfrm>
              <a:off x="843239" y="2357127"/>
              <a:ext cx="899577" cy="683786"/>
            </a:xfrm>
            <a:prstGeom prst="rect">
              <a:avLst/>
            </a:prstGeom>
            <a:noFill/>
            <a:ln w="57150">
              <a:solidFill>
                <a:srgbClr val="64F0F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66" name="Rectangle 65">
              <a:extLst>
                <a:ext uri="{FF2B5EF4-FFF2-40B4-BE49-F238E27FC236}">
                  <a16:creationId xmlns:a16="http://schemas.microsoft.com/office/drawing/2014/main" id="{B274200F-73E1-408A-B6EB-23358F113DAA}"/>
                </a:ext>
              </a:extLst>
            </p:cNvPr>
            <p:cNvSpPr/>
            <p:nvPr/>
          </p:nvSpPr>
          <p:spPr>
            <a:xfrm>
              <a:off x="1990049" y="787053"/>
              <a:ext cx="752227" cy="747384"/>
            </a:xfrm>
            <a:prstGeom prst="rect">
              <a:avLst/>
            </a:prstGeom>
            <a:noFill/>
            <a:ln w="57150">
              <a:solidFill>
                <a:srgbClr val="64F0F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67" name="Rectangle 66">
              <a:extLst>
                <a:ext uri="{FF2B5EF4-FFF2-40B4-BE49-F238E27FC236}">
                  <a16:creationId xmlns:a16="http://schemas.microsoft.com/office/drawing/2014/main" id="{FBAC61F4-A4E6-4A5C-BD30-1EF074F2CE54}"/>
                </a:ext>
              </a:extLst>
            </p:cNvPr>
            <p:cNvSpPr/>
            <p:nvPr/>
          </p:nvSpPr>
          <p:spPr>
            <a:xfrm>
              <a:off x="1363909" y="1644504"/>
              <a:ext cx="766011" cy="795867"/>
            </a:xfrm>
            <a:prstGeom prst="rect">
              <a:avLst/>
            </a:prstGeom>
            <a:noFill/>
            <a:ln w="57150">
              <a:solidFill>
                <a:srgbClr val="64F0F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68" name="Rectangle 67">
              <a:extLst>
                <a:ext uri="{FF2B5EF4-FFF2-40B4-BE49-F238E27FC236}">
                  <a16:creationId xmlns:a16="http://schemas.microsoft.com/office/drawing/2014/main" id="{FF483F39-B489-4844-8A2C-193DC3C0442B}"/>
                </a:ext>
              </a:extLst>
            </p:cNvPr>
            <p:cNvSpPr/>
            <p:nvPr/>
          </p:nvSpPr>
          <p:spPr>
            <a:xfrm>
              <a:off x="3340653" y="1123991"/>
              <a:ext cx="635000" cy="605179"/>
            </a:xfrm>
            <a:prstGeom prst="rect">
              <a:avLst/>
            </a:prstGeom>
            <a:noFill/>
            <a:ln w="57150">
              <a:solidFill>
                <a:srgbClr val="64F0F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69" name="Rectangle 68">
              <a:extLst>
                <a:ext uri="{FF2B5EF4-FFF2-40B4-BE49-F238E27FC236}">
                  <a16:creationId xmlns:a16="http://schemas.microsoft.com/office/drawing/2014/main" id="{54178AC3-D14D-4D3D-A3C5-E025E442B53F}"/>
                </a:ext>
              </a:extLst>
            </p:cNvPr>
            <p:cNvSpPr/>
            <p:nvPr/>
          </p:nvSpPr>
          <p:spPr>
            <a:xfrm>
              <a:off x="4128431" y="2254104"/>
              <a:ext cx="752227" cy="747384"/>
            </a:xfrm>
            <a:prstGeom prst="rect">
              <a:avLst/>
            </a:prstGeom>
            <a:noFill/>
            <a:ln w="57150">
              <a:solidFill>
                <a:srgbClr val="64F0F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70" name="Rectangle 69">
              <a:extLst>
                <a:ext uri="{FF2B5EF4-FFF2-40B4-BE49-F238E27FC236}">
                  <a16:creationId xmlns:a16="http://schemas.microsoft.com/office/drawing/2014/main" id="{434130D4-B1A4-439C-97AD-F7937EAE29DC}"/>
                </a:ext>
              </a:extLst>
            </p:cNvPr>
            <p:cNvSpPr/>
            <p:nvPr/>
          </p:nvSpPr>
          <p:spPr>
            <a:xfrm>
              <a:off x="2887785" y="709126"/>
              <a:ext cx="486736" cy="448733"/>
            </a:xfrm>
            <a:prstGeom prst="rect">
              <a:avLst/>
            </a:prstGeom>
            <a:noFill/>
            <a:ln w="57150">
              <a:solidFill>
                <a:srgbClr val="64F0F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
        <p:nvSpPr>
          <p:cNvPr id="74" name="Rectangle 73">
            <a:extLst>
              <a:ext uri="{FF2B5EF4-FFF2-40B4-BE49-F238E27FC236}">
                <a16:creationId xmlns:a16="http://schemas.microsoft.com/office/drawing/2014/main" id="{DA3A4F68-F317-4A4B-A200-BA3CAB18B087}"/>
              </a:ext>
            </a:extLst>
          </p:cNvPr>
          <p:cNvSpPr/>
          <p:nvPr/>
        </p:nvSpPr>
        <p:spPr>
          <a:xfrm>
            <a:off x="-83234" y="2935315"/>
            <a:ext cx="1980174" cy="1200329"/>
          </a:xfrm>
          <a:prstGeom prst="rect">
            <a:avLst/>
          </a:prstGeom>
        </p:spPr>
        <p:txBody>
          <a:bodyPr wrap="square">
            <a:spAutoFit/>
          </a:bodyPr>
          <a:lstStyle/>
          <a:p>
            <a:pPr algn="ctr"/>
            <a:r>
              <a:rPr lang="en-US" sz="2400" dirty="0"/>
              <a:t>High-quality regions sent to the server</a:t>
            </a:r>
          </a:p>
        </p:txBody>
      </p:sp>
      <p:sp>
        <p:nvSpPr>
          <p:cNvPr id="78" name="Rectangle 77">
            <a:extLst>
              <a:ext uri="{FF2B5EF4-FFF2-40B4-BE49-F238E27FC236}">
                <a16:creationId xmlns:a16="http://schemas.microsoft.com/office/drawing/2014/main" id="{8DC63CA7-924C-4393-8806-4618A021EAB7}"/>
              </a:ext>
            </a:extLst>
          </p:cNvPr>
          <p:cNvSpPr/>
          <p:nvPr/>
        </p:nvSpPr>
        <p:spPr>
          <a:xfrm>
            <a:off x="1391478" y="4746775"/>
            <a:ext cx="3433589" cy="1200329"/>
          </a:xfrm>
          <a:prstGeom prst="rect">
            <a:avLst/>
          </a:prstGeom>
        </p:spPr>
        <p:txBody>
          <a:bodyPr wrap="square">
            <a:spAutoFit/>
          </a:bodyPr>
          <a:lstStyle/>
          <a:p>
            <a:pPr algn="ctr"/>
            <a:r>
              <a:rPr lang="en-US" sz="2400" b="1" dirty="0"/>
              <a:t>Segment by segment</a:t>
            </a:r>
          </a:p>
          <a:p>
            <a:pPr algn="ctr"/>
            <a:r>
              <a:rPr lang="en-US" sz="2400" i="1" dirty="0"/>
              <a:t>(more temporal compression)</a:t>
            </a:r>
          </a:p>
        </p:txBody>
      </p:sp>
      <p:sp>
        <p:nvSpPr>
          <p:cNvPr id="79" name="Rectangle 78">
            <a:extLst>
              <a:ext uri="{FF2B5EF4-FFF2-40B4-BE49-F238E27FC236}">
                <a16:creationId xmlns:a16="http://schemas.microsoft.com/office/drawing/2014/main" id="{0F28E599-595A-4153-A93B-92DD7E74051B}"/>
              </a:ext>
            </a:extLst>
          </p:cNvPr>
          <p:cNvSpPr/>
          <p:nvPr/>
        </p:nvSpPr>
        <p:spPr>
          <a:xfrm>
            <a:off x="4818198" y="4746776"/>
            <a:ext cx="2178631" cy="461665"/>
          </a:xfrm>
          <a:prstGeom prst="rect">
            <a:avLst/>
          </a:prstGeom>
        </p:spPr>
        <p:txBody>
          <a:bodyPr wrap="square">
            <a:spAutoFit/>
          </a:bodyPr>
          <a:lstStyle/>
          <a:p>
            <a:pPr algn="ctr"/>
            <a:r>
              <a:rPr lang="en-US" sz="2400" b="1" dirty="0"/>
              <a:t>Frame by frame</a:t>
            </a:r>
          </a:p>
        </p:txBody>
      </p:sp>
      <p:sp>
        <p:nvSpPr>
          <p:cNvPr id="80" name="Rectangle 79">
            <a:extLst>
              <a:ext uri="{FF2B5EF4-FFF2-40B4-BE49-F238E27FC236}">
                <a16:creationId xmlns:a16="http://schemas.microsoft.com/office/drawing/2014/main" id="{24315FCA-BEA1-4E5D-9DC3-DB947DCC6599}"/>
              </a:ext>
            </a:extLst>
          </p:cNvPr>
          <p:cNvSpPr/>
          <p:nvPr/>
        </p:nvSpPr>
        <p:spPr>
          <a:xfrm>
            <a:off x="9707995" y="4746776"/>
            <a:ext cx="2178631" cy="461665"/>
          </a:xfrm>
          <a:prstGeom prst="rect">
            <a:avLst/>
          </a:prstGeom>
        </p:spPr>
        <p:txBody>
          <a:bodyPr wrap="square">
            <a:spAutoFit/>
          </a:bodyPr>
          <a:lstStyle/>
          <a:p>
            <a:pPr algn="ctr"/>
            <a:r>
              <a:rPr lang="en-US" sz="2400" b="1" dirty="0"/>
              <a:t>Frame by frame</a:t>
            </a:r>
          </a:p>
        </p:txBody>
      </p:sp>
      <p:sp>
        <p:nvSpPr>
          <p:cNvPr id="42" name="Rectangle 41">
            <a:extLst>
              <a:ext uri="{FF2B5EF4-FFF2-40B4-BE49-F238E27FC236}">
                <a16:creationId xmlns:a16="http://schemas.microsoft.com/office/drawing/2014/main" id="{DACAD376-045F-4BEB-93B8-7B1C9BD50DD2}"/>
              </a:ext>
            </a:extLst>
          </p:cNvPr>
          <p:cNvSpPr/>
          <p:nvPr/>
        </p:nvSpPr>
        <p:spPr>
          <a:xfrm>
            <a:off x="6205590" y="2786941"/>
            <a:ext cx="236704" cy="190425"/>
          </a:xfrm>
          <a:prstGeom prst="rect">
            <a:avLst/>
          </a:prstGeom>
          <a:noFill/>
          <a:ln w="57150">
            <a:solidFill>
              <a:srgbClr val="DD7C1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44" name="Rectangle 43">
            <a:extLst>
              <a:ext uri="{FF2B5EF4-FFF2-40B4-BE49-F238E27FC236}">
                <a16:creationId xmlns:a16="http://schemas.microsoft.com/office/drawing/2014/main" id="{40673A84-EF25-4DC2-BAD8-4516D96B1877}"/>
              </a:ext>
            </a:extLst>
          </p:cNvPr>
          <p:cNvSpPr/>
          <p:nvPr/>
        </p:nvSpPr>
        <p:spPr>
          <a:xfrm>
            <a:off x="6008562" y="3005410"/>
            <a:ext cx="241041" cy="202778"/>
          </a:xfrm>
          <a:prstGeom prst="rect">
            <a:avLst/>
          </a:prstGeom>
          <a:noFill/>
          <a:ln w="57150">
            <a:solidFill>
              <a:srgbClr val="DD7C1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8" name="Rectangle 47">
            <a:extLst>
              <a:ext uri="{FF2B5EF4-FFF2-40B4-BE49-F238E27FC236}">
                <a16:creationId xmlns:a16="http://schemas.microsoft.com/office/drawing/2014/main" id="{DB5742C7-386B-4D45-B53A-FC3F13684CE8}"/>
              </a:ext>
            </a:extLst>
          </p:cNvPr>
          <p:cNvSpPr/>
          <p:nvPr/>
        </p:nvSpPr>
        <p:spPr>
          <a:xfrm>
            <a:off x="6630586" y="2872789"/>
            <a:ext cx="199816" cy="154193"/>
          </a:xfrm>
          <a:prstGeom prst="rect">
            <a:avLst/>
          </a:prstGeom>
          <a:noFill/>
          <a:ln w="57150">
            <a:solidFill>
              <a:srgbClr val="DD7C1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9" name="Rectangle 48">
            <a:extLst>
              <a:ext uri="{FF2B5EF4-FFF2-40B4-BE49-F238E27FC236}">
                <a16:creationId xmlns:a16="http://schemas.microsoft.com/office/drawing/2014/main" id="{8A46A151-99A9-42EF-AE18-BBADCC3FAB95}"/>
              </a:ext>
            </a:extLst>
          </p:cNvPr>
          <p:cNvSpPr/>
          <p:nvPr/>
        </p:nvSpPr>
        <p:spPr>
          <a:xfrm>
            <a:off x="6878477" y="3160729"/>
            <a:ext cx="236704" cy="190425"/>
          </a:xfrm>
          <a:prstGeom prst="rect">
            <a:avLst/>
          </a:prstGeom>
          <a:noFill/>
          <a:ln w="57150">
            <a:solidFill>
              <a:srgbClr val="DD7C1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50" name="Rectangle 49">
            <a:extLst>
              <a:ext uri="{FF2B5EF4-FFF2-40B4-BE49-F238E27FC236}">
                <a16:creationId xmlns:a16="http://schemas.microsoft.com/office/drawing/2014/main" id="{7CBA60EE-AB07-40A0-92D7-E5139A928801}"/>
              </a:ext>
            </a:extLst>
          </p:cNvPr>
          <p:cNvSpPr/>
          <p:nvPr/>
        </p:nvSpPr>
        <p:spPr>
          <a:xfrm>
            <a:off x="6488082" y="2767086"/>
            <a:ext cx="153162" cy="114332"/>
          </a:xfrm>
          <a:prstGeom prst="rect">
            <a:avLst/>
          </a:prstGeom>
          <a:noFill/>
          <a:ln w="57150">
            <a:solidFill>
              <a:srgbClr val="DD7C1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51" name="Rectangle 50">
            <a:extLst>
              <a:ext uri="{FF2B5EF4-FFF2-40B4-BE49-F238E27FC236}">
                <a16:creationId xmlns:a16="http://schemas.microsoft.com/office/drawing/2014/main" id="{3CD673CA-EAFD-47ED-9566-D4554E7C726C}"/>
              </a:ext>
            </a:extLst>
          </p:cNvPr>
          <p:cNvSpPr/>
          <p:nvPr/>
        </p:nvSpPr>
        <p:spPr>
          <a:xfrm>
            <a:off x="7197901" y="2104318"/>
            <a:ext cx="1531475" cy="830997"/>
          </a:xfrm>
          <a:prstGeom prst="rect">
            <a:avLst/>
          </a:prstGeom>
        </p:spPr>
        <p:txBody>
          <a:bodyPr wrap="square">
            <a:spAutoFit/>
          </a:bodyPr>
          <a:lstStyle/>
          <a:p>
            <a:pPr algn="ctr"/>
            <a:r>
              <a:rPr lang="en-US" sz="2400" dirty="0"/>
              <a:t>Miss small objects</a:t>
            </a:r>
          </a:p>
        </p:txBody>
      </p:sp>
      <p:sp>
        <p:nvSpPr>
          <p:cNvPr id="71" name="Rectangle 70">
            <a:extLst>
              <a:ext uri="{FF2B5EF4-FFF2-40B4-BE49-F238E27FC236}">
                <a16:creationId xmlns:a16="http://schemas.microsoft.com/office/drawing/2014/main" id="{D3DEBF5A-A935-4D26-94A4-4C4F62331E38}"/>
              </a:ext>
            </a:extLst>
          </p:cNvPr>
          <p:cNvSpPr/>
          <p:nvPr/>
        </p:nvSpPr>
        <p:spPr>
          <a:xfrm>
            <a:off x="7438689" y="4222729"/>
            <a:ext cx="2297280" cy="830997"/>
          </a:xfrm>
          <a:prstGeom prst="rect">
            <a:avLst/>
          </a:prstGeom>
        </p:spPr>
        <p:txBody>
          <a:bodyPr wrap="square">
            <a:spAutoFit/>
          </a:bodyPr>
          <a:lstStyle/>
          <a:p>
            <a:pPr algn="ctr"/>
            <a:r>
              <a:rPr lang="en-US" sz="2400" dirty="0"/>
              <a:t>Can be detected in low quality</a:t>
            </a:r>
          </a:p>
        </p:txBody>
      </p:sp>
      <p:cxnSp>
        <p:nvCxnSpPr>
          <p:cNvPr id="7" name="Straight Arrow Connector 6">
            <a:extLst>
              <a:ext uri="{FF2B5EF4-FFF2-40B4-BE49-F238E27FC236}">
                <a16:creationId xmlns:a16="http://schemas.microsoft.com/office/drawing/2014/main" id="{0B8226C3-FEA2-4ACC-B5E8-3192870137AC}"/>
              </a:ext>
            </a:extLst>
          </p:cNvPr>
          <p:cNvCxnSpPr>
            <a:stCxn id="51" idx="1"/>
            <a:endCxn id="49" idx="0"/>
          </p:cNvCxnSpPr>
          <p:nvPr/>
        </p:nvCxnSpPr>
        <p:spPr>
          <a:xfrm flipH="1">
            <a:off x="6996829" y="2519817"/>
            <a:ext cx="201072" cy="640912"/>
          </a:xfrm>
          <a:prstGeom prst="straightConnector1">
            <a:avLst/>
          </a:prstGeom>
          <a:ln w="25400">
            <a:solidFill>
              <a:srgbClr val="DD7C1B"/>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11D36801-69B1-4CDA-A728-6FFD7419E4C5}"/>
              </a:ext>
            </a:extLst>
          </p:cNvPr>
          <p:cNvCxnSpPr>
            <a:stCxn id="51" idx="1"/>
            <a:endCxn id="48" idx="0"/>
          </p:cNvCxnSpPr>
          <p:nvPr/>
        </p:nvCxnSpPr>
        <p:spPr>
          <a:xfrm flipH="1">
            <a:off x="6730494" y="2519817"/>
            <a:ext cx="467407" cy="352972"/>
          </a:xfrm>
          <a:prstGeom prst="straightConnector1">
            <a:avLst/>
          </a:prstGeom>
          <a:ln w="25400">
            <a:solidFill>
              <a:srgbClr val="DD7C1B"/>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0EE3B39B-3EF0-4F08-B1F2-A46865F06961}"/>
              </a:ext>
            </a:extLst>
          </p:cNvPr>
          <p:cNvCxnSpPr>
            <a:stCxn id="51" idx="1"/>
            <a:endCxn id="50" idx="0"/>
          </p:cNvCxnSpPr>
          <p:nvPr/>
        </p:nvCxnSpPr>
        <p:spPr>
          <a:xfrm flipH="1">
            <a:off x="6564663" y="2519817"/>
            <a:ext cx="633238" cy="247269"/>
          </a:xfrm>
          <a:prstGeom prst="straightConnector1">
            <a:avLst/>
          </a:prstGeom>
          <a:ln w="25400">
            <a:solidFill>
              <a:srgbClr val="DD7C1B"/>
            </a:solidFill>
            <a:tailEnd type="triangle"/>
          </a:ln>
        </p:spPr>
        <p:style>
          <a:lnRef idx="1">
            <a:schemeClr val="accent1"/>
          </a:lnRef>
          <a:fillRef idx="0">
            <a:schemeClr val="accent1"/>
          </a:fillRef>
          <a:effectRef idx="0">
            <a:schemeClr val="accent1"/>
          </a:effectRef>
          <a:fontRef idx="minor">
            <a:schemeClr val="tx1"/>
          </a:fontRef>
        </p:style>
      </p:cxnSp>
      <p:cxnSp>
        <p:nvCxnSpPr>
          <p:cNvPr id="20" name="Connector: Curved 19">
            <a:extLst>
              <a:ext uri="{FF2B5EF4-FFF2-40B4-BE49-F238E27FC236}">
                <a16:creationId xmlns:a16="http://schemas.microsoft.com/office/drawing/2014/main" id="{115A5093-42D6-4A35-A0DB-E3D4F50B2254}"/>
              </a:ext>
            </a:extLst>
          </p:cNvPr>
          <p:cNvCxnSpPr>
            <a:stCxn id="51" idx="1"/>
            <a:endCxn id="42" idx="0"/>
          </p:cNvCxnSpPr>
          <p:nvPr/>
        </p:nvCxnSpPr>
        <p:spPr>
          <a:xfrm rot="10800000" flipV="1">
            <a:off x="6323943" y="2519817"/>
            <a:ext cx="873959" cy="267124"/>
          </a:xfrm>
          <a:prstGeom prst="curvedConnector2">
            <a:avLst/>
          </a:prstGeom>
          <a:ln w="25400">
            <a:solidFill>
              <a:srgbClr val="DD7C1B"/>
            </a:solidFill>
            <a:tailEnd type="triangle"/>
          </a:ln>
        </p:spPr>
        <p:style>
          <a:lnRef idx="1">
            <a:schemeClr val="accent1"/>
          </a:lnRef>
          <a:fillRef idx="0">
            <a:schemeClr val="accent1"/>
          </a:fillRef>
          <a:effectRef idx="0">
            <a:schemeClr val="accent1"/>
          </a:effectRef>
          <a:fontRef idx="minor">
            <a:schemeClr val="tx1"/>
          </a:fontRef>
        </p:style>
      </p:cxnSp>
      <p:cxnSp>
        <p:nvCxnSpPr>
          <p:cNvPr id="22" name="Connector: Curved 21">
            <a:extLst>
              <a:ext uri="{FF2B5EF4-FFF2-40B4-BE49-F238E27FC236}">
                <a16:creationId xmlns:a16="http://schemas.microsoft.com/office/drawing/2014/main" id="{0510F565-4F6F-42CA-AEA9-73314125CEE9}"/>
              </a:ext>
            </a:extLst>
          </p:cNvPr>
          <p:cNvCxnSpPr>
            <a:stCxn id="51" idx="1"/>
            <a:endCxn id="44" idx="1"/>
          </p:cNvCxnSpPr>
          <p:nvPr/>
        </p:nvCxnSpPr>
        <p:spPr>
          <a:xfrm rot="10800000" flipV="1">
            <a:off x="6008563" y="2519817"/>
            <a:ext cx="1189339" cy="586982"/>
          </a:xfrm>
          <a:prstGeom prst="curvedConnector3">
            <a:avLst>
              <a:gd name="adj1" fmla="val 119221"/>
            </a:avLst>
          </a:prstGeom>
          <a:ln w="25400">
            <a:solidFill>
              <a:srgbClr val="DD7C1B"/>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927419B2-E007-45E4-ADD4-021C3CF01EC2}"/>
              </a:ext>
            </a:extLst>
          </p:cNvPr>
          <p:cNvCxnSpPr>
            <a:stCxn id="71" idx="0"/>
            <a:endCxn id="63" idx="1"/>
          </p:cNvCxnSpPr>
          <p:nvPr/>
        </p:nvCxnSpPr>
        <p:spPr>
          <a:xfrm flipV="1">
            <a:off x="8587329" y="3988169"/>
            <a:ext cx="1120666" cy="234560"/>
          </a:xfrm>
          <a:prstGeom prst="straightConnector1">
            <a:avLst/>
          </a:prstGeom>
          <a:ln w="50800">
            <a:solidFill>
              <a:srgbClr val="DD7C1B"/>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D5395C2E-E20E-43F8-942C-12C7A9A37C1D}"/>
              </a:ext>
            </a:extLst>
          </p:cNvPr>
          <p:cNvCxnSpPr>
            <a:stCxn id="71" idx="0"/>
            <a:endCxn id="64" idx="1"/>
          </p:cNvCxnSpPr>
          <p:nvPr/>
        </p:nvCxnSpPr>
        <p:spPr>
          <a:xfrm flipV="1">
            <a:off x="8587329" y="3586471"/>
            <a:ext cx="957078" cy="636258"/>
          </a:xfrm>
          <a:prstGeom prst="straightConnector1">
            <a:avLst/>
          </a:prstGeom>
          <a:ln w="50800">
            <a:solidFill>
              <a:srgbClr val="DD7C1B"/>
            </a:solidFill>
            <a:tailEnd type="triangle"/>
          </a:ln>
        </p:spPr>
        <p:style>
          <a:lnRef idx="1">
            <a:schemeClr val="accent1"/>
          </a:lnRef>
          <a:fillRef idx="0">
            <a:schemeClr val="accent1"/>
          </a:fillRef>
          <a:effectRef idx="0">
            <a:schemeClr val="accent1"/>
          </a:effectRef>
          <a:fontRef idx="minor">
            <a:schemeClr val="tx1"/>
          </a:fontRef>
        </p:style>
      </p:cxnSp>
      <p:cxnSp>
        <p:nvCxnSpPr>
          <p:cNvPr id="31" name="Connector: Curved 30">
            <a:extLst>
              <a:ext uri="{FF2B5EF4-FFF2-40B4-BE49-F238E27FC236}">
                <a16:creationId xmlns:a16="http://schemas.microsoft.com/office/drawing/2014/main" id="{80FE2A2F-F1D1-431F-AAB2-7E749DC77C7D}"/>
              </a:ext>
            </a:extLst>
          </p:cNvPr>
          <p:cNvCxnSpPr>
            <a:cxnSpLocks/>
            <a:stCxn id="71" idx="0"/>
            <a:endCxn id="65" idx="0"/>
          </p:cNvCxnSpPr>
          <p:nvPr/>
        </p:nvCxnSpPr>
        <p:spPr>
          <a:xfrm rot="5400000" flipH="1" flipV="1">
            <a:off x="9084881" y="2717315"/>
            <a:ext cx="1007862" cy="2002967"/>
          </a:xfrm>
          <a:prstGeom prst="curvedConnector3">
            <a:avLst>
              <a:gd name="adj1" fmla="val 122682"/>
            </a:avLst>
          </a:prstGeom>
          <a:ln w="50800">
            <a:solidFill>
              <a:srgbClr val="DD7C1B"/>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94493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randombar(horizontal)">
                                      <p:cBhvr>
                                        <p:cTn id="7" dur="500"/>
                                        <p:tgtEl>
                                          <p:spTgt spid="51"/>
                                        </p:tgtEl>
                                      </p:cBhvr>
                                    </p:animEffect>
                                  </p:childTnLst>
                                </p:cTn>
                              </p:par>
                              <p:par>
                                <p:cTn id="8" presetID="14" presetClass="entr" presetSubtype="1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randombar(horizontal)">
                                      <p:cBhvr>
                                        <p:cTn id="10" dur="500"/>
                                        <p:tgtEl>
                                          <p:spTgt spid="10"/>
                                        </p:tgtEl>
                                      </p:cBhvr>
                                    </p:animEffect>
                                  </p:childTnLst>
                                </p:cTn>
                              </p:par>
                              <p:par>
                                <p:cTn id="11" presetID="14" presetClass="entr" presetSubtype="1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randombar(horizontal)">
                                      <p:cBhvr>
                                        <p:cTn id="13" dur="500"/>
                                        <p:tgtEl>
                                          <p:spTgt spid="13"/>
                                        </p:tgtEl>
                                      </p:cBhvr>
                                    </p:animEffect>
                                  </p:childTnLst>
                                </p:cTn>
                              </p:par>
                              <p:par>
                                <p:cTn id="14" presetID="14" presetClass="entr" presetSubtype="10" fill="hold" nodeType="with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randombar(horizontal)">
                                      <p:cBhvr>
                                        <p:cTn id="16" dur="500"/>
                                        <p:tgtEl>
                                          <p:spTgt spid="20"/>
                                        </p:tgtEl>
                                      </p:cBhvr>
                                    </p:animEffect>
                                  </p:childTnLst>
                                </p:cTn>
                              </p:par>
                              <p:par>
                                <p:cTn id="17" presetID="14" presetClass="entr" presetSubtype="10" fill="hold" nodeType="with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randombar(horizontal)">
                                      <p:cBhvr>
                                        <p:cTn id="19" dur="500"/>
                                        <p:tgtEl>
                                          <p:spTgt spid="22"/>
                                        </p:tgtEl>
                                      </p:cBhvr>
                                    </p:animEffect>
                                  </p:childTnLst>
                                </p:cTn>
                              </p:par>
                              <p:par>
                                <p:cTn id="20" presetID="14" presetClass="entr" presetSubtype="10" fill="hold"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randombar(horizontal)">
                                      <p:cBhvr>
                                        <p:cTn id="22" dur="500"/>
                                        <p:tgtEl>
                                          <p:spTgt spid="7"/>
                                        </p:tgtEl>
                                      </p:cBhvr>
                                    </p:animEffect>
                                  </p:childTnLst>
                                </p:cTn>
                              </p:par>
                              <p:par>
                                <p:cTn id="23" presetID="14" presetClass="entr" presetSubtype="10" fill="hold" grpId="0" nodeType="withEffect">
                                  <p:stCondLst>
                                    <p:cond delay="0"/>
                                  </p:stCondLst>
                                  <p:childTnLst>
                                    <p:set>
                                      <p:cBhvr>
                                        <p:cTn id="24" dur="1" fill="hold">
                                          <p:stCondLst>
                                            <p:cond delay="0"/>
                                          </p:stCondLst>
                                        </p:cTn>
                                        <p:tgtEl>
                                          <p:spTgt spid="49"/>
                                        </p:tgtEl>
                                        <p:attrNameLst>
                                          <p:attrName>style.visibility</p:attrName>
                                        </p:attrNameLst>
                                      </p:cBhvr>
                                      <p:to>
                                        <p:strVal val="visible"/>
                                      </p:to>
                                    </p:set>
                                    <p:animEffect transition="in" filter="randombar(horizontal)">
                                      <p:cBhvr>
                                        <p:cTn id="25" dur="500"/>
                                        <p:tgtEl>
                                          <p:spTgt spid="49"/>
                                        </p:tgtEl>
                                      </p:cBhvr>
                                    </p:animEffect>
                                  </p:childTnLst>
                                </p:cTn>
                              </p:par>
                              <p:par>
                                <p:cTn id="26" presetID="14" presetClass="entr" presetSubtype="10" fill="hold" grpId="0" nodeType="withEffect">
                                  <p:stCondLst>
                                    <p:cond delay="0"/>
                                  </p:stCondLst>
                                  <p:childTnLst>
                                    <p:set>
                                      <p:cBhvr>
                                        <p:cTn id="27" dur="1" fill="hold">
                                          <p:stCondLst>
                                            <p:cond delay="0"/>
                                          </p:stCondLst>
                                        </p:cTn>
                                        <p:tgtEl>
                                          <p:spTgt spid="48"/>
                                        </p:tgtEl>
                                        <p:attrNameLst>
                                          <p:attrName>style.visibility</p:attrName>
                                        </p:attrNameLst>
                                      </p:cBhvr>
                                      <p:to>
                                        <p:strVal val="visible"/>
                                      </p:to>
                                    </p:set>
                                    <p:animEffect transition="in" filter="randombar(horizontal)">
                                      <p:cBhvr>
                                        <p:cTn id="28" dur="500"/>
                                        <p:tgtEl>
                                          <p:spTgt spid="48"/>
                                        </p:tgtEl>
                                      </p:cBhvr>
                                    </p:animEffect>
                                  </p:childTnLst>
                                </p:cTn>
                              </p:par>
                              <p:par>
                                <p:cTn id="29" presetID="14" presetClass="entr" presetSubtype="10" fill="hold" grpId="0" nodeType="withEffect">
                                  <p:stCondLst>
                                    <p:cond delay="0"/>
                                  </p:stCondLst>
                                  <p:childTnLst>
                                    <p:set>
                                      <p:cBhvr>
                                        <p:cTn id="30" dur="1" fill="hold">
                                          <p:stCondLst>
                                            <p:cond delay="0"/>
                                          </p:stCondLst>
                                        </p:cTn>
                                        <p:tgtEl>
                                          <p:spTgt spid="50"/>
                                        </p:tgtEl>
                                        <p:attrNameLst>
                                          <p:attrName>style.visibility</p:attrName>
                                        </p:attrNameLst>
                                      </p:cBhvr>
                                      <p:to>
                                        <p:strVal val="visible"/>
                                      </p:to>
                                    </p:set>
                                    <p:animEffect transition="in" filter="randombar(horizontal)">
                                      <p:cBhvr>
                                        <p:cTn id="31" dur="500"/>
                                        <p:tgtEl>
                                          <p:spTgt spid="50"/>
                                        </p:tgtEl>
                                      </p:cBhvr>
                                    </p:animEffect>
                                  </p:childTnLst>
                                </p:cTn>
                              </p:par>
                              <p:par>
                                <p:cTn id="32" presetID="14" presetClass="entr" presetSubtype="10" fill="hold" grpId="0" nodeType="withEffect">
                                  <p:stCondLst>
                                    <p:cond delay="0"/>
                                  </p:stCondLst>
                                  <p:childTnLst>
                                    <p:set>
                                      <p:cBhvr>
                                        <p:cTn id="33" dur="1" fill="hold">
                                          <p:stCondLst>
                                            <p:cond delay="0"/>
                                          </p:stCondLst>
                                        </p:cTn>
                                        <p:tgtEl>
                                          <p:spTgt spid="42"/>
                                        </p:tgtEl>
                                        <p:attrNameLst>
                                          <p:attrName>style.visibility</p:attrName>
                                        </p:attrNameLst>
                                      </p:cBhvr>
                                      <p:to>
                                        <p:strVal val="visible"/>
                                      </p:to>
                                    </p:set>
                                    <p:animEffect transition="in" filter="randombar(horizontal)">
                                      <p:cBhvr>
                                        <p:cTn id="34" dur="500"/>
                                        <p:tgtEl>
                                          <p:spTgt spid="42"/>
                                        </p:tgtEl>
                                      </p:cBhvr>
                                    </p:animEffect>
                                  </p:childTnLst>
                                </p:cTn>
                              </p:par>
                              <p:par>
                                <p:cTn id="35" presetID="14" presetClass="entr" presetSubtype="10" fill="hold" grpId="0" nodeType="withEffect">
                                  <p:stCondLst>
                                    <p:cond delay="0"/>
                                  </p:stCondLst>
                                  <p:childTnLst>
                                    <p:set>
                                      <p:cBhvr>
                                        <p:cTn id="36" dur="1" fill="hold">
                                          <p:stCondLst>
                                            <p:cond delay="0"/>
                                          </p:stCondLst>
                                        </p:cTn>
                                        <p:tgtEl>
                                          <p:spTgt spid="44"/>
                                        </p:tgtEl>
                                        <p:attrNameLst>
                                          <p:attrName>style.visibility</p:attrName>
                                        </p:attrNameLst>
                                      </p:cBhvr>
                                      <p:to>
                                        <p:strVal val="visible"/>
                                      </p:to>
                                    </p:set>
                                    <p:animEffect transition="in" filter="randombar(horizontal)">
                                      <p:cBhvr>
                                        <p:cTn id="37" dur="500"/>
                                        <p:tgtEl>
                                          <p:spTgt spid="44"/>
                                        </p:tgtEl>
                                      </p:cBhvr>
                                    </p:animEffect>
                                  </p:childTnLst>
                                </p:cTn>
                              </p:par>
                            </p:childTnLst>
                          </p:cTn>
                        </p:par>
                      </p:childTnLst>
                    </p:cTn>
                  </p:par>
                  <p:par>
                    <p:cTn id="38" fill="hold">
                      <p:stCondLst>
                        <p:cond delay="indefinite"/>
                      </p:stCondLst>
                      <p:childTnLst>
                        <p:par>
                          <p:cTn id="39" fill="hold">
                            <p:stCondLst>
                              <p:cond delay="0"/>
                            </p:stCondLst>
                            <p:childTnLst>
                              <p:par>
                                <p:cTn id="40" presetID="14" presetClass="entr" presetSubtype="10" fill="hold" nodeType="clickEffect">
                                  <p:stCondLst>
                                    <p:cond delay="0"/>
                                  </p:stCondLst>
                                  <p:childTnLst>
                                    <p:set>
                                      <p:cBhvr>
                                        <p:cTn id="41" dur="1" fill="hold">
                                          <p:stCondLst>
                                            <p:cond delay="0"/>
                                          </p:stCondLst>
                                        </p:cTn>
                                        <p:tgtEl>
                                          <p:spTgt spid="31"/>
                                        </p:tgtEl>
                                        <p:attrNameLst>
                                          <p:attrName>style.visibility</p:attrName>
                                        </p:attrNameLst>
                                      </p:cBhvr>
                                      <p:to>
                                        <p:strVal val="visible"/>
                                      </p:to>
                                    </p:set>
                                    <p:animEffect transition="in" filter="randombar(horizontal)">
                                      <p:cBhvr>
                                        <p:cTn id="42" dur="500"/>
                                        <p:tgtEl>
                                          <p:spTgt spid="31"/>
                                        </p:tgtEl>
                                      </p:cBhvr>
                                    </p:animEffect>
                                  </p:childTnLst>
                                </p:cTn>
                              </p:par>
                              <p:par>
                                <p:cTn id="43" presetID="14" presetClass="entr" presetSubtype="10" fill="hold" nodeType="withEffect">
                                  <p:stCondLst>
                                    <p:cond delay="0"/>
                                  </p:stCondLst>
                                  <p:childTnLst>
                                    <p:set>
                                      <p:cBhvr>
                                        <p:cTn id="44" dur="1" fill="hold">
                                          <p:stCondLst>
                                            <p:cond delay="0"/>
                                          </p:stCondLst>
                                        </p:cTn>
                                        <p:tgtEl>
                                          <p:spTgt spid="27"/>
                                        </p:tgtEl>
                                        <p:attrNameLst>
                                          <p:attrName>style.visibility</p:attrName>
                                        </p:attrNameLst>
                                      </p:cBhvr>
                                      <p:to>
                                        <p:strVal val="visible"/>
                                      </p:to>
                                    </p:set>
                                    <p:animEffect transition="in" filter="randombar(horizontal)">
                                      <p:cBhvr>
                                        <p:cTn id="45" dur="500"/>
                                        <p:tgtEl>
                                          <p:spTgt spid="27"/>
                                        </p:tgtEl>
                                      </p:cBhvr>
                                    </p:animEffect>
                                  </p:childTnLst>
                                </p:cTn>
                              </p:par>
                              <p:par>
                                <p:cTn id="46" presetID="14" presetClass="entr" presetSubtype="10" fill="hold" nodeType="withEffect">
                                  <p:stCondLst>
                                    <p:cond delay="0"/>
                                  </p:stCondLst>
                                  <p:childTnLst>
                                    <p:set>
                                      <p:cBhvr>
                                        <p:cTn id="47" dur="1" fill="hold">
                                          <p:stCondLst>
                                            <p:cond delay="0"/>
                                          </p:stCondLst>
                                        </p:cTn>
                                        <p:tgtEl>
                                          <p:spTgt spid="24"/>
                                        </p:tgtEl>
                                        <p:attrNameLst>
                                          <p:attrName>style.visibility</p:attrName>
                                        </p:attrNameLst>
                                      </p:cBhvr>
                                      <p:to>
                                        <p:strVal val="visible"/>
                                      </p:to>
                                    </p:set>
                                    <p:animEffect transition="in" filter="randombar(horizontal)">
                                      <p:cBhvr>
                                        <p:cTn id="48" dur="500"/>
                                        <p:tgtEl>
                                          <p:spTgt spid="24"/>
                                        </p:tgtEl>
                                      </p:cBhvr>
                                    </p:animEffect>
                                  </p:childTnLst>
                                </p:cTn>
                              </p:par>
                              <p:par>
                                <p:cTn id="49" presetID="14" presetClass="entr" presetSubtype="10" fill="hold" grpId="0" nodeType="withEffect">
                                  <p:stCondLst>
                                    <p:cond delay="0"/>
                                  </p:stCondLst>
                                  <p:childTnLst>
                                    <p:set>
                                      <p:cBhvr>
                                        <p:cTn id="50" dur="1" fill="hold">
                                          <p:stCondLst>
                                            <p:cond delay="0"/>
                                          </p:stCondLst>
                                        </p:cTn>
                                        <p:tgtEl>
                                          <p:spTgt spid="71"/>
                                        </p:tgtEl>
                                        <p:attrNameLst>
                                          <p:attrName>style.visibility</p:attrName>
                                        </p:attrNameLst>
                                      </p:cBhvr>
                                      <p:to>
                                        <p:strVal val="visible"/>
                                      </p:to>
                                    </p:set>
                                    <p:animEffect transition="in" filter="randombar(horizontal)">
                                      <p:cBhvr>
                                        <p:cTn id="51" dur="500"/>
                                        <p:tgtEl>
                                          <p:spTgt spid="71"/>
                                        </p:tgtEl>
                                      </p:cBhvr>
                                    </p:animEffect>
                                  </p:childTnLst>
                                </p:cTn>
                              </p:par>
                            </p:childTnLst>
                          </p:cTn>
                        </p:par>
                      </p:childTnLst>
                    </p:cTn>
                  </p:par>
                  <p:par>
                    <p:cTn id="52" fill="hold">
                      <p:stCondLst>
                        <p:cond delay="indefinite"/>
                      </p:stCondLst>
                      <p:childTnLst>
                        <p:par>
                          <p:cTn id="53" fill="hold">
                            <p:stCondLst>
                              <p:cond delay="0"/>
                            </p:stCondLst>
                            <p:childTnLst>
                              <p:par>
                                <p:cTn id="54" presetID="14" presetClass="entr" presetSubtype="10" fill="hold" grpId="0" nodeType="clickEffect">
                                  <p:stCondLst>
                                    <p:cond delay="0"/>
                                  </p:stCondLst>
                                  <p:childTnLst>
                                    <p:set>
                                      <p:cBhvr>
                                        <p:cTn id="55" dur="1" fill="hold">
                                          <p:stCondLst>
                                            <p:cond delay="0"/>
                                          </p:stCondLst>
                                        </p:cTn>
                                        <p:tgtEl>
                                          <p:spTgt spid="78"/>
                                        </p:tgtEl>
                                        <p:attrNameLst>
                                          <p:attrName>style.visibility</p:attrName>
                                        </p:attrNameLst>
                                      </p:cBhvr>
                                      <p:to>
                                        <p:strVal val="visible"/>
                                      </p:to>
                                    </p:set>
                                    <p:animEffect transition="in" filter="randombar(horizontal)">
                                      <p:cBhvr>
                                        <p:cTn id="56" dur="500"/>
                                        <p:tgtEl>
                                          <p:spTgt spid="78"/>
                                        </p:tgtEl>
                                      </p:cBhvr>
                                    </p:animEffect>
                                  </p:childTnLst>
                                </p:cTn>
                              </p:par>
                              <p:par>
                                <p:cTn id="57" presetID="14" presetClass="entr" presetSubtype="10" fill="hold" grpId="0" nodeType="withEffect">
                                  <p:stCondLst>
                                    <p:cond delay="0"/>
                                  </p:stCondLst>
                                  <p:childTnLst>
                                    <p:set>
                                      <p:cBhvr>
                                        <p:cTn id="58" dur="1" fill="hold">
                                          <p:stCondLst>
                                            <p:cond delay="0"/>
                                          </p:stCondLst>
                                        </p:cTn>
                                        <p:tgtEl>
                                          <p:spTgt spid="79"/>
                                        </p:tgtEl>
                                        <p:attrNameLst>
                                          <p:attrName>style.visibility</p:attrName>
                                        </p:attrNameLst>
                                      </p:cBhvr>
                                      <p:to>
                                        <p:strVal val="visible"/>
                                      </p:to>
                                    </p:set>
                                    <p:animEffect transition="in" filter="randombar(horizontal)">
                                      <p:cBhvr>
                                        <p:cTn id="59" dur="500"/>
                                        <p:tgtEl>
                                          <p:spTgt spid="79"/>
                                        </p:tgtEl>
                                      </p:cBhvr>
                                    </p:animEffect>
                                  </p:childTnLst>
                                </p:cTn>
                              </p:par>
                              <p:par>
                                <p:cTn id="60" presetID="14" presetClass="entr" presetSubtype="10" fill="hold" grpId="0" nodeType="withEffect">
                                  <p:stCondLst>
                                    <p:cond delay="0"/>
                                  </p:stCondLst>
                                  <p:childTnLst>
                                    <p:set>
                                      <p:cBhvr>
                                        <p:cTn id="61" dur="1" fill="hold">
                                          <p:stCondLst>
                                            <p:cond delay="0"/>
                                          </p:stCondLst>
                                        </p:cTn>
                                        <p:tgtEl>
                                          <p:spTgt spid="80"/>
                                        </p:tgtEl>
                                        <p:attrNameLst>
                                          <p:attrName>style.visibility</p:attrName>
                                        </p:attrNameLst>
                                      </p:cBhvr>
                                      <p:to>
                                        <p:strVal val="visible"/>
                                      </p:to>
                                    </p:set>
                                    <p:animEffect transition="in" filter="randombar(horizontal)">
                                      <p:cBhvr>
                                        <p:cTn id="62" dur="500"/>
                                        <p:tgtEl>
                                          <p:spTgt spid="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p:bldP spid="79" grpId="0"/>
      <p:bldP spid="80" grpId="0"/>
      <p:bldP spid="42" grpId="0" animBg="1"/>
      <p:bldP spid="44" grpId="0" animBg="1"/>
      <p:bldP spid="48" grpId="0" animBg="1"/>
      <p:bldP spid="49" grpId="0" animBg="1"/>
      <p:bldP spid="50" grpId="0" animBg="1"/>
      <p:bldP spid="51" grpId="0"/>
      <p:bldP spid="71"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8356"/>
            <a:ext cx="12072730" cy="1325563"/>
          </a:xfrm>
        </p:spPr>
        <p:txBody>
          <a:bodyPr>
            <a:normAutofit/>
          </a:bodyPr>
          <a:lstStyle/>
          <a:p>
            <a:pPr algn="ctr"/>
            <a:r>
              <a:rPr lang="en-US" b="1" dirty="0">
                <a:solidFill>
                  <a:srgbClr val="216583"/>
                </a:solidFill>
              </a:rPr>
              <a:t>Reduce the response delay of DDS</a:t>
            </a:r>
            <a:endParaRPr lang="en-US" dirty="0"/>
          </a:p>
        </p:txBody>
      </p:sp>
      <p:sp>
        <p:nvSpPr>
          <p:cNvPr id="3" name="Slide Number Placeholder 2">
            <a:extLst>
              <a:ext uri="{FF2B5EF4-FFF2-40B4-BE49-F238E27FC236}">
                <a16:creationId xmlns:a16="http://schemas.microsoft.com/office/drawing/2014/main" id="{D8212E72-F46C-B54E-BA00-8C960A081C7F}"/>
              </a:ext>
            </a:extLst>
          </p:cNvPr>
          <p:cNvSpPr>
            <a:spLocks noGrp="1"/>
          </p:cNvSpPr>
          <p:nvPr>
            <p:ph type="sldNum" sz="quarter" idx="12"/>
          </p:nvPr>
        </p:nvSpPr>
        <p:spPr/>
        <p:txBody>
          <a:bodyPr/>
          <a:lstStyle/>
          <a:p>
            <a:r>
              <a:rPr lang="en-US" dirty="0"/>
              <a:t>17</a:t>
            </a:r>
          </a:p>
        </p:txBody>
      </p:sp>
      <p:cxnSp>
        <p:nvCxnSpPr>
          <p:cNvPr id="52" name="Straight Arrow Connector 51">
            <a:extLst>
              <a:ext uri="{FF2B5EF4-FFF2-40B4-BE49-F238E27FC236}">
                <a16:creationId xmlns:a16="http://schemas.microsoft.com/office/drawing/2014/main" id="{569E8005-D2A8-42CE-AD25-F1A4DA0632A3}"/>
              </a:ext>
            </a:extLst>
          </p:cNvPr>
          <p:cNvCxnSpPr>
            <a:cxnSpLocks/>
          </p:cNvCxnSpPr>
          <p:nvPr/>
        </p:nvCxnSpPr>
        <p:spPr>
          <a:xfrm>
            <a:off x="1086000" y="4692521"/>
            <a:ext cx="10019999" cy="0"/>
          </a:xfrm>
          <a:prstGeom prst="straightConnector1">
            <a:avLst/>
          </a:prstGeom>
          <a:ln w="5080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14EF6717-78D8-420F-BEF4-3C6CE3CCAFBF}"/>
              </a:ext>
            </a:extLst>
          </p:cNvPr>
          <p:cNvCxnSpPr>
            <a:stCxn id="102" idx="3"/>
          </p:cNvCxnSpPr>
          <p:nvPr/>
        </p:nvCxnSpPr>
        <p:spPr>
          <a:xfrm flipV="1">
            <a:off x="1201034" y="1826197"/>
            <a:ext cx="9715478" cy="24484"/>
          </a:xfrm>
          <a:prstGeom prst="straightConnector1">
            <a:avLst/>
          </a:prstGeom>
          <a:ln w="5080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2" name="TextBox 101">
            <a:extLst>
              <a:ext uri="{FF2B5EF4-FFF2-40B4-BE49-F238E27FC236}">
                <a16:creationId xmlns:a16="http://schemas.microsoft.com/office/drawing/2014/main" id="{A0753A4C-5A5E-4AA5-B5EA-9C61611F36CC}"/>
              </a:ext>
            </a:extLst>
          </p:cNvPr>
          <p:cNvSpPr txBox="1"/>
          <p:nvPr/>
        </p:nvSpPr>
        <p:spPr>
          <a:xfrm>
            <a:off x="57644" y="1619848"/>
            <a:ext cx="1143390" cy="461665"/>
          </a:xfrm>
          <a:prstGeom prst="rect">
            <a:avLst/>
          </a:prstGeom>
          <a:noFill/>
        </p:spPr>
        <p:txBody>
          <a:bodyPr wrap="none" rtlCol="0">
            <a:spAutoFit/>
          </a:bodyPr>
          <a:lstStyle/>
          <a:p>
            <a:r>
              <a:rPr lang="en-US" sz="2400" dirty="0"/>
              <a:t>Camera</a:t>
            </a:r>
          </a:p>
        </p:txBody>
      </p:sp>
      <p:sp>
        <p:nvSpPr>
          <p:cNvPr id="103" name="TextBox 102">
            <a:extLst>
              <a:ext uri="{FF2B5EF4-FFF2-40B4-BE49-F238E27FC236}">
                <a16:creationId xmlns:a16="http://schemas.microsoft.com/office/drawing/2014/main" id="{AB135E5D-F5C2-45E9-9FEE-4CB2A4E4449E}"/>
              </a:ext>
            </a:extLst>
          </p:cNvPr>
          <p:cNvSpPr txBox="1"/>
          <p:nvPr/>
        </p:nvSpPr>
        <p:spPr>
          <a:xfrm>
            <a:off x="59484" y="4502575"/>
            <a:ext cx="987643" cy="461665"/>
          </a:xfrm>
          <a:prstGeom prst="rect">
            <a:avLst/>
          </a:prstGeom>
          <a:noFill/>
        </p:spPr>
        <p:txBody>
          <a:bodyPr wrap="none" rtlCol="0">
            <a:spAutoFit/>
          </a:bodyPr>
          <a:lstStyle/>
          <a:p>
            <a:r>
              <a:rPr lang="en-US" sz="2400" dirty="0"/>
              <a:t>Server</a:t>
            </a:r>
          </a:p>
        </p:txBody>
      </p:sp>
      <p:sp>
        <p:nvSpPr>
          <p:cNvPr id="104" name="TextBox 103">
            <a:extLst>
              <a:ext uri="{FF2B5EF4-FFF2-40B4-BE49-F238E27FC236}">
                <a16:creationId xmlns:a16="http://schemas.microsoft.com/office/drawing/2014/main" id="{D3D1BE46-7FD1-49B6-B84A-365F97FA72D4}"/>
              </a:ext>
            </a:extLst>
          </p:cNvPr>
          <p:cNvSpPr txBox="1"/>
          <p:nvPr/>
        </p:nvSpPr>
        <p:spPr>
          <a:xfrm>
            <a:off x="9844971" y="1344461"/>
            <a:ext cx="1261884" cy="461665"/>
          </a:xfrm>
          <a:prstGeom prst="rect">
            <a:avLst/>
          </a:prstGeom>
          <a:noFill/>
        </p:spPr>
        <p:txBody>
          <a:bodyPr wrap="none" rtlCol="0">
            <a:spAutoFit/>
          </a:bodyPr>
          <a:lstStyle/>
          <a:p>
            <a:r>
              <a:rPr lang="en-US" sz="2400" dirty="0"/>
              <a:t>Timeline</a:t>
            </a:r>
          </a:p>
        </p:txBody>
      </p:sp>
      <p:sp>
        <p:nvSpPr>
          <p:cNvPr id="105" name="TextBox 104">
            <a:extLst>
              <a:ext uri="{FF2B5EF4-FFF2-40B4-BE49-F238E27FC236}">
                <a16:creationId xmlns:a16="http://schemas.microsoft.com/office/drawing/2014/main" id="{331A22A1-35CF-4716-9EEB-53D792E98206}"/>
              </a:ext>
            </a:extLst>
          </p:cNvPr>
          <p:cNvSpPr txBox="1"/>
          <p:nvPr/>
        </p:nvSpPr>
        <p:spPr>
          <a:xfrm>
            <a:off x="9844115" y="4706776"/>
            <a:ext cx="1261884" cy="461665"/>
          </a:xfrm>
          <a:prstGeom prst="rect">
            <a:avLst/>
          </a:prstGeom>
          <a:noFill/>
        </p:spPr>
        <p:txBody>
          <a:bodyPr wrap="none" rtlCol="0">
            <a:spAutoFit/>
          </a:bodyPr>
          <a:lstStyle/>
          <a:p>
            <a:r>
              <a:rPr lang="en-US" sz="2400" dirty="0"/>
              <a:t>Timeline</a:t>
            </a:r>
          </a:p>
        </p:txBody>
      </p:sp>
      <p:grpSp>
        <p:nvGrpSpPr>
          <p:cNvPr id="15" name="Group 14">
            <a:extLst>
              <a:ext uri="{FF2B5EF4-FFF2-40B4-BE49-F238E27FC236}">
                <a16:creationId xmlns:a16="http://schemas.microsoft.com/office/drawing/2014/main" id="{5249EFE5-0A28-44FB-9A22-B056A53A9C0E}"/>
              </a:ext>
            </a:extLst>
          </p:cNvPr>
          <p:cNvGrpSpPr/>
          <p:nvPr/>
        </p:nvGrpSpPr>
        <p:grpSpPr>
          <a:xfrm>
            <a:off x="1639164" y="1826197"/>
            <a:ext cx="3825916" cy="3623754"/>
            <a:chOff x="1632022" y="2103078"/>
            <a:chExt cx="3825916" cy="3623754"/>
          </a:xfrm>
        </p:grpSpPr>
        <p:sp>
          <p:nvSpPr>
            <p:cNvPr id="58" name="TextBox 57">
              <a:extLst>
                <a:ext uri="{FF2B5EF4-FFF2-40B4-BE49-F238E27FC236}">
                  <a16:creationId xmlns:a16="http://schemas.microsoft.com/office/drawing/2014/main" id="{6A0C7B9C-9742-42E5-B4A1-E11C95E809AB}"/>
                </a:ext>
              </a:extLst>
            </p:cNvPr>
            <p:cNvSpPr txBox="1"/>
            <p:nvPr/>
          </p:nvSpPr>
          <p:spPr>
            <a:xfrm>
              <a:off x="3436936" y="5265167"/>
              <a:ext cx="2021002" cy="461665"/>
            </a:xfrm>
            <a:prstGeom prst="rect">
              <a:avLst/>
            </a:prstGeom>
            <a:noFill/>
          </p:spPr>
          <p:txBody>
            <a:bodyPr wrap="none" rtlCol="0">
              <a:spAutoFit/>
            </a:bodyPr>
            <a:lstStyle/>
            <a:p>
              <a:r>
                <a:rPr lang="en-US" sz="2400" dirty="0"/>
                <a:t>DNN Inference</a:t>
              </a:r>
            </a:p>
          </p:txBody>
        </p:sp>
        <p:cxnSp>
          <p:nvCxnSpPr>
            <p:cNvPr id="61" name="Straight Arrow Connector 60">
              <a:extLst>
                <a:ext uri="{FF2B5EF4-FFF2-40B4-BE49-F238E27FC236}">
                  <a16:creationId xmlns:a16="http://schemas.microsoft.com/office/drawing/2014/main" id="{E066E30B-9A0F-438C-A31F-13268DC872C7}"/>
                </a:ext>
              </a:extLst>
            </p:cNvPr>
            <p:cNvCxnSpPr>
              <a:cxnSpLocks/>
            </p:cNvCxnSpPr>
            <p:nvPr/>
          </p:nvCxnSpPr>
          <p:spPr>
            <a:xfrm>
              <a:off x="2189263" y="2103078"/>
              <a:ext cx="1792465" cy="2360695"/>
            </a:xfrm>
            <a:prstGeom prst="straightConnector1">
              <a:avLst/>
            </a:prstGeom>
            <a:ln w="50800">
              <a:solidFill>
                <a:schemeClr val="accent5">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8" name="TextBox 107">
              <a:extLst>
                <a:ext uri="{FF2B5EF4-FFF2-40B4-BE49-F238E27FC236}">
                  <a16:creationId xmlns:a16="http://schemas.microsoft.com/office/drawing/2014/main" id="{A31AED9E-D79F-427D-B05E-44A7A286AC2C}"/>
                </a:ext>
              </a:extLst>
            </p:cNvPr>
            <p:cNvSpPr txBox="1"/>
            <p:nvPr/>
          </p:nvSpPr>
          <p:spPr>
            <a:xfrm>
              <a:off x="1632022" y="3167593"/>
              <a:ext cx="2393159" cy="461665"/>
            </a:xfrm>
            <a:prstGeom prst="rect">
              <a:avLst/>
            </a:prstGeom>
            <a:solidFill>
              <a:schemeClr val="bg1">
                <a:lumMod val="95000"/>
              </a:schemeClr>
            </a:solidFill>
          </p:spPr>
          <p:txBody>
            <a:bodyPr wrap="square" rtlCol="0">
              <a:spAutoFit/>
            </a:bodyPr>
            <a:lstStyle/>
            <a:p>
              <a:pPr algn="ctr"/>
              <a:r>
                <a:rPr lang="en-US" sz="2400" dirty="0"/>
                <a:t>Low-quality video</a:t>
              </a:r>
            </a:p>
          </p:txBody>
        </p:sp>
        <p:pic>
          <p:nvPicPr>
            <p:cNvPr id="118" name="Picture 117" descr="A close up of a logo&#10;&#10;Description automatically generated">
              <a:extLst>
                <a:ext uri="{FF2B5EF4-FFF2-40B4-BE49-F238E27FC236}">
                  <a16:creationId xmlns:a16="http://schemas.microsoft.com/office/drawing/2014/main" id="{6D20740A-AF91-4E3E-A7E9-EBDFDE1CDC02}"/>
                </a:ext>
              </a:extLst>
            </p:cNvPr>
            <p:cNvPicPr>
              <a:picLocks noChangeAspect="1"/>
            </p:cNvPicPr>
            <p:nvPr/>
          </p:nvPicPr>
          <p:blipFill>
            <a:blip r:embed="rId3"/>
            <a:stretch>
              <a:fillRect/>
            </a:stretch>
          </p:blipFill>
          <p:spPr>
            <a:xfrm>
              <a:off x="3896367" y="4327141"/>
              <a:ext cx="1229706" cy="1229706"/>
            </a:xfrm>
            <a:prstGeom prst="rect">
              <a:avLst/>
            </a:prstGeom>
          </p:spPr>
        </p:pic>
      </p:grpSp>
      <p:grpSp>
        <p:nvGrpSpPr>
          <p:cNvPr id="16" name="Group 15">
            <a:extLst>
              <a:ext uri="{FF2B5EF4-FFF2-40B4-BE49-F238E27FC236}">
                <a16:creationId xmlns:a16="http://schemas.microsoft.com/office/drawing/2014/main" id="{7F266854-EF19-407D-AE2E-2B09F8852E8E}"/>
              </a:ext>
            </a:extLst>
          </p:cNvPr>
          <p:cNvGrpSpPr/>
          <p:nvPr/>
        </p:nvGrpSpPr>
        <p:grpSpPr>
          <a:xfrm>
            <a:off x="6595046" y="1838548"/>
            <a:ext cx="3256885" cy="3611403"/>
            <a:chOff x="6587904" y="2115429"/>
            <a:chExt cx="3256885" cy="3611403"/>
          </a:xfrm>
        </p:grpSpPr>
        <p:sp>
          <p:nvSpPr>
            <p:cNvPr id="55" name="TextBox 54">
              <a:extLst>
                <a:ext uri="{FF2B5EF4-FFF2-40B4-BE49-F238E27FC236}">
                  <a16:creationId xmlns:a16="http://schemas.microsoft.com/office/drawing/2014/main" id="{D24C50DD-F1AE-4DF9-A9E9-2541048A8E1B}"/>
                </a:ext>
              </a:extLst>
            </p:cNvPr>
            <p:cNvSpPr txBox="1"/>
            <p:nvPr/>
          </p:nvSpPr>
          <p:spPr>
            <a:xfrm>
              <a:off x="7823787" y="5265167"/>
              <a:ext cx="2021002" cy="461665"/>
            </a:xfrm>
            <a:prstGeom prst="rect">
              <a:avLst/>
            </a:prstGeom>
            <a:noFill/>
          </p:spPr>
          <p:txBody>
            <a:bodyPr wrap="none" rtlCol="0">
              <a:spAutoFit/>
            </a:bodyPr>
            <a:lstStyle/>
            <a:p>
              <a:r>
                <a:rPr lang="en-US" sz="2400" dirty="0"/>
                <a:t>DNN Inference</a:t>
              </a:r>
            </a:p>
          </p:txBody>
        </p:sp>
        <p:cxnSp>
          <p:nvCxnSpPr>
            <p:cNvPr id="73" name="Straight Arrow Connector 72">
              <a:extLst>
                <a:ext uri="{FF2B5EF4-FFF2-40B4-BE49-F238E27FC236}">
                  <a16:creationId xmlns:a16="http://schemas.microsoft.com/office/drawing/2014/main" id="{D1734A6E-E09C-4134-B480-3926F346C88E}"/>
                </a:ext>
              </a:extLst>
            </p:cNvPr>
            <p:cNvCxnSpPr>
              <a:cxnSpLocks/>
            </p:cNvCxnSpPr>
            <p:nvPr/>
          </p:nvCxnSpPr>
          <p:spPr>
            <a:xfrm>
              <a:off x="7088547" y="2115429"/>
              <a:ext cx="1418552" cy="2211712"/>
            </a:xfrm>
            <a:prstGeom prst="straightConnector1">
              <a:avLst/>
            </a:prstGeom>
            <a:ln w="50800">
              <a:solidFill>
                <a:schemeClr val="accent5">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19" name="Picture 118" descr="A close up of a logo&#10;&#10;Description automatically generated">
              <a:extLst>
                <a:ext uri="{FF2B5EF4-FFF2-40B4-BE49-F238E27FC236}">
                  <a16:creationId xmlns:a16="http://schemas.microsoft.com/office/drawing/2014/main" id="{E0BA85A9-BB5C-4D33-BE5B-BBD3C28681B5}"/>
                </a:ext>
              </a:extLst>
            </p:cNvPr>
            <p:cNvPicPr>
              <a:picLocks noChangeAspect="1"/>
            </p:cNvPicPr>
            <p:nvPr/>
          </p:nvPicPr>
          <p:blipFill>
            <a:blip r:embed="rId3"/>
            <a:stretch>
              <a:fillRect/>
            </a:stretch>
          </p:blipFill>
          <p:spPr>
            <a:xfrm>
              <a:off x="8221262" y="4315655"/>
              <a:ext cx="1229706" cy="1229706"/>
            </a:xfrm>
            <a:prstGeom prst="rect">
              <a:avLst/>
            </a:prstGeom>
          </p:spPr>
        </p:pic>
        <p:sp>
          <p:nvSpPr>
            <p:cNvPr id="122" name="TextBox 121">
              <a:extLst>
                <a:ext uri="{FF2B5EF4-FFF2-40B4-BE49-F238E27FC236}">
                  <a16:creationId xmlns:a16="http://schemas.microsoft.com/office/drawing/2014/main" id="{D6BC3F70-912F-41FB-B508-536388DB257D}"/>
                </a:ext>
              </a:extLst>
            </p:cNvPr>
            <p:cNvSpPr txBox="1"/>
            <p:nvPr/>
          </p:nvSpPr>
          <p:spPr>
            <a:xfrm>
              <a:off x="6587904" y="3132037"/>
              <a:ext cx="2448987" cy="461665"/>
            </a:xfrm>
            <a:prstGeom prst="rect">
              <a:avLst/>
            </a:prstGeom>
            <a:solidFill>
              <a:schemeClr val="bg1">
                <a:lumMod val="95000"/>
              </a:schemeClr>
            </a:solidFill>
          </p:spPr>
          <p:txBody>
            <a:bodyPr wrap="square" rtlCol="0">
              <a:spAutoFit/>
            </a:bodyPr>
            <a:lstStyle/>
            <a:p>
              <a:pPr algn="ctr"/>
              <a:r>
                <a:rPr lang="en-US" sz="2400" dirty="0"/>
                <a:t>High-quality video</a:t>
              </a:r>
            </a:p>
          </p:txBody>
        </p:sp>
      </p:grpSp>
      <p:grpSp>
        <p:nvGrpSpPr>
          <p:cNvPr id="14" name="Group 13">
            <a:extLst>
              <a:ext uri="{FF2B5EF4-FFF2-40B4-BE49-F238E27FC236}">
                <a16:creationId xmlns:a16="http://schemas.microsoft.com/office/drawing/2014/main" id="{C770C39C-DA37-4D0C-85EF-3BDFE27E4532}"/>
              </a:ext>
            </a:extLst>
          </p:cNvPr>
          <p:cNvGrpSpPr/>
          <p:nvPr/>
        </p:nvGrpSpPr>
        <p:grpSpPr>
          <a:xfrm>
            <a:off x="1201034" y="1433556"/>
            <a:ext cx="5565639" cy="2753336"/>
            <a:chOff x="1193892" y="1710437"/>
            <a:chExt cx="5565639" cy="2753336"/>
          </a:xfrm>
        </p:grpSpPr>
        <p:cxnSp>
          <p:nvCxnSpPr>
            <p:cNvPr id="72" name="Straight Arrow Connector 71">
              <a:extLst>
                <a:ext uri="{FF2B5EF4-FFF2-40B4-BE49-F238E27FC236}">
                  <a16:creationId xmlns:a16="http://schemas.microsoft.com/office/drawing/2014/main" id="{19905208-B9E7-4D11-803A-A892448F1FFA}"/>
                </a:ext>
              </a:extLst>
            </p:cNvPr>
            <p:cNvCxnSpPr>
              <a:cxnSpLocks/>
            </p:cNvCxnSpPr>
            <p:nvPr/>
          </p:nvCxnSpPr>
          <p:spPr>
            <a:xfrm flipV="1">
              <a:off x="4818854" y="2115326"/>
              <a:ext cx="1454017" cy="2348447"/>
            </a:xfrm>
            <a:prstGeom prst="straightConnector1">
              <a:avLst/>
            </a:prstGeom>
            <a:ln w="50800">
              <a:solidFill>
                <a:schemeClr val="accent5">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7" name="TextBox 96">
              <a:extLst>
                <a:ext uri="{FF2B5EF4-FFF2-40B4-BE49-F238E27FC236}">
                  <a16:creationId xmlns:a16="http://schemas.microsoft.com/office/drawing/2014/main" id="{D856B71B-EA4B-4055-99B0-E0002FBF1AA7}"/>
                </a:ext>
              </a:extLst>
            </p:cNvPr>
            <p:cNvSpPr txBox="1"/>
            <p:nvPr/>
          </p:nvSpPr>
          <p:spPr>
            <a:xfrm>
              <a:off x="4416793" y="3771368"/>
              <a:ext cx="2342738" cy="461666"/>
            </a:xfrm>
            <a:prstGeom prst="rect">
              <a:avLst/>
            </a:prstGeom>
            <a:solidFill>
              <a:schemeClr val="bg1">
                <a:lumMod val="95000"/>
              </a:schemeClr>
            </a:solidFill>
          </p:spPr>
          <p:txBody>
            <a:bodyPr wrap="square" rtlCol="0">
              <a:spAutoFit/>
            </a:bodyPr>
            <a:lstStyle/>
            <a:p>
              <a:r>
                <a:rPr lang="en-US" sz="2400" dirty="0"/>
                <a:t>Inference results</a:t>
              </a:r>
            </a:p>
          </p:txBody>
        </p:sp>
        <p:cxnSp>
          <p:nvCxnSpPr>
            <p:cNvPr id="6" name="Straight Arrow Connector 5">
              <a:extLst>
                <a:ext uri="{FF2B5EF4-FFF2-40B4-BE49-F238E27FC236}">
                  <a16:creationId xmlns:a16="http://schemas.microsoft.com/office/drawing/2014/main" id="{FDA4B0AB-DC54-439D-AFA7-ECB1E3E3E406}"/>
                </a:ext>
              </a:extLst>
            </p:cNvPr>
            <p:cNvCxnSpPr/>
            <p:nvPr/>
          </p:nvCxnSpPr>
          <p:spPr>
            <a:xfrm>
              <a:off x="1193892" y="1737877"/>
              <a:ext cx="5078979" cy="0"/>
            </a:xfrm>
            <a:prstGeom prst="straightConnector1">
              <a:avLst/>
            </a:prstGeom>
            <a:ln w="50800">
              <a:solidFill>
                <a:schemeClr val="tx1"/>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842A37B5-FEE1-4216-8994-81A3B58F8470}"/>
                    </a:ext>
                  </a:extLst>
                </p:cNvPr>
                <p:cNvSpPr txBox="1"/>
                <p:nvPr/>
              </p:nvSpPr>
              <p:spPr>
                <a:xfrm>
                  <a:off x="3676604" y="1710437"/>
                  <a:ext cx="32175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𝑡</m:t>
                            </m:r>
                          </m:e>
                          <m:sub>
                            <m:r>
                              <a:rPr lang="en-US" sz="2400" b="0" i="1" smtClean="0">
                                <a:latin typeface="Cambria Math" panose="02040503050406030204" pitchFamily="18" charset="0"/>
                              </a:rPr>
                              <m:t>1</m:t>
                            </m:r>
                          </m:sub>
                        </m:sSub>
                      </m:oMath>
                    </m:oMathPara>
                  </a14:m>
                  <a:endParaRPr lang="en-US" sz="2400" dirty="0"/>
                </a:p>
              </p:txBody>
            </p:sp>
          </mc:Choice>
          <mc:Fallback xmlns="">
            <p:sp>
              <p:nvSpPr>
                <p:cNvPr id="8" name="TextBox 7">
                  <a:extLst>
                    <a:ext uri="{FF2B5EF4-FFF2-40B4-BE49-F238E27FC236}">
                      <a16:creationId xmlns:a16="http://schemas.microsoft.com/office/drawing/2014/main" id="{842A37B5-FEE1-4216-8994-81A3B58F8470}"/>
                    </a:ext>
                  </a:extLst>
                </p:cNvPr>
                <p:cNvSpPr txBox="1">
                  <a:spLocks noRot="1" noChangeAspect="1" noMove="1" noResize="1" noEditPoints="1" noAdjustHandles="1" noChangeArrowheads="1" noChangeShapeType="1" noTextEdit="1"/>
                </p:cNvSpPr>
                <p:nvPr/>
              </p:nvSpPr>
              <p:spPr>
                <a:xfrm>
                  <a:off x="3676604" y="1710437"/>
                  <a:ext cx="321755" cy="369332"/>
                </a:xfrm>
                <a:prstGeom prst="rect">
                  <a:avLst/>
                </a:prstGeom>
                <a:blipFill>
                  <a:blip r:embed="rId5"/>
                  <a:stretch>
                    <a:fillRect l="-16981" r="-7547" b="-1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3" name="TextBox 122">
                  <a:extLst>
                    <a:ext uri="{FF2B5EF4-FFF2-40B4-BE49-F238E27FC236}">
                      <a16:creationId xmlns:a16="http://schemas.microsoft.com/office/drawing/2014/main" id="{F538CDE7-CE63-4FC8-8E1C-2BFB24A374C6}"/>
                    </a:ext>
                  </a:extLst>
                </p:cNvPr>
                <p:cNvSpPr txBox="1"/>
                <p:nvPr/>
              </p:nvSpPr>
              <p:spPr>
                <a:xfrm>
                  <a:off x="5362103" y="2414125"/>
                  <a:ext cx="32175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𝑡</m:t>
                            </m:r>
                          </m:e>
                          <m:sub>
                            <m:r>
                              <a:rPr lang="en-US" sz="2400" b="0" i="1" smtClean="0">
                                <a:latin typeface="Cambria Math" panose="02040503050406030204" pitchFamily="18" charset="0"/>
                              </a:rPr>
                              <m:t>1</m:t>
                            </m:r>
                          </m:sub>
                        </m:sSub>
                      </m:oMath>
                    </m:oMathPara>
                  </a14:m>
                  <a:endParaRPr lang="en-US" sz="2400" dirty="0"/>
                </a:p>
              </p:txBody>
            </p:sp>
          </mc:Choice>
          <mc:Fallback xmlns="">
            <p:sp>
              <p:nvSpPr>
                <p:cNvPr id="123" name="TextBox 122">
                  <a:extLst>
                    <a:ext uri="{FF2B5EF4-FFF2-40B4-BE49-F238E27FC236}">
                      <a16:creationId xmlns:a16="http://schemas.microsoft.com/office/drawing/2014/main" id="{F538CDE7-CE63-4FC8-8E1C-2BFB24A374C6}"/>
                    </a:ext>
                  </a:extLst>
                </p:cNvPr>
                <p:cNvSpPr txBox="1">
                  <a:spLocks noRot="1" noChangeAspect="1" noMove="1" noResize="1" noEditPoints="1" noAdjustHandles="1" noChangeArrowheads="1" noChangeShapeType="1" noTextEdit="1"/>
                </p:cNvSpPr>
                <p:nvPr/>
              </p:nvSpPr>
              <p:spPr>
                <a:xfrm>
                  <a:off x="5362103" y="2414125"/>
                  <a:ext cx="321755" cy="369332"/>
                </a:xfrm>
                <a:prstGeom prst="rect">
                  <a:avLst/>
                </a:prstGeom>
                <a:blipFill>
                  <a:blip r:embed="rId6"/>
                  <a:stretch>
                    <a:fillRect l="-18868" r="-7547" b="-15000"/>
                  </a:stretch>
                </a:blipFill>
              </p:spPr>
              <p:txBody>
                <a:bodyPr/>
                <a:lstStyle/>
                <a:p>
                  <a:r>
                    <a:rPr lang="en-US">
                      <a:noFill/>
                    </a:rPr>
                    <a:t> </a:t>
                  </a:r>
                </a:p>
              </p:txBody>
            </p:sp>
          </mc:Fallback>
        </mc:AlternateContent>
      </p:grpSp>
      <p:grpSp>
        <p:nvGrpSpPr>
          <p:cNvPr id="17" name="Group 16">
            <a:extLst>
              <a:ext uri="{FF2B5EF4-FFF2-40B4-BE49-F238E27FC236}">
                <a16:creationId xmlns:a16="http://schemas.microsoft.com/office/drawing/2014/main" id="{8A0B67A0-9C8F-4EFD-BFC5-F43684D3544F}"/>
              </a:ext>
            </a:extLst>
          </p:cNvPr>
          <p:cNvGrpSpPr/>
          <p:nvPr/>
        </p:nvGrpSpPr>
        <p:grpSpPr>
          <a:xfrm>
            <a:off x="1207409" y="821184"/>
            <a:ext cx="10334038" cy="3322708"/>
            <a:chOff x="1200267" y="1098065"/>
            <a:chExt cx="10334038" cy="3322708"/>
          </a:xfrm>
        </p:grpSpPr>
        <p:cxnSp>
          <p:nvCxnSpPr>
            <p:cNvPr id="75" name="Straight Arrow Connector 74">
              <a:extLst>
                <a:ext uri="{FF2B5EF4-FFF2-40B4-BE49-F238E27FC236}">
                  <a16:creationId xmlns:a16="http://schemas.microsoft.com/office/drawing/2014/main" id="{E99961D2-D9AE-4E13-B29A-E139423A075F}"/>
                </a:ext>
              </a:extLst>
            </p:cNvPr>
            <p:cNvCxnSpPr>
              <a:cxnSpLocks/>
            </p:cNvCxnSpPr>
            <p:nvPr/>
          </p:nvCxnSpPr>
          <p:spPr>
            <a:xfrm flipV="1">
              <a:off x="9009774" y="2164187"/>
              <a:ext cx="1275923" cy="2256586"/>
            </a:xfrm>
            <a:prstGeom prst="straightConnector1">
              <a:avLst/>
            </a:prstGeom>
            <a:ln w="50800">
              <a:solidFill>
                <a:schemeClr val="accent5">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5" name="TextBox 84">
              <a:extLst>
                <a:ext uri="{FF2B5EF4-FFF2-40B4-BE49-F238E27FC236}">
                  <a16:creationId xmlns:a16="http://schemas.microsoft.com/office/drawing/2014/main" id="{BC42C9B2-2D97-4953-9333-4431A719B5B9}"/>
                </a:ext>
              </a:extLst>
            </p:cNvPr>
            <p:cNvSpPr txBox="1"/>
            <p:nvPr/>
          </p:nvSpPr>
          <p:spPr>
            <a:xfrm>
              <a:off x="9273685" y="3589776"/>
              <a:ext cx="2260620" cy="830997"/>
            </a:xfrm>
            <a:prstGeom prst="rect">
              <a:avLst/>
            </a:prstGeom>
            <a:solidFill>
              <a:schemeClr val="bg1">
                <a:lumMod val="95000"/>
              </a:schemeClr>
            </a:solidFill>
          </p:spPr>
          <p:txBody>
            <a:bodyPr wrap="none" rtlCol="0">
              <a:spAutoFit/>
            </a:bodyPr>
            <a:lstStyle/>
            <a:p>
              <a:pPr algn="ctr"/>
              <a:r>
                <a:rPr lang="en-US" sz="2400" dirty="0"/>
                <a:t>Update</a:t>
              </a:r>
            </a:p>
            <a:p>
              <a:pPr algn="ctr"/>
              <a:r>
                <a:rPr lang="en-US" sz="2400" dirty="0"/>
                <a:t>inference results</a:t>
              </a:r>
            </a:p>
          </p:txBody>
        </p:sp>
        <p:cxnSp>
          <p:nvCxnSpPr>
            <p:cNvPr id="120" name="Straight Arrow Connector 119">
              <a:extLst>
                <a:ext uri="{FF2B5EF4-FFF2-40B4-BE49-F238E27FC236}">
                  <a16:creationId xmlns:a16="http://schemas.microsoft.com/office/drawing/2014/main" id="{F33EF1A2-5FBB-4FA1-B9A6-ECDE19A58493}"/>
                </a:ext>
              </a:extLst>
            </p:cNvPr>
            <p:cNvCxnSpPr>
              <a:cxnSpLocks/>
            </p:cNvCxnSpPr>
            <p:nvPr/>
          </p:nvCxnSpPr>
          <p:spPr>
            <a:xfrm>
              <a:off x="1200267" y="1504022"/>
              <a:ext cx="9179075" cy="0"/>
            </a:xfrm>
            <a:prstGeom prst="straightConnector1">
              <a:avLst/>
            </a:prstGeom>
            <a:ln w="50800">
              <a:solidFill>
                <a:schemeClr val="tx1"/>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1" name="TextBox 120">
                  <a:extLst>
                    <a:ext uri="{FF2B5EF4-FFF2-40B4-BE49-F238E27FC236}">
                      <a16:creationId xmlns:a16="http://schemas.microsoft.com/office/drawing/2014/main" id="{B7CE50DA-6D50-4140-AD83-3C9F7A5DA9CA}"/>
                    </a:ext>
                  </a:extLst>
                </p:cNvPr>
                <p:cNvSpPr txBox="1"/>
                <p:nvPr/>
              </p:nvSpPr>
              <p:spPr>
                <a:xfrm>
                  <a:off x="5714610" y="1098065"/>
                  <a:ext cx="32887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𝑡</m:t>
                            </m:r>
                          </m:e>
                          <m:sub>
                            <m:r>
                              <a:rPr lang="en-US" sz="2400" b="0" i="1" smtClean="0">
                                <a:latin typeface="Cambria Math" panose="02040503050406030204" pitchFamily="18" charset="0"/>
                              </a:rPr>
                              <m:t>2</m:t>
                            </m:r>
                          </m:sub>
                        </m:sSub>
                      </m:oMath>
                    </m:oMathPara>
                  </a14:m>
                  <a:endParaRPr lang="en-US" sz="2400" dirty="0"/>
                </a:p>
              </p:txBody>
            </p:sp>
          </mc:Choice>
          <mc:Fallback xmlns="">
            <p:sp>
              <p:nvSpPr>
                <p:cNvPr id="121" name="TextBox 120">
                  <a:extLst>
                    <a:ext uri="{FF2B5EF4-FFF2-40B4-BE49-F238E27FC236}">
                      <a16:creationId xmlns:a16="http://schemas.microsoft.com/office/drawing/2014/main" id="{B7CE50DA-6D50-4140-AD83-3C9F7A5DA9CA}"/>
                    </a:ext>
                  </a:extLst>
                </p:cNvPr>
                <p:cNvSpPr txBox="1">
                  <a:spLocks noRot="1" noChangeAspect="1" noMove="1" noResize="1" noEditPoints="1" noAdjustHandles="1" noChangeArrowheads="1" noChangeShapeType="1" noTextEdit="1"/>
                </p:cNvSpPr>
                <p:nvPr/>
              </p:nvSpPr>
              <p:spPr>
                <a:xfrm>
                  <a:off x="5714610" y="1098065"/>
                  <a:ext cx="328873" cy="369332"/>
                </a:xfrm>
                <a:prstGeom prst="rect">
                  <a:avLst/>
                </a:prstGeom>
                <a:blipFill>
                  <a:blip r:embed="rId7"/>
                  <a:stretch>
                    <a:fillRect l="-16667" r="-7407" b="-13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4" name="TextBox 123">
                  <a:extLst>
                    <a:ext uri="{FF2B5EF4-FFF2-40B4-BE49-F238E27FC236}">
                      <a16:creationId xmlns:a16="http://schemas.microsoft.com/office/drawing/2014/main" id="{7B3BE8C4-1636-44F6-A6F5-707035192E6F}"/>
                    </a:ext>
                  </a:extLst>
                </p:cNvPr>
                <p:cNvSpPr txBox="1"/>
                <p:nvPr/>
              </p:nvSpPr>
              <p:spPr>
                <a:xfrm>
                  <a:off x="10355711" y="2215972"/>
                  <a:ext cx="32887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𝑡</m:t>
                            </m:r>
                          </m:e>
                          <m:sub>
                            <m:r>
                              <a:rPr lang="en-US" sz="2400" b="0" i="1" smtClean="0">
                                <a:latin typeface="Cambria Math" panose="02040503050406030204" pitchFamily="18" charset="0"/>
                              </a:rPr>
                              <m:t>2</m:t>
                            </m:r>
                          </m:sub>
                        </m:sSub>
                      </m:oMath>
                    </m:oMathPara>
                  </a14:m>
                  <a:endParaRPr lang="en-US" sz="2400" dirty="0"/>
                </a:p>
              </p:txBody>
            </p:sp>
          </mc:Choice>
          <mc:Fallback xmlns="">
            <p:sp>
              <p:nvSpPr>
                <p:cNvPr id="124" name="TextBox 123">
                  <a:extLst>
                    <a:ext uri="{FF2B5EF4-FFF2-40B4-BE49-F238E27FC236}">
                      <a16:creationId xmlns:a16="http://schemas.microsoft.com/office/drawing/2014/main" id="{7B3BE8C4-1636-44F6-A6F5-707035192E6F}"/>
                    </a:ext>
                  </a:extLst>
                </p:cNvPr>
                <p:cNvSpPr txBox="1">
                  <a:spLocks noRot="1" noChangeAspect="1" noMove="1" noResize="1" noEditPoints="1" noAdjustHandles="1" noChangeArrowheads="1" noChangeShapeType="1" noTextEdit="1"/>
                </p:cNvSpPr>
                <p:nvPr/>
              </p:nvSpPr>
              <p:spPr>
                <a:xfrm>
                  <a:off x="10355711" y="2215972"/>
                  <a:ext cx="328873" cy="369332"/>
                </a:xfrm>
                <a:prstGeom prst="rect">
                  <a:avLst/>
                </a:prstGeom>
                <a:blipFill>
                  <a:blip r:embed="rId8"/>
                  <a:stretch>
                    <a:fillRect l="-18519" r="-7407" b="-13115"/>
                  </a:stretch>
                </a:blipFill>
              </p:spPr>
              <p:txBody>
                <a:bodyPr/>
                <a:lstStyle/>
                <a:p>
                  <a:r>
                    <a:rPr lang="en-US">
                      <a:noFill/>
                    </a:rPr>
                    <a:t> </a:t>
                  </a:r>
                </a:p>
              </p:txBody>
            </p:sp>
          </mc:Fallback>
        </mc:AlternateContent>
      </p:grpSp>
      <p:sp>
        <p:nvSpPr>
          <p:cNvPr id="43" name="TextBox 42">
            <a:extLst>
              <a:ext uri="{FF2B5EF4-FFF2-40B4-BE49-F238E27FC236}">
                <a16:creationId xmlns:a16="http://schemas.microsoft.com/office/drawing/2014/main" id="{69322157-827F-4460-91B0-828CAD282BB4}"/>
              </a:ext>
            </a:extLst>
          </p:cNvPr>
          <p:cNvSpPr txBox="1"/>
          <p:nvPr/>
        </p:nvSpPr>
        <p:spPr>
          <a:xfrm>
            <a:off x="879279" y="1384877"/>
            <a:ext cx="155492" cy="369332"/>
          </a:xfrm>
          <a:prstGeom prst="rect">
            <a:avLst/>
          </a:prstGeom>
          <a:noFill/>
        </p:spPr>
        <p:txBody>
          <a:bodyPr wrap="none" lIns="0" tIns="0" rIns="0" bIns="0" rtlCol="0">
            <a:spAutoFit/>
          </a:bodyPr>
          <a:lstStyle/>
          <a:p>
            <a:r>
              <a:rPr lang="en-US" sz="2400" dirty="0"/>
              <a:t>0</a:t>
            </a:r>
          </a:p>
        </p:txBody>
      </p:sp>
      <p:sp>
        <p:nvSpPr>
          <p:cNvPr id="53" name="Rectangle 52">
            <a:extLst>
              <a:ext uri="{FF2B5EF4-FFF2-40B4-BE49-F238E27FC236}">
                <a16:creationId xmlns:a16="http://schemas.microsoft.com/office/drawing/2014/main" id="{68D48EEA-F7B2-4F01-A5FA-2ABEFE304955}"/>
              </a:ext>
            </a:extLst>
          </p:cNvPr>
          <p:cNvSpPr/>
          <p:nvPr/>
        </p:nvSpPr>
        <p:spPr>
          <a:xfrm>
            <a:off x="0" y="5424443"/>
            <a:ext cx="12191995" cy="1031943"/>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rPr>
              <a:t>While we improve accuracy in the second inference, </a:t>
            </a:r>
            <a:r>
              <a:rPr lang="en-US" sz="3200" b="1" dirty="0">
                <a:solidFill>
                  <a:srgbClr val="0070C0"/>
                </a:solidFill>
              </a:rPr>
              <a:t>over 90% results </a:t>
            </a:r>
            <a:r>
              <a:rPr lang="en-US" sz="3200" b="1" dirty="0">
                <a:solidFill>
                  <a:schemeClr val="tx1"/>
                </a:solidFill>
              </a:rPr>
              <a:t>are produced </a:t>
            </a:r>
            <a:r>
              <a:rPr lang="en-US" sz="3200" b="1" dirty="0">
                <a:solidFill>
                  <a:srgbClr val="0070C0"/>
                </a:solidFill>
              </a:rPr>
              <a:t>by the first inference </a:t>
            </a:r>
            <a:r>
              <a:rPr lang="en-US" sz="3200" b="1" dirty="0">
                <a:solidFill>
                  <a:schemeClr val="tx1"/>
                </a:solidFill>
              </a:rPr>
              <a:t>and can be returned </a:t>
            </a:r>
            <a:r>
              <a:rPr lang="en-US" sz="3200" b="1" dirty="0">
                <a:solidFill>
                  <a:srgbClr val="0070C0"/>
                </a:solidFill>
              </a:rPr>
              <a:t>very quickly</a:t>
            </a:r>
            <a:r>
              <a:rPr lang="en-US" sz="3200" b="1" dirty="0">
                <a:solidFill>
                  <a:schemeClr val="tx1"/>
                </a:solidFill>
              </a:rPr>
              <a:t>.</a:t>
            </a:r>
            <a:endParaRPr lang="en-US" sz="4000" b="1" dirty="0">
              <a:solidFill>
                <a:schemeClr val="tx1"/>
              </a:solidFill>
            </a:endParaRPr>
          </a:p>
        </p:txBody>
      </p:sp>
      <p:grpSp>
        <p:nvGrpSpPr>
          <p:cNvPr id="47" name="Group 46">
            <a:extLst>
              <a:ext uri="{FF2B5EF4-FFF2-40B4-BE49-F238E27FC236}">
                <a16:creationId xmlns:a16="http://schemas.microsoft.com/office/drawing/2014/main" id="{25335180-E64D-4749-9445-85771DF423BA}"/>
              </a:ext>
            </a:extLst>
          </p:cNvPr>
          <p:cNvGrpSpPr/>
          <p:nvPr/>
        </p:nvGrpSpPr>
        <p:grpSpPr>
          <a:xfrm>
            <a:off x="4732374" y="2585257"/>
            <a:ext cx="1792658" cy="967619"/>
            <a:chOff x="6380204" y="3099687"/>
            <a:chExt cx="5468810" cy="2951887"/>
          </a:xfrm>
        </p:grpSpPr>
        <p:pic>
          <p:nvPicPr>
            <p:cNvPr id="49" name="Picture 48">
              <a:extLst>
                <a:ext uri="{FF2B5EF4-FFF2-40B4-BE49-F238E27FC236}">
                  <a16:creationId xmlns:a16="http://schemas.microsoft.com/office/drawing/2014/main" id="{EB77632A-F41B-47A2-8039-68909FB23929}"/>
                </a:ext>
              </a:extLst>
            </p:cNvPr>
            <p:cNvPicPr>
              <a:picLocks noChangeAspect="1"/>
            </p:cNvPicPr>
            <p:nvPr/>
          </p:nvPicPr>
          <p:blipFill>
            <a:blip r:embed="rId9"/>
            <a:stretch>
              <a:fillRect/>
            </a:stretch>
          </p:blipFill>
          <p:spPr>
            <a:xfrm>
              <a:off x="6380204" y="3099687"/>
              <a:ext cx="5468810" cy="2951887"/>
            </a:xfrm>
            <a:prstGeom prst="rect">
              <a:avLst/>
            </a:prstGeom>
          </p:spPr>
        </p:pic>
        <p:sp>
          <p:nvSpPr>
            <p:cNvPr id="50" name="Rectangle 49">
              <a:extLst>
                <a:ext uri="{FF2B5EF4-FFF2-40B4-BE49-F238E27FC236}">
                  <a16:creationId xmlns:a16="http://schemas.microsoft.com/office/drawing/2014/main" id="{C5C64EA7-C743-4FCA-9BE2-EBE88BC5C04C}"/>
                </a:ext>
              </a:extLst>
            </p:cNvPr>
            <p:cNvSpPr/>
            <p:nvPr/>
          </p:nvSpPr>
          <p:spPr>
            <a:xfrm>
              <a:off x="7335672" y="3548418"/>
              <a:ext cx="1119116" cy="1153236"/>
            </a:xfrm>
            <a:prstGeom prst="rect">
              <a:avLst/>
            </a:prstGeom>
            <a:noFill/>
            <a:ln w="50800">
              <a:solidFill>
                <a:srgbClr val="65C0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F3B86D46-73B4-43F3-B0D3-B8E89D97CD97}"/>
                </a:ext>
              </a:extLst>
            </p:cNvPr>
            <p:cNvSpPr/>
            <p:nvPr/>
          </p:nvSpPr>
          <p:spPr>
            <a:xfrm>
              <a:off x="7010400" y="3919182"/>
              <a:ext cx="495869" cy="448102"/>
            </a:xfrm>
            <a:prstGeom prst="rect">
              <a:avLst/>
            </a:prstGeom>
            <a:noFill/>
            <a:ln w="50800">
              <a:solidFill>
                <a:srgbClr val="65C0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EDE8B20A-E2AD-4644-A1C1-B8C0890B9D17}"/>
                </a:ext>
              </a:extLst>
            </p:cNvPr>
            <p:cNvSpPr/>
            <p:nvPr/>
          </p:nvSpPr>
          <p:spPr>
            <a:xfrm>
              <a:off x="6380204" y="4669809"/>
              <a:ext cx="307199" cy="379863"/>
            </a:xfrm>
            <a:prstGeom prst="rect">
              <a:avLst/>
            </a:prstGeom>
            <a:noFill/>
            <a:ln w="50800">
              <a:solidFill>
                <a:srgbClr val="65C0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E0A952F1-BA1F-4E5A-A297-D8F6019A048A}"/>
                </a:ext>
              </a:extLst>
            </p:cNvPr>
            <p:cNvSpPr/>
            <p:nvPr/>
          </p:nvSpPr>
          <p:spPr>
            <a:xfrm>
              <a:off x="6437070" y="5552532"/>
              <a:ext cx="796243" cy="490384"/>
            </a:xfrm>
            <a:prstGeom prst="rect">
              <a:avLst/>
            </a:prstGeom>
            <a:noFill/>
            <a:ln w="50800">
              <a:solidFill>
                <a:srgbClr val="65C0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5BE14FA5-2A67-4221-97DA-40DFE20A3682}"/>
                </a:ext>
              </a:extLst>
            </p:cNvPr>
            <p:cNvSpPr/>
            <p:nvPr/>
          </p:nvSpPr>
          <p:spPr>
            <a:xfrm>
              <a:off x="10670152" y="5002073"/>
              <a:ext cx="475368" cy="689044"/>
            </a:xfrm>
            <a:prstGeom prst="rect">
              <a:avLst/>
            </a:prstGeom>
            <a:noFill/>
            <a:ln w="50800">
              <a:solidFill>
                <a:srgbClr val="65C0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D7C1B"/>
                </a:solidFill>
              </a:endParaRPr>
            </a:p>
          </p:txBody>
        </p:sp>
        <p:sp>
          <p:nvSpPr>
            <p:cNvPr id="60" name="Rectangle 59">
              <a:extLst>
                <a:ext uri="{FF2B5EF4-FFF2-40B4-BE49-F238E27FC236}">
                  <a16:creationId xmlns:a16="http://schemas.microsoft.com/office/drawing/2014/main" id="{0B99D41A-2351-4A8F-88D5-B09137E1CC44}"/>
                </a:ext>
              </a:extLst>
            </p:cNvPr>
            <p:cNvSpPr/>
            <p:nvPr/>
          </p:nvSpPr>
          <p:spPr>
            <a:xfrm>
              <a:off x="11389987" y="5045123"/>
              <a:ext cx="428974" cy="507409"/>
            </a:xfrm>
            <a:prstGeom prst="rect">
              <a:avLst/>
            </a:prstGeom>
            <a:noFill/>
            <a:ln w="50800">
              <a:solidFill>
                <a:srgbClr val="65C0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D7C1B"/>
                </a:solidFill>
              </a:endParaRPr>
            </a:p>
          </p:txBody>
        </p:sp>
        <p:sp>
          <p:nvSpPr>
            <p:cNvPr id="62" name="Rectangle 61">
              <a:extLst>
                <a:ext uri="{FF2B5EF4-FFF2-40B4-BE49-F238E27FC236}">
                  <a16:creationId xmlns:a16="http://schemas.microsoft.com/office/drawing/2014/main" id="{4CA9B569-CD4B-40B6-A55B-93BF603675C3}"/>
                </a:ext>
              </a:extLst>
            </p:cNvPr>
            <p:cNvSpPr/>
            <p:nvPr/>
          </p:nvSpPr>
          <p:spPr>
            <a:xfrm>
              <a:off x="10734896" y="3969227"/>
              <a:ext cx="329344" cy="364013"/>
            </a:xfrm>
            <a:prstGeom prst="rect">
              <a:avLst/>
            </a:prstGeom>
            <a:noFill/>
            <a:ln w="50800">
              <a:solidFill>
                <a:srgbClr val="65C0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D7C1B"/>
                </a:solidFill>
              </a:endParaRPr>
            </a:p>
          </p:txBody>
        </p:sp>
        <p:sp>
          <p:nvSpPr>
            <p:cNvPr id="63" name="Rectangle 62">
              <a:extLst>
                <a:ext uri="{FF2B5EF4-FFF2-40B4-BE49-F238E27FC236}">
                  <a16:creationId xmlns:a16="http://schemas.microsoft.com/office/drawing/2014/main" id="{0BC8EA46-B634-4B0F-89B2-0D2488003759}"/>
                </a:ext>
              </a:extLst>
            </p:cNvPr>
            <p:cNvSpPr/>
            <p:nvPr/>
          </p:nvSpPr>
          <p:spPr>
            <a:xfrm>
              <a:off x="11270890" y="4005018"/>
              <a:ext cx="360734" cy="364014"/>
            </a:xfrm>
            <a:prstGeom prst="rect">
              <a:avLst/>
            </a:prstGeom>
            <a:noFill/>
            <a:ln w="50800">
              <a:solidFill>
                <a:srgbClr val="65C0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D7C1B"/>
                </a:solidFill>
              </a:endParaRPr>
            </a:p>
          </p:txBody>
        </p:sp>
        <p:sp>
          <p:nvSpPr>
            <p:cNvPr id="66" name="Rectangle 65">
              <a:extLst>
                <a:ext uri="{FF2B5EF4-FFF2-40B4-BE49-F238E27FC236}">
                  <a16:creationId xmlns:a16="http://schemas.microsoft.com/office/drawing/2014/main" id="{0FD2FE4D-5007-4E64-8ABB-B97ACC881A62}"/>
                </a:ext>
              </a:extLst>
            </p:cNvPr>
            <p:cNvSpPr/>
            <p:nvPr/>
          </p:nvSpPr>
          <p:spPr>
            <a:xfrm>
              <a:off x="10461872" y="3106502"/>
              <a:ext cx="208280" cy="221433"/>
            </a:xfrm>
            <a:prstGeom prst="rect">
              <a:avLst/>
            </a:prstGeom>
            <a:noFill/>
            <a:ln w="50800">
              <a:solidFill>
                <a:srgbClr val="65C0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364BED40-D421-4D9A-A063-3806E8E1DE14}"/>
                </a:ext>
              </a:extLst>
            </p:cNvPr>
            <p:cNvSpPr/>
            <p:nvPr/>
          </p:nvSpPr>
          <p:spPr>
            <a:xfrm>
              <a:off x="10052915" y="3109322"/>
              <a:ext cx="208280" cy="221433"/>
            </a:xfrm>
            <a:prstGeom prst="rect">
              <a:avLst/>
            </a:prstGeom>
            <a:noFill/>
            <a:ln w="50800">
              <a:solidFill>
                <a:srgbClr val="65C0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D7F42991-10B8-4415-96A4-2B3D51FEC8F3}"/>
                </a:ext>
              </a:extLst>
            </p:cNvPr>
            <p:cNvSpPr/>
            <p:nvPr/>
          </p:nvSpPr>
          <p:spPr>
            <a:xfrm>
              <a:off x="9339174" y="3350622"/>
              <a:ext cx="295045" cy="342538"/>
            </a:xfrm>
            <a:prstGeom prst="rect">
              <a:avLst/>
            </a:prstGeom>
            <a:noFill/>
            <a:ln w="50800">
              <a:solidFill>
                <a:srgbClr val="65C0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78E3A63C-23A2-4908-AC5B-C35F4EC00CBB}"/>
                </a:ext>
              </a:extLst>
            </p:cNvPr>
            <p:cNvSpPr/>
            <p:nvPr/>
          </p:nvSpPr>
          <p:spPr>
            <a:xfrm>
              <a:off x="9446992" y="3115181"/>
              <a:ext cx="227868" cy="184279"/>
            </a:xfrm>
            <a:prstGeom prst="rect">
              <a:avLst/>
            </a:prstGeom>
            <a:noFill/>
            <a:ln w="50800">
              <a:solidFill>
                <a:srgbClr val="65C0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2267A79F-15CB-4E71-A88A-88903AF93EC3}"/>
                </a:ext>
              </a:extLst>
            </p:cNvPr>
            <p:cNvSpPr/>
            <p:nvPr/>
          </p:nvSpPr>
          <p:spPr>
            <a:xfrm>
              <a:off x="8806234" y="3212647"/>
              <a:ext cx="365706" cy="307793"/>
            </a:xfrm>
            <a:prstGeom prst="rect">
              <a:avLst/>
            </a:prstGeom>
            <a:noFill/>
            <a:ln w="50800">
              <a:solidFill>
                <a:srgbClr val="65C0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a:extLst>
                <a:ext uri="{FF2B5EF4-FFF2-40B4-BE49-F238E27FC236}">
                  <a16:creationId xmlns:a16="http://schemas.microsoft.com/office/drawing/2014/main" id="{5A7067D7-9499-448E-ACFA-F005B87DB2DE}"/>
                </a:ext>
              </a:extLst>
            </p:cNvPr>
            <p:cNvSpPr/>
            <p:nvPr/>
          </p:nvSpPr>
          <p:spPr>
            <a:xfrm>
              <a:off x="9160702" y="3105533"/>
              <a:ext cx="245571" cy="145667"/>
            </a:xfrm>
            <a:prstGeom prst="rect">
              <a:avLst/>
            </a:prstGeom>
            <a:noFill/>
            <a:ln w="50800">
              <a:solidFill>
                <a:srgbClr val="65C0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66DB7354-D18A-44F5-8AB2-F1FAEC24594A}"/>
                </a:ext>
              </a:extLst>
            </p:cNvPr>
            <p:cNvSpPr/>
            <p:nvPr/>
          </p:nvSpPr>
          <p:spPr>
            <a:xfrm>
              <a:off x="8289412" y="3350622"/>
              <a:ext cx="383278" cy="307793"/>
            </a:xfrm>
            <a:prstGeom prst="rect">
              <a:avLst/>
            </a:prstGeom>
            <a:noFill/>
            <a:ln w="50800">
              <a:solidFill>
                <a:srgbClr val="65C0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BDECE5DB-5456-485E-8F87-AFD79FDA3D0A}"/>
                </a:ext>
              </a:extLst>
            </p:cNvPr>
            <p:cNvSpPr/>
            <p:nvPr/>
          </p:nvSpPr>
          <p:spPr>
            <a:xfrm>
              <a:off x="8591333" y="3103700"/>
              <a:ext cx="296259" cy="191745"/>
            </a:xfrm>
            <a:prstGeom prst="rect">
              <a:avLst/>
            </a:prstGeom>
            <a:noFill/>
            <a:ln w="50800">
              <a:solidFill>
                <a:srgbClr val="65C0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0" name="Group 79">
            <a:extLst>
              <a:ext uri="{FF2B5EF4-FFF2-40B4-BE49-F238E27FC236}">
                <a16:creationId xmlns:a16="http://schemas.microsoft.com/office/drawing/2014/main" id="{69730C7C-A988-4313-8EE1-F852B2419E62}"/>
              </a:ext>
            </a:extLst>
          </p:cNvPr>
          <p:cNvGrpSpPr/>
          <p:nvPr/>
        </p:nvGrpSpPr>
        <p:grpSpPr>
          <a:xfrm>
            <a:off x="9514808" y="2459873"/>
            <a:ext cx="1792658" cy="967619"/>
            <a:chOff x="6380204" y="3099687"/>
            <a:chExt cx="5468810" cy="2951887"/>
          </a:xfrm>
        </p:grpSpPr>
        <p:pic>
          <p:nvPicPr>
            <p:cNvPr id="86" name="Picture 85">
              <a:extLst>
                <a:ext uri="{FF2B5EF4-FFF2-40B4-BE49-F238E27FC236}">
                  <a16:creationId xmlns:a16="http://schemas.microsoft.com/office/drawing/2014/main" id="{5A7C190A-0FD6-47B0-B354-3FD1974E6100}"/>
                </a:ext>
              </a:extLst>
            </p:cNvPr>
            <p:cNvPicPr>
              <a:picLocks noChangeAspect="1"/>
            </p:cNvPicPr>
            <p:nvPr/>
          </p:nvPicPr>
          <p:blipFill>
            <a:blip r:embed="rId9"/>
            <a:stretch>
              <a:fillRect/>
            </a:stretch>
          </p:blipFill>
          <p:spPr>
            <a:xfrm>
              <a:off x="6380204" y="3099687"/>
              <a:ext cx="5468810" cy="2951887"/>
            </a:xfrm>
            <a:prstGeom prst="rect">
              <a:avLst/>
            </a:prstGeom>
          </p:spPr>
        </p:pic>
        <p:sp>
          <p:nvSpPr>
            <p:cNvPr id="87" name="Rectangle 86">
              <a:extLst>
                <a:ext uri="{FF2B5EF4-FFF2-40B4-BE49-F238E27FC236}">
                  <a16:creationId xmlns:a16="http://schemas.microsoft.com/office/drawing/2014/main" id="{F3EA59FD-5528-424E-A877-5452301A4E3E}"/>
                </a:ext>
              </a:extLst>
            </p:cNvPr>
            <p:cNvSpPr/>
            <p:nvPr/>
          </p:nvSpPr>
          <p:spPr>
            <a:xfrm>
              <a:off x="7335672" y="3548418"/>
              <a:ext cx="1119116" cy="1153236"/>
            </a:xfrm>
            <a:prstGeom prst="rect">
              <a:avLst/>
            </a:prstGeom>
            <a:noFill/>
            <a:ln w="50800">
              <a:solidFill>
                <a:srgbClr val="65C0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3216D31F-7FE4-4DC8-A98E-805D03804CD7}"/>
                </a:ext>
              </a:extLst>
            </p:cNvPr>
            <p:cNvSpPr/>
            <p:nvPr/>
          </p:nvSpPr>
          <p:spPr>
            <a:xfrm>
              <a:off x="7010400" y="3919182"/>
              <a:ext cx="495869" cy="448102"/>
            </a:xfrm>
            <a:prstGeom prst="rect">
              <a:avLst/>
            </a:prstGeom>
            <a:noFill/>
            <a:ln w="50800">
              <a:solidFill>
                <a:srgbClr val="65C0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88">
              <a:extLst>
                <a:ext uri="{FF2B5EF4-FFF2-40B4-BE49-F238E27FC236}">
                  <a16:creationId xmlns:a16="http://schemas.microsoft.com/office/drawing/2014/main" id="{5D3BAB37-D9A2-4D91-8A16-C941E2B8CE98}"/>
                </a:ext>
              </a:extLst>
            </p:cNvPr>
            <p:cNvSpPr/>
            <p:nvPr/>
          </p:nvSpPr>
          <p:spPr>
            <a:xfrm>
              <a:off x="6380204" y="4669809"/>
              <a:ext cx="307199" cy="379863"/>
            </a:xfrm>
            <a:prstGeom prst="rect">
              <a:avLst/>
            </a:prstGeom>
            <a:noFill/>
            <a:ln w="50800">
              <a:solidFill>
                <a:srgbClr val="65C0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a:extLst>
                <a:ext uri="{FF2B5EF4-FFF2-40B4-BE49-F238E27FC236}">
                  <a16:creationId xmlns:a16="http://schemas.microsoft.com/office/drawing/2014/main" id="{2D67E027-6614-4121-9932-57B0DF5B7C54}"/>
                </a:ext>
              </a:extLst>
            </p:cNvPr>
            <p:cNvSpPr/>
            <p:nvPr/>
          </p:nvSpPr>
          <p:spPr>
            <a:xfrm>
              <a:off x="6437070" y="5552532"/>
              <a:ext cx="796243" cy="490384"/>
            </a:xfrm>
            <a:prstGeom prst="rect">
              <a:avLst/>
            </a:prstGeom>
            <a:noFill/>
            <a:ln w="50800">
              <a:solidFill>
                <a:srgbClr val="65C0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ectangle 90">
              <a:extLst>
                <a:ext uri="{FF2B5EF4-FFF2-40B4-BE49-F238E27FC236}">
                  <a16:creationId xmlns:a16="http://schemas.microsoft.com/office/drawing/2014/main" id="{B5513967-1BB7-4200-B404-0C7A0D10DEC6}"/>
                </a:ext>
              </a:extLst>
            </p:cNvPr>
            <p:cNvSpPr/>
            <p:nvPr/>
          </p:nvSpPr>
          <p:spPr>
            <a:xfrm>
              <a:off x="10670152" y="5002073"/>
              <a:ext cx="475368" cy="689044"/>
            </a:xfrm>
            <a:prstGeom prst="rect">
              <a:avLst/>
            </a:prstGeom>
            <a:noFill/>
            <a:ln w="50800">
              <a:solidFill>
                <a:srgbClr val="65C0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D7C1B"/>
                </a:solidFill>
              </a:endParaRPr>
            </a:p>
          </p:txBody>
        </p:sp>
        <p:sp>
          <p:nvSpPr>
            <p:cNvPr id="92" name="Rectangle 91">
              <a:extLst>
                <a:ext uri="{FF2B5EF4-FFF2-40B4-BE49-F238E27FC236}">
                  <a16:creationId xmlns:a16="http://schemas.microsoft.com/office/drawing/2014/main" id="{A8B218E0-029B-46E6-AEA4-86084BACEEB7}"/>
                </a:ext>
              </a:extLst>
            </p:cNvPr>
            <p:cNvSpPr/>
            <p:nvPr/>
          </p:nvSpPr>
          <p:spPr>
            <a:xfrm>
              <a:off x="11389987" y="5045123"/>
              <a:ext cx="428974" cy="507409"/>
            </a:xfrm>
            <a:prstGeom prst="rect">
              <a:avLst/>
            </a:prstGeom>
            <a:noFill/>
            <a:ln w="50800">
              <a:solidFill>
                <a:srgbClr val="65C0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D7C1B"/>
                </a:solidFill>
              </a:endParaRPr>
            </a:p>
          </p:txBody>
        </p:sp>
        <p:sp>
          <p:nvSpPr>
            <p:cNvPr id="93" name="Rectangle 92">
              <a:extLst>
                <a:ext uri="{FF2B5EF4-FFF2-40B4-BE49-F238E27FC236}">
                  <a16:creationId xmlns:a16="http://schemas.microsoft.com/office/drawing/2014/main" id="{866C1A5C-0EFB-49A1-9BBD-B30B3A9EDE9B}"/>
                </a:ext>
              </a:extLst>
            </p:cNvPr>
            <p:cNvSpPr/>
            <p:nvPr/>
          </p:nvSpPr>
          <p:spPr>
            <a:xfrm>
              <a:off x="10734896" y="3969227"/>
              <a:ext cx="329344" cy="364013"/>
            </a:xfrm>
            <a:prstGeom prst="rect">
              <a:avLst/>
            </a:prstGeom>
            <a:noFill/>
            <a:ln w="50800">
              <a:solidFill>
                <a:srgbClr val="65C0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D7C1B"/>
                </a:solidFill>
              </a:endParaRPr>
            </a:p>
          </p:txBody>
        </p:sp>
        <p:sp>
          <p:nvSpPr>
            <p:cNvPr id="94" name="Rectangle 93">
              <a:extLst>
                <a:ext uri="{FF2B5EF4-FFF2-40B4-BE49-F238E27FC236}">
                  <a16:creationId xmlns:a16="http://schemas.microsoft.com/office/drawing/2014/main" id="{7B048F7A-AC9A-43A5-8E53-D2CEF44E90DE}"/>
                </a:ext>
              </a:extLst>
            </p:cNvPr>
            <p:cNvSpPr/>
            <p:nvPr/>
          </p:nvSpPr>
          <p:spPr>
            <a:xfrm>
              <a:off x="11270890" y="4005018"/>
              <a:ext cx="360734" cy="364014"/>
            </a:xfrm>
            <a:prstGeom prst="rect">
              <a:avLst/>
            </a:prstGeom>
            <a:noFill/>
            <a:ln w="50800">
              <a:solidFill>
                <a:srgbClr val="65C0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D7C1B"/>
                </a:solidFill>
              </a:endParaRPr>
            </a:p>
          </p:txBody>
        </p:sp>
        <p:sp>
          <p:nvSpPr>
            <p:cNvPr id="106" name="Rectangle 105">
              <a:extLst>
                <a:ext uri="{FF2B5EF4-FFF2-40B4-BE49-F238E27FC236}">
                  <a16:creationId xmlns:a16="http://schemas.microsoft.com/office/drawing/2014/main" id="{2484918C-CCA0-4DA7-8039-EBF224DA0BFE}"/>
                </a:ext>
              </a:extLst>
            </p:cNvPr>
            <p:cNvSpPr/>
            <p:nvPr/>
          </p:nvSpPr>
          <p:spPr>
            <a:xfrm>
              <a:off x="11145520" y="3207567"/>
              <a:ext cx="208280" cy="221433"/>
            </a:xfrm>
            <a:prstGeom prst="rect">
              <a:avLst/>
            </a:prstGeom>
            <a:noFill/>
            <a:ln w="50800">
              <a:solidFill>
                <a:srgbClr val="DD7C1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Rectangle 106">
              <a:extLst>
                <a:ext uri="{FF2B5EF4-FFF2-40B4-BE49-F238E27FC236}">
                  <a16:creationId xmlns:a16="http://schemas.microsoft.com/office/drawing/2014/main" id="{63B507FC-2929-4AA1-8416-281C0BE18939}"/>
                </a:ext>
              </a:extLst>
            </p:cNvPr>
            <p:cNvSpPr/>
            <p:nvPr/>
          </p:nvSpPr>
          <p:spPr>
            <a:xfrm>
              <a:off x="10803696" y="3212647"/>
              <a:ext cx="208280" cy="221433"/>
            </a:xfrm>
            <a:prstGeom prst="rect">
              <a:avLst/>
            </a:prstGeom>
            <a:noFill/>
            <a:ln w="50800">
              <a:solidFill>
                <a:srgbClr val="DD7C1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ectangle 108">
              <a:extLst>
                <a:ext uri="{FF2B5EF4-FFF2-40B4-BE49-F238E27FC236}">
                  <a16:creationId xmlns:a16="http://schemas.microsoft.com/office/drawing/2014/main" id="{0466DF87-D7DA-4FFB-97CA-0A85C2F03BFB}"/>
                </a:ext>
              </a:extLst>
            </p:cNvPr>
            <p:cNvSpPr/>
            <p:nvPr/>
          </p:nvSpPr>
          <p:spPr>
            <a:xfrm>
              <a:off x="10461872" y="3106502"/>
              <a:ext cx="208280" cy="221433"/>
            </a:xfrm>
            <a:prstGeom prst="rect">
              <a:avLst/>
            </a:prstGeom>
            <a:noFill/>
            <a:ln w="50800">
              <a:solidFill>
                <a:srgbClr val="65C0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Rectangle 109">
              <a:extLst>
                <a:ext uri="{FF2B5EF4-FFF2-40B4-BE49-F238E27FC236}">
                  <a16:creationId xmlns:a16="http://schemas.microsoft.com/office/drawing/2014/main" id="{7637D952-64BB-4EBD-9504-BEA4552C3C07}"/>
                </a:ext>
              </a:extLst>
            </p:cNvPr>
            <p:cNvSpPr/>
            <p:nvPr/>
          </p:nvSpPr>
          <p:spPr>
            <a:xfrm>
              <a:off x="10052915" y="3109322"/>
              <a:ext cx="208280" cy="221433"/>
            </a:xfrm>
            <a:prstGeom prst="rect">
              <a:avLst/>
            </a:prstGeom>
            <a:noFill/>
            <a:ln w="50800">
              <a:solidFill>
                <a:srgbClr val="65C0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ectangle 110">
              <a:extLst>
                <a:ext uri="{FF2B5EF4-FFF2-40B4-BE49-F238E27FC236}">
                  <a16:creationId xmlns:a16="http://schemas.microsoft.com/office/drawing/2014/main" id="{0B28A4C3-F97D-466A-8984-6DC4E08F3767}"/>
                </a:ext>
              </a:extLst>
            </p:cNvPr>
            <p:cNvSpPr/>
            <p:nvPr/>
          </p:nvSpPr>
          <p:spPr>
            <a:xfrm>
              <a:off x="9339174" y="3350622"/>
              <a:ext cx="295045" cy="342538"/>
            </a:xfrm>
            <a:prstGeom prst="rect">
              <a:avLst/>
            </a:prstGeom>
            <a:noFill/>
            <a:ln w="50800">
              <a:solidFill>
                <a:srgbClr val="65C0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ectangle 111">
              <a:extLst>
                <a:ext uri="{FF2B5EF4-FFF2-40B4-BE49-F238E27FC236}">
                  <a16:creationId xmlns:a16="http://schemas.microsoft.com/office/drawing/2014/main" id="{B0067394-075C-4AEB-BE70-C557D39982D3}"/>
                </a:ext>
              </a:extLst>
            </p:cNvPr>
            <p:cNvSpPr/>
            <p:nvPr/>
          </p:nvSpPr>
          <p:spPr>
            <a:xfrm>
              <a:off x="9446992" y="3115181"/>
              <a:ext cx="227868" cy="184279"/>
            </a:xfrm>
            <a:prstGeom prst="rect">
              <a:avLst/>
            </a:prstGeom>
            <a:noFill/>
            <a:ln w="50800">
              <a:solidFill>
                <a:srgbClr val="65C0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ectangle 112">
              <a:extLst>
                <a:ext uri="{FF2B5EF4-FFF2-40B4-BE49-F238E27FC236}">
                  <a16:creationId xmlns:a16="http://schemas.microsoft.com/office/drawing/2014/main" id="{4DBDF74E-4B1A-46B8-A2D3-9FC2106B78F1}"/>
                </a:ext>
              </a:extLst>
            </p:cNvPr>
            <p:cNvSpPr/>
            <p:nvPr/>
          </p:nvSpPr>
          <p:spPr>
            <a:xfrm>
              <a:off x="8806234" y="3212647"/>
              <a:ext cx="365706" cy="307793"/>
            </a:xfrm>
            <a:prstGeom prst="rect">
              <a:avLst/>
            </a:prstGeom>
            <a:noFill/>
            <a:ln w="50800">
              <a:solidFill>
                <a:srgbClr val="65C0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113">
              <a:extLst>
                <a:ext uri="{FF2B5EF4-FFF2-40B4-BE49-F238E27FC236}">
                  <a16:creationId xmlns:a16="http://schemas.microsoft.com/office/drawing/2014/main" id="{122B1651-AC40-478F-B233-341A2555B3EF}"/>
                </a:ext>
              </a:extLst>
            </p:cNvPr>
            <p:cNvSpPr/>
            <p:nvPr/>
          </p:nvSpPr>
          <p:spPr>
            <a:xfrm>
              <a:off x="9160702" y="3105533"/>
              <a:ext cx="245571" cy="145667"/>
            </a:xfrm>
            <a:prstGeom prst="rect">
              <a:avLst/>
            </a:prstGeom>
            <a:noFill/>
            <a:ln w="50800">
              <a:solidFill>
                <a:srgbClr val="65C0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ectangle 114">
              <a:extLst>
                <a:ext uri="{FF2B5EF4-FFF2-40B4-BE49-F238E27FC236}">
                  <a16:creationId xmlns:a16="http://schemas.microsoft.com/office/drawing/2014/main" id="{D1765A4A-8227-4467-95B8-A811A0510BF7}"/>
                </a:ext>
              </a:extLst>
            </p:cNvPr>
            <p:cNvSpPr/>
            <p:nvPr/>
          </p:nvSpPr>
          <p:spPr>
            <a:xfrm>
              <a:off x="8289412" y="3350622"/>
              <a:ext cx="383278" cy="307793"/>
            </a:xfrm>
            <a:prstGeom prst="rect">
              <a:avLst/>
            </a:prstGeom>
            <a:noFill/>
            <a:ln w="50800">
              <a:solidFill>
                <a:srgbClr val="65C0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Rectangle 115">
              <a:extLst>
                <a:ext uri="{FF2B5EF4-FFF2-40B4-BE49-F238E27FC236}">
                  <a16:creationId xmlns:a16="http://schemas.microsoft.com/office/drawing/2014/main" id="{47E2B01A-9025-4A2B-A21E-60209A69AD8A}"/>
                </a:ext>
              </a:extLst>
            </p:cNvPr>
            <p:cNvSpPr/>
            <p:nvPr/>
          </p:nvSpPr>
          <p:spPr>
            <a:xfrm>
              <a:off x="8234923" y="3110917"/>
              <a:ext cx="296259" cy="124068"/>
            </a:xfrm>
            <a:prstGeom prst="rect">
              <a:avLst/>
            </a:prstGeom>
            <a:noFill/>
            <a:ln w="50800">
              <a:solidFill>
                <a:srgbClr val="DD7C1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Rectangle 116">
              <a:extLst>
                <a:ext uri="{FF2B5EF4-FFF2-40B4-BE49-F238E27FC236}">
                  <a16:creationId xmlns:a16="http://schemas.microsoft.com/office/drawing/2014/main" id="{2A3B88FD-7317-40AB-B89E-E857371B8752}"/>
                </a:ext>
              </a:extLst>
            </p:cNvPr>
            <p:cNvSpPr/>
            <p:nvPr/>
          </p:nvSpPr>
          <p:spPr>
            <a:xfrm>
              <a:off x="8591333" y="3103700"/>
              <a:ext cx="296259" cy="191745"/>
            </a:xfrm>
            <a:prstGeom prst="rect">
              <a:avLst/>
            </a:prstGeom>
            <a:noFill/>
            <a:ln w="50800">
              <a:solidFill>
                <a:srgbClr val="65C0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918624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randombar(horizontal)">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randombar(horizontal)">
                                      <p:cBhvr>
                                        <p:cTn id="12" dur="500"/>
                                        <p:tgtEl>
                                          <p:spTgt spid="14"/>
                                        </p:tgtEl>
                                      </p:cBhvr>
                                    </p:animEffect>
                                  </p:childTnLst>
                                </p:cTn>
                              </p:par>
                              <p:par>
                                <p:cTn id="13" presetID="14" presetClass="entr" presetSubtype="10" fill="hold" nodeType="withEffect">
                                  <p:stCondLst>
                                    <p:cond delay="0"/>
                                  </p:stCondLst>
                                  <p:childTnLst>
                                    <p:set>
                                      <p:cBhvr>
                                        <p:cTn id="14" dur="1" fill="hold">
                                          <p:stCondLst>
                                            <p:cond delay="0"/>
                                          </p:stCondLst>
                                        </p:cTn>
                                        <p:tgtEl>
                                          <p:spTgt spid="47"/>
                                        </p:tgtEl>
                                        <p:attrNameLst>
                                          <p:attrName>style.visibility</p:attrName>
                                        </p:attrNameLst>
                                      </p:cBhvr>
                                      <p:to>
                                        <p:strVal val="visible"/>
                                      </p:to>
                                    </p:set>
                                    <p:animEffect transition="in" filter="randombar(horizontal)">
                                      <p:cBhvr>
                                        <p:cTn id="15" dur="500"/>
                                        <p:tgtEl>
                                          <p:spTgt spid="47"/>
                                        </p:tgtEl>
                                      </p:cBhvr>
                                    </p:animEffect>
                                  </p:childTnLst>
                                </p:cTn>
                              </p:par>
                            </p:childTnLst>
                          </p:cTn>
                        </p:par>
                      </p:childTnLst>
                    </p:cTn>
                  </p:par>
                  <p:par>
                    <p:cTn id="16" fill="hold">
                      <p:stCondLst>
                        <p:cond delay="indefinite"/>
                      </p:stCondLst>
                      <p:childTnLst>
                        <p:par>
                          <p:cTn id="17" fill="hold">
                            <p:stCondLst>
                              <p:cond delay="0"/>
                            </p:stCondLst>
                            <p:childTnLst>
                              <p:par>
                                <p:cTn id="18" presetID="14" presetClass="entr" presetSubtype="10" fill="hold" nodeType="click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randombar(horizontal)">
                                      <p:cBhvr>
                                        <p:cTn id="20" dur="500"/>
                                        <p:tgtEl>
                                          <p:spTgt spid="16"/>
                                        </p:tgtEl>
                                      </p:cBhvr>
                                    </p:animEffect>
                                  </p:childTnLst>
                                </p:cTn>
                              </p:par>
                            </p:childTnLst>
                          </p:cTn>
                        </p:par>
                      </p:childTnLst>
                    </p:cTn>
                  </p:par>
                  <p:par>
                    <p:cTn id="21" fill="hold">
                      <p:stCondLst>
                        <p:cond delay="indefinite"/>
                      </p:stCondLst>
                      <p:childTnLst>
                        <p:par>
                          <p:cTn id="22" fill="hold">
                            <p:stCondLst>
                              <p:cond delay="0"/>
                            </p:stCondLst>
                            <p:childTnLst>
                              <p:par>
                                <p:cTn id="23" presetID="14" presetClass="entr" presetSubtype="10" fill="hold" nodeType="click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randombar(horizontal)">
                                      <p:cBhvr>
                                        <p:cTn id="25" dur="500"/>
                                        <p:tgtEl>
                                          <p:spTgt spid="17"/>
                                        </p:tgtEl>
                                      </p:cBhvr>
                                    </p:animEffect>
                                  </p:childTnLst>
                                </p:cTn>
                              </p:par>
                              <p:par>
                                <p:cTn id="26" presetID="14" presetClass="entr" presetSubtype="10" fill="hold" nodeType="withEffect">
                                  <p:stCondLst>
                                    <p:cond delay="0"/>
                                  </p:stCondLst>
                                  <p:childTnLst>
                                    <p:set>
                                      <p:cBhvr>
                                        <p:cTn id="27" dur="1" fill="hold">
                                          <p:stCondLst>
                                            <p:cond delay="0"/>
                                          </p:stCondLst>
                                        </p:cTn>
                                        <p:tgtEl>
                                          <p:spTgt spid="80"/>
                                        </p:tgtEl>
                                        <p:attrNameLst>
                                          <p:attrName>style.visibility</p:attrName>
                                        </p:attrNameLst>
                                      </p:cBhvr>
                                      <p:to>
                                        <p:strVal val="visible"/>
                                      </p:to>
                                    </p:set>
                                    <p:animEffect transition="in" filter="randombar(horizontal)">
                                      <p:cBhvr>
                                        <p:cTn id="28" dur="500"/>
                                        <p:tgtEl>
                                          <p:spTgt spid="80"/>
                                        </p:tgtEl>
                                      </p:cBhvr>
                                    </p:animEffect>
                                  </p:childTnLst>
                                </p:cTn>
                              </p:par>
                            </p:childTnLst>
                          </p:cTn>
                        </p:par>
                      </p:childTnLst>
                    </p:cTn>
                  </p:par>
                  <p:par>
                    <p:cTn id="29" fill="hold">
                      <p:stCondLst>
                        <p:cond delay="indefinite"/>
                      </p:stCondLst>
                      <p:childTnLst>
                        <p:par>
                          <p:cTn id="30" fill="hold">
                            <p:stCondLst>
                              <p:cond delay="0"/>
                            </p:stCondLst>
                            <p:childTnLst>
                              <p:par>
                                <p:cTn id="31" presetID="14" presetClass="entr" presetSubtype="10" fill="hold" grpId="0" nodeType="clickEffect">
                                  <p:stCondLst>
                                    <p:cond delay="0"/>
                                  </p:stCondLst>
                                  <p:childTnLst>
                                    <p:set>
                                      <p:cBhvr>
                                        <p:cTn id="32" dur="1" fill="hold">
                                          <p:stCondLst>
                                            <p:cond delay="0"/>
                                          </p:stCondLst>
                                        </p:cTn>
                                        <p:tgtEl>
                                          <p:spTgt spid="53"/>
                                        </p:tgtEl>
                                        <p:attrNameLst>
                                          <p:attrName>style.visibility</p:attrName>
                                        </p:attrNameLst>
                                      </p:cBhvr>
                                      <p:to>
                                        <p:strVal val="visible"/>
                                      </p:to>
                                    </p:set>
                                    <p:animEffect transition="in" filter="randombar(horizontal)">
                                      <p:cBhvr>
                                        <p:cTn id="33"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8F0D0D-D8C6-4EFA-94D1-FA0947B1925D}"/>
              </a:ext>
            </a:extLst>
          </p:cNvPr>
          <p:cNvSpPr>
            <a:spLocks noGrp="1"/>
          </p:cNvSpPr>
          <p:nvPr>
            <p:ph type="title"/>
          </p:nvPr>
        </p:nvSpPr>
        <p:spPr/>
        <p:txBody>
          <a:bodyPr/>
          <a:lstStyle/>
          <a:p>
            <a:pPr algn="ctr"/>
            <a:r>
              <a:rPr lang="en-US" b="1" dirty="0">
                <a:solidFill>
                  <a:srgbClr val="216583"/>
                </a:solidFill>
              </a:rPr>
              <a:t>Evaluation setup</a:t>
            </a:r>
            <a:endParaRPr lang="en-US" dirty="0"/>
          </a:p>
        </p:txBody>
      </p:sp>
      <p:sp>
        <p:nvSpPr>
          <p:cNvPr id="3" name="Content Placeholder 2">
            <a:extLst>
              <a:ext uri="{FF2B5EF4-FFF2-40B4-BE49-F238E27FC236}">
                <a16:creationId xmlns:a16="http://schemas.microsoft.com/office/drawing/2014/main" id="{76E95128-7611-4A5E-8A54-ADE63715026C}"/>
              </a:ext>
            </a:extLst>
          </p:cNvPr>
          <p:cNvSpPr>
            <a:spLocks noGrp="1"/>
          </p:cNvSpPr>
          <p:nvPr>
            <p:ph idx="1"/>
          </p:nvPr>
        </p:nvSpPr>
        <p:spPr>
          <a:xfrm>
            <a:off x="838200" y="1442546"/>
            <a:ext cx="10515600" cy="4987832"/>
          </a:xfrm>
        </p:spPr>
        <p:txBody>
          <a:bodyPr>
            <a:normAutofit/>
          </a:bodyPr>
          <a:lstStyle/>
          <a:p>
            <a:r>
              <a:rPr lang="en-US" dirty="0"/>
              <a:t>Dataset</a:t>
            </a:r>
          </a:p>
          <a:p>
            <a:pPr lvl="1"/>
            <a:r>
              <a:rPr lang="en-US" dirty="0"/>
              <a:t>We evaluate DDS on 49 videos of various camera types and content genres.</a:t>
            </a:r>
          </a:p>
          <a:p>
            <a:pPr lvl="1"/>
            <a:r>
              <a:rPr lang="en-US" dirty="0"/>
              <a:t>Traffic camera videos, </a:t>
            </a:r>
            <a:r>
              <a:rPr lang="en-US" dirty="0" err="1"/>
              <a:t>dacham</a:t>
            </a:r>
            <a:r>
              <a:rPr lang="en-US" dirty="0"/>
              <a:t> videos (from YouTube), drone videos (from </a:t>
            </a:r>
            <a:r>
              <a:rPr lang="en-US" dirty="0" err="1"/>
              <a:t>VisDrone</a:t>
            </a:r>
            <a:r>
              <a:rPr lang="en-US" dirty="0"/>
              <a:t>[1]), face videos (from sitcom videos), total length: about 20,000 seconds</a:t>
            </a:r>
          </a:p>
          <a:p>
            <a:pPr lvl="1"/>
            <a:endParaRPr lang="en-US" dirty="0"/>
          </a:p>
          <a:p>
            <a:r>
              <a:rPr lang="en-US" dirty="0"/>
              <a:t>Three vision tasks (and the servers-side DNN models)</a:t>
            </a:r>
          </a:p>
          <a:p>
            <a:pPr lvl="1"/>
            <a:r>
              <a:rPr lang="en-US" dirty="0"/>
              <a:t>Object detection: FasterRCNN-ResNet101</a:t>
            </a:r>
          </a:p>
          <a:p>
            <a:pPr lvl="1"/>
            <a:r>
              <a:rPr lang="en-US" dirty="0"/>
              <a:t>Semantic segmentation: FCN-ResNet101</a:t>
            </a:r>
          </a:p>
          <a:p>
            <a:pPr lvl="1"/>
            <a:r>
              <a:rPr lang="en-US" dirty="0"/>
              <a:t>Face recognition: </a:t>
            </a:r>
            <a:r>
              <a:rPr lang="en-US" dirty="0" err="1"/>
              <a:t>InsightFace</a:t>
            </a:r>
            <a:endParaRPr lang="en-US" dirty="0"/>
          </a:p>
        </p:txBody>
      </p:sp>
      <p:sp>
        <p:nvSpPr>
          <p:cNvPr id="4" name="Slide Number Placeholder 3">
            <a:extLst>
              <a:ext uri="{FF2B5EF4-FFF2-40B4-BE49-F238E27FC236}">
                <a16:creationId xmlns:a16="http://schemas.microsoft.com/office/drawing/2014/main" id="{86EF7DFB-CE15-44DE-AD35-A1669B6FAB6F}"/>
              </a:ext>
            </a:extLst>
          </p:cNvPr>
          <p:cNvSpPr>
            <a:spLocks noGrp="1"/>
          </p:cNvSpPr>
          <p:nvPr>
            <p:ph type="sldNum" sz="quarter" idx="12"/>
          </p:nvPr>
        </p:nvSpPr>
        <p:spPr/>
        <p:txBody>
          <a:bodyPr/>
          <a:lstStyle/>
          <a:p>
            <a:r>
              <a:rPr lang="en-US" dirty="0"/>
              <a:t>18</a:t>
            </a:r>
          </a:p>
        </p:txBody>
      </p:sp>
      <p:sp>
        <p:nvSpPr>
          <p:cNvPr id="6" name="Slide Number Placeholder 3">
            <a:extLst>
              <a:ext uri="{FF2B5EF4-FFF2-40B4-BE49-F238E27FC236}">
                <a16:creationId xmlns:a16="http://schemas.microsoft.com/office/drawing/2014/main" id="{2E250C17-510B-4A5A-88FB-3DF6F0D56B27}"/>
              </a:ext>
            </a:extLst>
          </p:cNvPr>
          <p:cNvSpPr txBox="1">
            <a:spLocks/>
          </p:cNvSpPr>
          <p:nvPr/>
        </p:nvSpPr>
        <p:spPr>
          <a:xfrm>
            <a:off x="6410960" y="6440538"/>
            <a:ext cx="4257040" cy="280937"/>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[1]: Vision Meets Drones: Past, Present and Future</a:t>
            </a:r>
            <a:r>
              <a:rPr lang="en-US" i="1" dirty="0"/>
              <a:t>, </a:t>
            </a:r>
            <a:r>
              <a:rPr lang="en-US" i="1" dirty="0" err="1"/>
              <a:t>arXiv</a:t>
            </a:r>
            <a:r>
              <a:rPr lang="en-US" i="1" dirty="0"/>
              <a:t> preprint</a:t>
            </a:r>
          </a:p>
          <a:p>
            <a:endParaRPr lang="en-US" dirty="0"/>
          </a:p>
        </p:txBody>
      </p:sp>
    </p:spTree>
    <p:extLst>
      <p:ext uri="{BB962C8B-B14F-4D97-AF65-F5344CB8AC3E}">
        <p14:creationId xmlns:p14="http://schemas.microsoft.com/office/powerpoint/2010/main" val="1999577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randombar(horizontal)">
                                      <p:cBhvr>
                                        <p:cTn id="7" dur="500"/>
                                        <p:tgtEl>
                                          <p:spTgt spid="3">
                                            <p:txEl>
                                              <p:pRg st="4" end="4"/>
                                            </p:txEl>
                                          </p:spTgt>
                                        </p:tgtEl>
                                      </p:cBhvr>
                                    </p:animEffect>
                                  </p:childTnLst>
                                </p:cTn>
                              </p:par>
                              <p:par>
                                <p:cTn id="8" presetID="14" presetClass="entr" presetSubtype="10" fill="hold" nodeType="withEffect">
                                  <p:stCondLst>
                                    <p:cond delay="0"/>
                                  </p:stCondLst>
                                  <p:childTnLst>
                                    <p:set>
                                      <p:cBhvr>
                                        <p:cTn id="9" dur="1" fill="hold">
                                          <p:stCondLst>
                                            <p:cond delay="0"/>
                                          </p:stCondLst>
                                        </p:cTn>
                                        <p:tgtEl>
                                          <p:spTgt spid="3">
                                            <p:txEl>
                                              <p:pRg st="5" end="5"/>
                                            </p:txEl>
                                          </p:spTgt>
                                        </p:tgtEl>
                                        <p:attrNameLst>
                                          <p:attrName>style.visibility</p:attrName>
                                        </p:attrNameLst>
                                      </p:cBhvr>
                                      <p:to>
                                        <p:strVal val="visible"/>
                                      </p:to>
                                    </p:set>
                                    <p:animEffect transition="in" filter="randombar(horizontal)">
                                      <p:cBhvr>
                                        <p:cTn id="10" dur="500"/>
                                        <p:tgtEl>
                                          <p:spTgt spid="3">
                                            <p:txEl>
                                              <p:pRg st="5" end="5"/>
                                            </p:txEl>
                                          </p:spTgt>
                                        </p:tgtEl>
                                      </p:cBhvr>
                                    </p:animEffect>
                                  </p:childTnLst>
                                </p:cTn>
                              </p:par>
                              <p:par>
                                <p:cTn id="11" presetID="14" presetClass="entr" presetSubtype="1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animEffect transition="in" filter="randombar(horizontal)">
                                      <p:cBhvr>
                                        <p:cTn id="13" dur="500"/>
                                        <p:tgtEl>
                                          <p:spTgt spid="3">
                                            <p:txEl>
                                              <p:pRg st="6" end="6"/>
                                            </p:txEl>
                                          </p:spTgt>
                                        </p:tgtEl>
                                      </p:cBhvr>
                                    </p:animEffect>
                                  </p:childTnLst>
                                </p:cTn>
                              </p:par>
                              <p:par>
                                <p:cTn id="14" presetID="14" presetClass="entr" presetSubtype="10" fill="hold" nodeType="withEffect">
                                  <p:stCondLst>
                                    <p:cond delay="0"/>
                                  </p:stCondLst>
                                  <p:childTnLst>
                                    <p:set>
                                      <p:cBhvr>
                                        <p:cTn id="15" dur="1" fill="hold">
                                          <p:stCondLst>
                                            <p:cond delay="0"/>
                                          </p:stCondLst>
                                        </p:cTn>
                                        <p:tgtEl>
                                          <p:spTgt spid="3">
                                            <p:txEl>
                                              <p:pRg st="7" end="7"/>
                                            </p:txEl>
                                          </p:spTgt>
                                        </p:tgtEl>
                                        <p:attrNameLst>
                                          <p:attrName>style.visibility</p:attrName>
                                        </p:attrNameLst>
                                      </p:cBhvr>
                                      <p:to>
                                        <p:strVal val="visible"/>
                                      </p:to>
                                    </p:set>
                                    <p:animEffect transition="in" filter="randombar(horizontal)">
                                      <p:cBhvr>
                                        <p:cTn id="16"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0C74E136-51E9-4ECE-ADA6-C23B2E7C5E74}"/>
              </a:ext>
            </a:extLst>
          </p:cNvPr>
          <p:cNvGrpSpPr/>
          <p:nvPr/>
        </p:nvGrpSpPr>
        <p:grpSpPr>
          <a:xfrm>
            <a:off x="2736554" y="1496182"/>
            <a:ext cx="6765191" cy="3855344"/>
            <a:chOff x="1399121" y="1596008"/>
            <a:chExt cx="6765191" cy="3855344"/>
          </a:xfrm>
        </p:grpSpPr>
        <p:pic>
          <p:nvPicPr>
            <p:cNvPr id="13" name="Picture 12">
              <a:extLst>
                <a:ext uri="{FF2B5EF4-FFF2-40B4-BE49-F238E27FC236}">
                  <a16:creationId xmlns:a16="http://schemas.microsoft.com/office/drawing/2014/main" id="{45FCE5BC-CA3E-4974-A041-232A5F7D1AD9}"/>
                </a:ext>
              </a:extLst>
            </p:cNvPr>
            <p:cNvPicPr>
              <a:picLocks noChangeAspect="1"/>
            </p:cNvPicPr>
            <p:nvPr/>
          </p:nvPicPr>
          <p:blipFill>
            <a:blip r:embed="rId3"/>
            <a:stretch>
              <a:fillRect/>
            </a:stretch>
          </p:blipFill>
          <p:spPr>
            <a:xfrm>
              <a:off x="1399121" y="1596008"/>
              <a:ext cx="6765191" cy="3855344"/>
            </a:xfrm>
            <a:prstGeom prst="rect">
              <a:avLst/>
            </a:prstGeom>
          </p:spPr>
        </p:pic>
        <p:sp>
          <p:nvSpPr>
            <p:cNvPr id="5" name="Rectangle 4">
              <a:extLst>
                <a:ext uri="{FF2B5EF4-FFF2-40B4-BE49-F238E27FC236}">
                  <a16:creationId xmlns:a16="http://schemas.microsoft.com/office/drawing/2014/main" id="{B106FAA5-48F4-45AC-84C1-814080E6B021}"/>
                </a:ext>
              </a:extLst>
            </p:cNvPr>
            <p:cNvSpPr/>
            <p:nvPr/>
          </p:nvSpPr>
          <p:spPr>
            <a:xfrm>
              <a:off x="2225040" y="1640840"/>
              <a:ext cx="5602224" cy="3144520"/>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Arrow: Down 5">
              <a:extLst>
                <a:ext uri="{FF2B5EF4-FFF2-40B4-BE49-F238E27FC236}">
                  <a16:creationId xmlns:a16="http://schemas.microsoft.com/office/drawing/2014/main" id="{09F199A0-9C40-44E9-99EC-0B6E7B959E41}"/>
                </a:ext>
              </a:extLst>
            </p:cNvPr>
            <p:cNvSpPr/>
            <p:nvPr/>
          </p:nvSpPr>
          <p:spPr>
            <a:xfrm rot="7630196">
              <a:off x="6929017" y="3660027"/>
              <a:ext cx="613245" cy="1299505"/>
            </a:xfrm>
            <a:prstGeom prst="downArrow">
              <a:avLst/>
            </a:prstGeom>
            <a:no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700" dirty="0">
                  <a:solidFill>
                    <a:schemeClr val="tx1"/>
                  </a:solidFill>
                </a:rPr>
                <a:t>Better</a:t>
              </a:r>
            </a:p>
          </p:txBody>
        </p:sp>
      </p:grpSp>
      <p:sp>
        <p:nvSpPr>
          <p:cNvPr id="2" name="Title 1"/>
          <p:cNvSpPr>
            <a:spLocks noGrp="1"/>
          </p:cNvSpPr>
          <p:nvPr>
            <p:ph type="title"/>
          </p:nvPr>
        </p:nvSpPr>
        <p:spPr>
          <a:xfrm>
            <a:off x="119270" y="365125"/>
            <a:ext cx="12072730" cy="1325563"/>
          </a:xfrm>
        </p:spPr>
        <p:txBody>
          <a:bodyPr>
            <a:normAutofit/>
          </a:bodyPr>
          <a:lstStyle/>
          <a:p>
            <a:pPr algn="ctr"/>
            <a:r>
              <a:rPr lang="en-US" b="1" dirty="0">
                <a:solidFill>
                  <a:srgbClr val="216583"/>
                </a:solidFill>
              </a:rPr>
              <a:t>Accuracy vs. bandwidth consumption</a:t>
            </a:r>
            <a:endParaRPr lang="en-US" dirty="0"/>
          </a:p>
        </p:txBody>
      </p:sp>
      <p:sp>
        <p:nvSpPr>
          <p:cNvPr id="3" name="Slide Number Placeholder 2">
            <a:extLst>
              <a:ext uri="{FF2B5EF4-FFF2-40B4-BE49-F238E27FC236}">
                <a16:creationId xmlns:a16="http://schemas.microsoft.com/office/drawing/2014/main" id="{D8212E72-F46C-B54E-BA00-8C960A081C7F}"/>
              </a:ext>
            </a:extLst>
          </p:cNvPr>
          <p:cNvSpPr>
            <a:spLocks noGrp="1"/>
          </p:cNvSpPr>
          <p:nvPr>
            <p:ph type="sldNum" sz="quarter" idx="12"/>
          </p:nvPr>
        </p:nvSpPr>
        <p:spPr/>
        <p:txBody>
          <a:bodyPr/>
          <a:lstStyle/>
          <a:p>
            <a:r>
              <a:rPr lang="en-US" dirty="0"/>
              <a:t>19</a:t>
            </a:r>
          </a:p>
        </p:txBody>
      </p:sp>
      <p:sp>
        <p:nvSpPr>
          <p:cNvPr id="4" name="Rectangle 3">
            <a:extLst>
              <a:ext uri="{FF2B5EF4-FFF2-40B4-BE49-F238E27FC236}">
                <a16:creationId xmlns:a16="http://schemas.microsoft.com/office/drawing/2014/main" id="{F757C1C2-7F66-4116-90AB-6E96662A883A}"/>
              </a:ext>
            </a:extLst>
          </p:cNvPr>
          <p:cNvSpPr/>
          <p:nvPr/>
        </p:nvSpPr>
        <p:spPr>
          <a:xfrm>
            <a:off x="910336" y="2503994"/>
            <a:ext cx="10147808" cy="369332"/>
          </a:xfrm>
          <a:prstGeom prst="rect">
            <a:avLst/>
          </a:prstGeom>
        </p:spPr>
        <p:txBody>
          <a:bodyPr wrap="square">
            <a:spAutoFit/>
          </a:bodyPr>
          <a:lstStyle/>
          <a:p>
            <a:pPr algn="ctr"/>
            <a:endParaRPr lang="en-US" dirty="0"/>
          </a:p>
        </p:txBody>
      </p:sp>
      <p:pic>
        <p:nvPicPr>
          <p:cNvPr id="9" name="Picture 8">
            <a:extLst>
              <a:ext uri="{FF2B5EF4-FFF2-40B4-BE49-F238E27FC236}">
                <a16:creationId xmlns:a16="http://schemas.microsoft.com/office/drawing/2014/main" id="{858063F6-BCF5-4F45-9116-8EECF75F10AA}"/>
              </a:ext>
            </a:extLst>
          </p:cNvPr>
          <p:cNvPicPr>
            <a:picLocks noChangeAspect="1"/>
          </p:cNvPicPr>
          <p:nvPr/>
        </p:nvPicPr>
        <p:blipFill>
          <a:blip r:embed="rId3"/>
          <a:stretch>
            <a:fillRect/>
          </a:stretch>
        </p:blipFill>
        <p:spPr>
          <a:xfrm>
            <a:off x="2736554" y="1494899"/>
            <a:ext cx="6765191" cy="3855344"/>
          </a:xfrm>
          <a:prstGeom prst="rect">
            <a:avLst/>
          </a:prstGeom>
        </p:spPr>
      </p:pic>
      <p:sp>
        <p:nvSpPr>
          <p:cNvPr id="11" name="Rectangle 10">
            <a:extLst>
              <a:ext uri="{FF2B5EF4-FFF2-40B4-BE49-F238E27FC236}">
                <a16:creationId xmlns:a16="http://schemas.microsoft.com/office/drawing/2014/main" id="{75EE065B-5F62-42B1-9A8A-77CD21DDCAD9}"/>
              </a:ext>
            </a:extLst>
          </p:cNvPr>
          <p:cNvSpPr/>
          <p:nvPr/>
        </p:nvSpPr>
        <p:spPr>
          <a:xfrm>
            <a:off x="3549600" y="1518049"/>
            <a:ext cx="1584000" cy="608272"/>
          </a:xfrm>
          <a:prstGeom prst="rect">
            <a:avLst/>
          </a:pr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06916B6-88E8-41D5-B567-51FE27F9D724}"/>
              </a:ext>
            </a:extLst>
          </p:cNvPr>
          <p:cNvSpPr/>
          <p:nvPr/>
        </p:nvSpPr>
        <p:spPr>
          <a:xfrm>
            <a:off x="5" y="5838441"/>
            <a:ext cx="12191995" cy="560350"/>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rPr>
              <a:t>DDS can save </a:t>
            </a:r>
            <a:r>
              <a:rPr lang="en-US" sz="3200" b="1" dirty="0" err="1">
                <a:solidFill>
                  <a:schemeClr val="tx1"/>
                </a:solidFill>
              </a:rPr>
              <a:t>upto</a:t>
            </a:r>
            <a:r>
              <a:rPr lang="en-US" sz="3200" b="1" dirty="0">
                <a:solidFill>
                  <a:schemeClr val="tx1"/>
                </a:solidFill>
              </a:rPr>
              <a:t> </a:t>
            </a:r>
            <a:r>
              <a:rPr lang="en-US" sz="3200" b="1" dirty="0">
                <a:solidFill>
                  <a:srgbClr val="0070C0"/>
                </a:solidFill>
              </a:rPr>
              <a:t>59% </a:t>
            </a:r>
            <a:r>
              <a:rPr lang="en-US" sz="3200" b="1" dirty="0">
                <a:solidFill>
                  <a:schemeClr val="tx1"/>
                </a:solidFill>
              </a:rPr>
              <a:t>bandwidth and achieve higher accuracy.</a:t>
            </a:r>
          </a:p>
        </p:txBody>
      </p:sp>
    </p:spTree>
    <p:extLst>
      <p:ext uri="{BB962C8B-B14F-4D97-AF65-F5344CB8AC3E}">
        <p14:creationId xmlns:p14="http://schemas.microsoft.com/office/powerpoint/2010/main" val="35296164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randombar(horizont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randombar(horizontal)">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randombar(horizontal)">
                                      <p:cBhvr>
                                        <p:cTn id="1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ACFBC50-2871-4651-A81A-EEF32908F615}"/>
              </a:ext>
            </a:extLst>
          </p:cNvPr>
          <p:cNvSpPr/>
          <p:nvPr/>
        </p:nvSpPr>
        <p:spPr>
          <a:xfrm>
            <a:off x="905171" y="5070709"/>
            <a:ext cx="10650481" cy="461665"/>
          </a:xfrm>
          <a:prstGeom prst="rect">
            <a:avLst/>
          </a:prstGeom>
          <a:noFill/>
        </p:spPr>
        <p:txBody>
          <a:bodyPr wrap="none">
            <a:spAutoFit/>
          </a:bodyPr>
          <a:lstStyle/>
          <a:p>
            <a:pPr algn="ctr"/>
            <a:r>
              <a:rPr lang="en-US" sz="2400" dirty="0"/>
              <a:t>Limited by camera-side compute power, the camera’s local inference is inaccurate.</a:t>
            </a:r>
          </a:p>
        </p:txBody>
      </p:sp>
      <p:sp>
        <p:nvSpPr>
          <p:cNvPr id="2" name="Title 1"/>
          <p:cNvSpPr>
            <a:spLocks noGrp="1"/>
          </p:cNvSpPr>
          <p:nvPr>
            <p:ph type="title"/>
          </p:nvPr>
        </p:nvSpPr>
        <p:spPr>
          <a:xfrm>
            <a:off x="0" y="-26867"/>
            <a:ext cx="12183630" cy="1325563"/>
          </a:xfrm>
        </p:spPr>
        <p:txBody>
          <a:bodyPr>
            <a:normAutofit/>
          </a:bodyPr>
          <a:lstStyle/>
          <a:p>
            <a:pPr algn="ctr"/>
            <a:r>
              <a:rPr lang="en-US" sz="4000" b="1" dirty="0">
                <a:solidFill>
                  <a:srgbClr val="216583"/>
                </a:solidFill>
              </a:rPr>
              <a:t>Video needs to be streamed out for accurate analytics</a:t>
            </a:r>
            <a:endParaRPr lang="en-US" sz="4000" dirty="0"/>
          </a:p>
        </p:txBody>
      </p:sp>
      <p:sp>
        <p:nvSpPr>
          <p:cNvPr id="27" name="Slide Number Placeholder 9">
            <a:extLst>
              <a:ext uri="{FF2B5EF4-FFF2-40B4-BE49-F238E27FC236}">
                <a16:creationId xmlns:a16="http://schemas.microsoft.com/office/drawing/2014/main" id="{F2705D2A-C0D2-4AC8-A858-A2F606092C8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defTabSz="457200">
              <a:spcAft>
                <a:spcPts val="600"/>
              </a:spcAft>
            </a:pPr>
            <a:fld id="{0E1F3F83-CEEF-5D42-8784-473683DD07D4}" type="slidenum">
              <a:rPr lang="en-US" smtClean="0"/>
              <a:pPr defTabSz="457200">
                <a:spcAft>
                  <a:spcPts val="600"/>
                </a:spcAft>
              </a:pPr>
              <a:t>4</a:t>
            </a:fld>
            <a:endParaRPr lang="en-US"/>
          </a:p>
        </p:txBody>
      </p:sp>
      <p:grpSp>
        <p:nvGrpSpPr>
          <p:cNvPr id="7" name="Group 6">
            <a:extLst>
              <a:ext uri="{FF2B5EF4-FFF2-40B4-BE49-F238E27FC236}">
                <a16:creationId xmlns:a16="http://schemas.microsoft.com/office/drawing/2014/main" id="{02D858D9-ADEE-4CB4-8E28-C2EC840B24F8}"/>
              </a:ext>
            </a:extLst>
          </p:cNvPr>
          <p:cNvGrpSpPr/>
          <p:nvPr/>
        </p:nvGrpSpPr>
        <p:grpSpPr>
          <a:xfrm>
            <a:off x="139513" y="2386814"/>
            <a:ext cx="2293686" cy="461665"/>
            <a:chOff x="1020907" y="914928"/>
            <a:chExt cx="2293686" cy="461665"/>
          </a:xfrm>
        </p:grpSpPr>
        <p:sp>
          <p:nvSpPr>
            <p:cNvPr id="4" name="Rectangle 3">
              <a:extLst>
                <a:ext uri="{FF2B5EF4-FFF2-40B4-BE49-F238E27FC236}">
                  <a16:creationId xmlns:a16="http://schemas.microsoft.com/office/drawing/2014/main" id="{A051011D-1B53-4403-B208-4F3C37B057C5}"/>
                </a:ext>
              </a:extLst>
            </p:cNvPr>
            <p:cNvSpPr/>
            <p:nvPr/>
          </p:nvSpPr>
          <p:spPr>
            <a:xfrm>
              <a:off x="1284870" y="914928"/>
              <a:ext cx="2029723" cy="461665"/>
            </a:xfrm>
            <a:prstGeom prst="rect">
              <a:avLst/>
            </a:prstGeom>
            <a:noFill/>
          </p:spPr>
          <p:txBody>
            <a:bodyPr wrap="none">
              <a:spAutoFit/>
            </a:bodyPr>
            <a:lstStyle/>
            <a:p>
              <a:r>
                <a:rPr lang="en-US" sz="2400" dirty="0"/>
                <a:t>missed objects</a:t>
              </a:r>
            </a:p>
          </p:txBody>
        </p:sp>
        <p:sp>
          <p:nvSpPr>
            <p:cNvPr id="63" name="Rectangle 62">
              <a:extLst>
                <a:ext uri="{FF2B5EF4-FFF2-40B4-BE49-F238E27FC236}">
                  <a16:creationId xmlns:a16="http://schemas.microsoft.com/office/drawing/2014/main" id="{0E70B238-6784-41A5-99C3-26E87E673BE5}"/>
                </a:ext>
              </a:extLst>
            </p:cNvPr>
            <p:cNvSpPr/>
            <p:nvPr/>
          </p:nvSpPr>
          <p:spPr>
            <a:xfrm>
              <a:off x="1020907" y="1037409"/>
              <a:ext cx="263963" cy="229935"/>
            </a:xfrm>
            <a:prstGeom prst="rect">
              <a:avLst/>
            </a:prstGeom>
            <a:noFill/>
            <a:ln w="50800">
              <a:solidFill>
                <a:srgbClr val="DD7C1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 name="Group 7">
            <a:extLst>
              <a:ext uri="{FF2B5EF4-FFF2-40B4-BE49-F238E27FC236}">
                <a16:creationId xmlns:a16="http://schemas.microsoft.com/office/drawing/2014/main" id="{359E2354-1452-4C21-AD67-006D1E17A021}"/>
              </a:ext>
            </a:extLst>
          </p:cNvPr>
          <p:cNvGrpSpPr/>
          <p:nvPr/>
        </p:nvGrpSpPr>
        <p:grpSpPr>
          <a:xfrm>
            <a:off x="139513" y="2890204"/>
            <a:ext cx="3380350" cy="461665"/>
            <a:chOff x="1023915" y="1417166"/>
            <a:chExt cx="3380350" cy="461665"/>
          </a:xfrm>
        </p:grpSpPr>
        <p:sp>
          <p:nvSpPr>
            <p:cNvPr id="28" name="TextBox 27">
              <a:extLst>
                <a:ext uri="{FF2B5EF4-FFF2-40B4-BE49-F238E27FC236}">
                  <a16:creationId xmlns:a16="http://schemas.microsoft.com/office/drawing/2014/main" id="{FE3D9367-FFEF-4134-9F7A-6D3CE7A7FA70}"/>
                </a:ext>
              </a:extLst>
            </p:cNvPr>
            <p:cNvSpPr txBox="1"/>
            <p:nvPr/>
          </p:nvSpPr>
          <p:spPr>
            <a:xfrm>
              <a:off x="1284870" y="1417166"/>
              <a:ext cx="3119395" cy="461665"/>
            </a:xfrm>
            <a:prstGeom prst="rect">
              <a:avLst/>
            </a:prstGeom>
            <a:noFill/>
            <a:ln>
              <a:noFill/>
            </a:ln>
          </p:spPr>
          <p:txBody>
            <a:bodyPr wrap="square" rtlCol="0">
              <a:spAutoFit/>
            </a:bodyPr>
            <a:lstStyle/>
            <a:p>
              <a:r>
                <a:rPr lang="en-US" sz="2400" dirty="0"/>
                <a:t>detected objects</a:t>
              </a:r>
            </a:p>
          </p:txBody>
        </p:sp>
        <p:sp>
          <p:nvSpPr>
            <p:cNvPr id="65" name="Rectangle 64">
              <a:extLst>
                <a:ext uri="{FF2B5EF4-FFF2-40B4-BE49-F238E27FC236}">
                  <a16:creationId xmlns:a16="http://schemas.microsoft.com/office/drawing/2014/main" id="{FC21A685-7962-4C1E-815A-DFFA51B44A13}"/>
                </a:ext>
              </a:extLst>
            </p:cNvPr>
            <p:cNvSpPr/>
            <p:nvPr/>
          </p:nvSpPr>
          <p:spPr>
            <a:xfrm>
              <a:off x="1023915" y="1543844"/>
              <a:ext cx="263963" cy="229935"/>
            </a:xfrm>
            <a:prstGeom prst="rect">
              <a:avLst/>
            </a:prstGeom>
            <a:noFill/>
            <a:ln w="50800">
              <a:solidFill>
                <a:srgbClr val="65C0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996B3824-F96A-4781-BE21-7CE899E11DE7}"/>
              </a:ext>
            </a:extLst>
          </p:cNvPr>
          <p:cNvGrpSpPr/>
          <p:nvPr/>
        </p:nvGrpSpPr>
        <p:grpSpPr>
          <a:xfrm>
            <a:off x="7384463" y="1073791"/>
            <a:ext cx="4647554" cy="3579761"/>
            <a:chOff x="7048516" y="1419605"/>
            <a:chExt cx="4647554" cy="3579761"/>
          </a:xfrm>
        </p:grpSpPr>
        <p:sp>
          <p:nvSpPr>
            <p:cNvPr id="32" name="TextBox 31">
              <a:extLst>
                <a:ext uri="{FF2B5EF4-FFF2-40B4-BE49-F238E27FC236}">
                  <a16:creationId xmlns:a16="http://schemas.microsoft.com/office/drawing/2014/main" id="{45279ED4-7261-47AC-BAB1-9AC45EA9E509}"/>
                </a:ext>
              </a:extLst>
            </p:cNvPr>
            <p:cNvSpPr txBox="1"/>
            <p:nvPr/>
          </p:nvSpPr>
          <p:spPr>
            <a:xfrm>
              <a:off x="7330383" y="4137592"/>
              <a:ext cx="4099532" cy="861774"/>
            </a:xfrm>
            <a:prstGeom prst="rect">
              <a:avLst/>
            </a:prstGeom>
            <a:noFill/>
          </p:spPr>
          <p:txBody>
            <a:bodyPr wrap="square" rtlCol="0">
              <a:spAutoFit/>
            </a:bodyPr>
            <a:lstStyle/>
            <a:p>
              <a:pPr algn="ctr"/>
              <a:r>
                <a:rPr lang="en-US" sz="2400" dirty="0"/>
                <a:t>Expensive model output</a:t>
              </a:r>
            </a:p>
            <a:p>
              <a:pPr algn="ctr"/>
              <a:r>
                <a:rPr lang="en-US" sz="2400" i="1" dirty="0"/>
                <a:t>(FasterRCNN-ResNet101)</a:t>
              </a:r>
            </a:p>
          </p:txBody>
        </p:sp>
        <p:grpSp>
          <p:nvGrpSpPr>
            <p:cNvPr id="30" name="Group 29">
              <a:extLst>
                <a:ext uri="{FF2B5EF4-FFF2-40B4-BE49-F238E27FC236}">
                  <a16:creationId xmlns:a16="http://schemas.microsoft.com/office/drawing/2014/main" id="{6A2EB3A8-507F-4EA8-8911-04D94F878C81}"/>
                </a:ext>
              </a:extLst>
            </p:cNvPr>
            <p:cNvGrpSpPr/>
            <p:nvPr/>
          </p:nvGrpSpPr>
          <p:grpSpPr>
            <a:xfrm>
              <a:off x="7185957" y="1906155"/>
              <a:ext cx="4315637" cy="2329441"/>
              <a:chOff x="6380204" y="3099687"/>
              <a:chExt cx="5468810" cy="2951887"/>
            </a:xfrm>
          </p:grpSpPr>
          <p:pic>
            <p:nvPicPr>
              <p:cNvPr id="31" name="Picture 30">
                <a:extLst>
                  <a:ext uri="{FF2B5EF4-FFF2-40B4-BE49-F238E27FC236}">
                    <a16:creationId xmlns:a16="http://schemas.microsoft.com/office/drawing/2014/main" id="{68D4DA9A-8CF3-4D37-AAC9-B4B0C6D76A83}"/>
                  </a:ext>
                </a:extLst>
              </p:cNvPr>
              <p:cNvPicPr>
                <a:picLocks noChangeAspect="1"/>
              </p:cNvPicPr>
              <p:nvPr/>
            </p:nvPicPr>
            <p:blipFill>
              <a:blip r:embed="rId3"/>
              <a:stretch>
                <a:fillRect/>
              </a:stretch>
            </p:blipFill>
            <p:spPr>
              <a:xfrm>
                <a:off x="6380204" y="3099687"/>
                <a:ext cx="5468810" cy="2951887"/>
              </a:xfrm>
              <a:prstGeom prst="rect">
                <a:avLst/>
              </a:prstGeom>
            </p:spPr>
          </p:pic>
          <p:sp>
            <p:nvSpPr>
              <p:cNvPr id="33" name="Rectangle 32">
                <a:extLst>
                  <a:ext uri="{FF2B5EF4-FFF2-40B4-BE49-F238E27FC236}">
                    <a16:creationId xmlns:a16="http://schemas.microsoft.com/office/drawing/2014/main" id="{D088831A-1B53-4FF8-B0EA-75B9AA2C1CD0}"/>
                  </a:ext>
                </a:extLst>
              </p:cNvPr>
              <p:cNvSpPr/>
              <p:nvPr/>
            </p:nvSpPr>
            <p:spPr>
              <a:xfrm>
                <a:off x="7335672" y="3548418"/>
                <a:ext cx="1119116" cy="1153236"/>
              </a:xfrm>
              <a:prstGeom prst="rect">
                <a:avLst/>
              </a:prstGeom>
              <a:noFill/>
              <a:ln w="50800">
                <a:solidFill>
                  <a:srgbClr val="65C0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5043BC53-8702-4F09-8C91-63143CF8A896}"/>
                  </a:ext>
                </a:extLst>
              </p:cNvPr>
              <p:cNvSpPr/>
              <p:nvPr/>
            </p:nvSpPr>
            <p:spPr>
              <a:xfrm>
                <a:off x="7010400" y="3919182"/>
                <a:ext cx="495869" cy="448102"/>
              </a:xfrm>
              <a:prstGeom prst="rect">
                <a:avLst/>
              </a:prstGeom>
              <a:noFill/>
              <a:ln w="50800">
                <a:solidFill>
                  <a:srgbClr val="65C0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7FB52DB6-69AC-4318-B7F5-9C57F4045AAB}"/>
                  </a:ext>
                </a:extLst>
              </p:cNvPr>
              <p:cNvSpPr/>
              <p:nvPr/>
            </p:nvSpPr>
            <p:spPr>
              <a:xfrm>
                <a:off x="6380204" y="4669809"/>
                <a:ext cx="307199" cy="379863"/>
              </a:xfrm>
              <a:prstGeom prst="rect">
                <a:avLst/>
              </a:prstGeom>
              <a:noFill/>
              <a:ln w="50800">
                <a:solidFill>
                  <a:srgbClr val="65C0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587D9FAA-1E55-441A-ABEB-E928E632BEC0}"/>
                  </a:ext>
                </a:extLst>
              </p:cNvPr>
              <p:cNvSpPr/>
              <p:nvPr/>
            </p:nvSpPr>
            <p:spPr>
              <a:xfrm>
                <a:off x="6437070" y="5552532"/>
                <a:ext cx="796243" cy="490384"/>
              </a:xfrm>
              <a:prstGeom prst="rect">
                <a:avLst/>
              </a:prstGeom>
              <a:noFill/>
              <a:ln w="50800">
                <a:solidFill>
                  <a:srgbClr val="65C0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996E572E-EC6A-47A3-BCAC-975D885FCB9C}"/>
                  </a:ext>
                </a:extLst>
              </p:cNvPr>
              <p:cNvSpPr/>
              <p:nvPr/>
            </p:nvSpPr>
            <p:spPr>
              <a:xfrm>
                <a:off x="10670152" y="5002073"/>
                <a:ext cx="475368" cy="689044"/>
              </a:xfrm>
              <a:prstGeom prst="rect">
                <a:avLst/>
              </a:prstGeom>
              <a:noFill/>
              <a:ln w="50800">
                <a:solidFill>
                  <a:srgbClr val="65C0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D7C1B"/>
                  </a:solidFill>
                </a:endParaRPr>
              </a:p>
            </p:txBody>
          </p:sp>
          <p:sp>
            <p:nvSpPr>
              <p:cNvPr id="38" name="Rectangle 37">
                <a:extLst>
                  <a:ext uri="{FF2B5EF4-FFF2-40B4-BE49-F238E27FC236}">
                    <a16:creationId xmlns:a16="http://schemas.microsoft.com/office/drawing/2014/main" id="{A77A152C-36AC-4744-89CD-85BB12DD26C1}"/>
                  </a:ext>
                </a:extLst>
              </p:cNvPr>
              <p:cNvSpPr/>
              <p:nvPr/>
            </p:nvSpPr>
            <p:spPr>
              <a:xfrm>
                <a:off x="11389987" y="5045123"/>
                <a:ext cx="428974" cy="507409"/>
              </a:xfrm>
              <a:prstGeom prst="rect">
                <a:avLst/>
              </a:prstGeom>
              <a:noFill/>
              <a:ln w="50800">
                <a:solidFill>
                  <a:srgbClr val="65C0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D7C1B"/>
                  </a:solidFill>
                </a:endParaRPr>
              </a:p>
            </p:txBody>
          </p:sp>
          <p:sp>
            <p:nvSpPr>
              <p:cNvPr id="39" name="Rectangle 38">
                <a:extLst>
                  <a:ext uri="{FF2B5EF4-FFF2-40B4-BE49-F238E27FC236}">
                    <a16:creationId xmlns:a16="http://schemas.microsoft.com/office/drawing/2014/main" id="{0E4A9E54-2BB9-475E-8CA7-D9192991E6FD}"/>
                  </a:ext>
                </a:extLst>
              </p:cNvPr>
              <p:cNvSpPr/>
              <p:nvPr/>
            </p:nvSpPr>
            <p:spPr>
              <a:xfrm>
                <a:off x="10734896" y="3969227"/>
                <a:ext cx="329344" cy="364013"/>
              </a:xfrm>
              <a:prstGeom prst="rect">
                <a:avLst/>
              </a:prstGeom>
              <a:noFill/>
              <a:ln w="50800">
                <a:solidFill>
                  <a:srgbClr val="65C0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D7C1B"/>
                  </a:solidFill>
                </a:endParaRPr>
              </a:p>
            </p:txBody>
          </p:sp>
          <p:sp>
            <p:nvSpPr>
              <p:cNvPr id="40" name="Rectangle 39">
                <a:extLst>
                  <a:ext uri="{FF2B5EF4-FFF2-40B4-BE49-F238E27FC236}">
                    <a16:creationId xmlns:a16="http://schemas.microsoft.com/office/drawing/2014/main" id="{B5485565-7D1B-4C74-BE3D-487950913C69}"/>
                  </a:ext>
                </a:extLst>
              </p:cNvPr>
              <p:cNvSpPr/>
              <p:nvPr/>
            </p:nvSpPr>
            <p:spPr>
              <a:xfrm>
                <a:off x="11270890" y="4005018"/>
                <a:ext cx="360734" cy="364014"/>
              </a:xfrm>
              <a:prstGeom prst="rect">
                <a:avLst/>
              </a:prstGeom>
              <a:noFill/>
              <a:ln w="50800">
                <a:solidFill>
                  <a:srgbClr val="65C0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D7C1B"/>
                  </a:solidFill>
                </a:endParaRPr>
              </a:p>
            </p:txBody>
          </p:sp>
          <p:sp>
            <p:nvSpPr>
              <p:cNvPr id="41" name="Rectangle 40">
                <a:extLst>
                  <a:ext uri="{FF2B5EF4-FFF2-40B4-BE49-F238E27FC236}">
                    <a16:creationId xmlns:a16="http://schemas.microsoft.com/office/drawing/2014/main" id="{B70027C8-8BCA-4AF1-87EF-E72ADEDCFBF1}"/>
                  </a:ext>
                </a:extLst>
              </p:cNvPr>
              <p:cNvSpPr/>
              <p:nvPr/>
            </p:nvSpPr>
            <p:spPr>
              <a:xfrm>
                <a:off x="11145520" y="3207567"/>
                <a:ext cx="208280" cy="221433"/>
              </a:xfrm>
              <a:prstGeom prst="rect">
                <a:avLst/>
              </a:prstGeom>
              <a:noFill/>
              <a:ln w="50800">
                <a:solidFill>
                  <a:srgbClr val="65C0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FB0393B7-1AB3-4D27-AB0C-18F08AFB2285}"/>
                  </a:ext>
                </a:extLst>
              </p:cNvPr>
              <p:cNvSpPr/>
              <p:nvPr/>
            </p:nvSpPr>
            <p:spPr>
              <a:xfrm>
                <a:off x="10803696" y="3212647"/>
                <a:ext cx="208280" cy="221433"/>
              </a:xfrm>
              <a:prstGeom prst="rect">
                <a:avLst/>
              </a:prstGeom>
              <a:noFill/>
              <a:ln w="50800">
                <a:solidFill>
                  <a:srgbClr val="65C0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F5255C79-7B00-46D6-B17C-62495833EEA3}"/>
                  </a:ext>
                </a:extLst>
              </p:cNvPr>
              <p:cNvSpPr/>
              <p:nvPr/>
            </p:nvSpPr>
            <p:spPr>
              <a:xfrm>
                <a:off x="10461872" y="3106502"/>
                <a:ext cx="208280" cy="221433"/>
              </a:xfrm>
              <a:prstGeom prst="rect">
                <a:avLst/>
              </a:prstGeom>
              <a:noFill/>
              <a:ln w="50800">
                <a:solidFill>
                  <a:srgbClr val="65C0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D5DE814D-F845-419D-921B-C734307E2F1F}"/>
                  </a:ext>
                </a:extLst>
              </p:cNvPr>
              <p:cNvSpPr/>
              <p:nvPr/>
            </p:nvSpPr>
            <p:spPr>
              <a:xfrm>
                <a:off x="10052915" y="3109322"/>
                <a:ext cx="208280" cy="221433"/>
              </a:xfrm>
              <a:prstGeom prst="rect">
                <a:avLst/>
              </a:prstGeom>
              <a:noFill/>
              <a:ln w="50800">
                <a:solidFill>
                  <a:srgbClr val="65C0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DFBFD687-2CE9-473F-90B2-7C62967177DD}"/>
                  </a:ext>
                </a:extLst>
              </p:cNvPr>
              <p:cNvSpPr/>
              <p:nvPr/>
            </p:nvSpPr>
            <p:spPr>
              <a:xfrm>
                <a:off x="9339174" y="3350622"/>
                <a:ext cx="295045" cy="342538"/>
              </a:xfrm>
              <a:prstGeom prst="rect">
                <a:avLst/>
              </a:prstGeom>
              <a:noFill/>
              <a:ln w="50800">
                <a:solidFill>
                  <a:srgbClr val="65C0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70630B13-B165-4EA0-B4F5-692AF69CE918}"/>
                  </a:ext>
                </a:extLst>
              </p:cNvPr>
              <p:cNvSpPr/>
              <p:nvPr/>
            </p:nvSpPr>
            <p:spPr>
              <a:xfrm>
                <a:off x="9446992" y="3115181"/>
                <a:ext cx="227868" cy="184279"/>
              </a:xfrm>
              <a:prstGeom prst="rect">
                <a:avLst/>
              </a:prstGeom>
              <a:noFill/>
              <a:ln w="50800">
                <a:solidFill>
                  <a:srgbClr val="65C0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14D2C7F1-8A2A-404F-BD9A-DCF3CBF8C793}"/>
                  </a:ext>
                </a:extLst>
              </p:cNvPr>
              <p:cNvSpPr/>
              <p:nvPr/>
            </p:nvSpPr>
            <p:spPr>
              <a:xfrm>
                <a:off x="8806234" y="3212647"/>
                <a:ext cx="365706" cy="307793"/>
              </a:xfrm>
              <a:prstGeom prst="rect">
                <a:avLst/>
              </a:prstGeom>
              <a:noFill/>
              <a:ln w="50800">
                <a:solidFill>
                  <a:srgbClr val="65C0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35777949-9070-489B-B0F6-5BA708847339}"/>
                  </a:ext>
                </a:extLst>
              </p:cNvPr>
              <p:cNvSpPr/>
              <p:nvPr/>
            </p:nvSpPr>
            <p:spPr>
              <a:xfrm>
                <a:off x="9160702" y="3105533"/>
                <a:ext cx="245571" cy="145667"/>
              </a:xfrm>
              <a:prstGeom prst="rect">
                <a:avLst/>
              </a:prstGeom>
              <a:noFill/>
              <a:ln w="50800">
                <a:solidFill>
                  <a:srgbClr val="65C0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BA11E189-F2CF-4544-B1D9-B32E61E59FB4}"/>
                  </a:ext>
                </a:extLst>
              </p:cNvPr>
              <p:cNvSpPr/>
              <p:nvPr/>
            </p:nvSpPr>
            <p:spPr>
              <a:xfrm>
                <a:off x="8289412" y="3350622"/>
                <a:ext cx="383278" cy="307793"/>
              </a:xfrm>
              <a:prstGeom prst="rect">
                <a:avLst/>
              </a:prstGeom>
              <a:noFill/>
              <a:ln w="50800">
                <a:solidFill>
                  <a:srgbClr val="65C0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4F31BD3F-35CD-4128-B464-CAAA862DDC98}"/>
                  </a:ext>
                </a:extLst>
              </p:cNvPr>
              <p:cNvSpPr/>
              <p:nvPr/>
            </p:nvSpPr>
            <p:spPr>
              <a:xfrm>
                <a:off x="8234923" y="3110917"/>
                <a:ext cx="296259" cy="124068"/>
              </a:xfrm>
              <a:prstGeom prst="rect">
                <a:avLst/>
              </a:prstGeom>
              <a:noFill/>
              <a:ln w="50800">
                <a:solidFill>
                  <a:srgbClr val="65C0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D31AAEBD-81A9-4E97-B711-483D9C3A46D8}"/>
                  </a:ext>
                </a:extLst>
              </p:cNvPr>
              <p:cNvSpPr/>
              <p:nvPr/>
            </p:nvSpPr>
            <p:spPr>
              <a:xfrm>
                <a:off x="8591333" y="3103700"/>
                <a:ext cx="296259" cy="191745"/>
              </a:xfrm>
              <a:prstGeom prst="rect">
                <a:avLst/>
              </a:prstGeom>
              <a:noFill/>
              <a:ln w="50800">
                <a:solidFill>
                  <a:srgbClr val="65C0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Rectangle 8">
              <a:extLst>
                <a:ext uri="{FF2B5EF4-FFF2-40B4-BE49-F238E27FC236}">
                  <a16:creationId xmlns:a16="http://schemas.microsoft.com/office/drawing/2014/main" id="{ACE71924-7E45-4003-A9E4-4650BA3E5075}"/>
                </a:ext>
              </a:extLst>
            </p:cNvPr>
            <p:cNvSpPr/>
            <p:nvPr/>
          </p:nvSpPr>
          <p:spPr>
            <a:xfrm>
              <a:off x="7048516" y="1419605"/>
              <a:ext cx="4647554" cy="461665"/>
            </a:xfrm>
            <a:prstGeom prst="rect">
              <a:avLst/>
            </a:prstGeom>
          </p:spPr>
          <p:txBody>
            <a:bodyPr wrap="none">
              <a:spAutoFit/>
            </a:bodyPr>
            <a:lstStyle/>
            <a:p>
              <a:r>
                <a:rPr lang="en-US" sz="2400" dirty="0"/>
                <a:t>Analyzed by a GPU-equipped </a:t>
              </a:r>
              <a:r>
                <a:rPr lang="en-US" sz="2400" b="1" dirty="0"/>
                <a:t>server</a:t>
              </a:r>
            </a:p>
          </p:txBody>
        </p:sp>
      </p:grpSp>
      <p:grpSp>
        <p:nvGrpSpPr>
          <p:cNvPr id="13" name="Group 12">
            <a:extLst>
              <a:ext uri="{FF2B5EF4-FFF2-40B4-BE49-F238E27FC236}">
                <a16:creationId xmlns:a16="http://schemas.microsoft.com/office/drawing/2014/main" id="{532A5401-5E5A-48DE-BCA7-108C2CBCC9D0}"/>
              </a:ext>
            </a:extLst>
          </p:cNvPr>
          <p:cNvGrpSpPr/>
          <p:nvPr/>
        </p:nvGrpSpPr>
        <p:grpSpPr>
          <a:xfrm>
            <a:off x="2846570" y="1037599"/>
            <a:ext cx="4349426" cy="3599105"/>
            <a:chOff x="2645203" y="1384873"/>
            <a:chExt cx="4349426" cy="3599105"/>
          </a:xfrm>
        </p:grpSpPr>
        <p:sp>
          <p:nvSpPr>
            <p:cNvPr id="5" name="TextBox 4">
              <a:extLst>
                <a:ext uri="{FF2B5EF4-FFF2-40B4-BE49-F238E27FC236}">
                  <a16:creationId xmlns:a16="http://schemas.microsoft.com/office/drawing/2014/main" id="{77446116-FABC-422D-B647-1583BDCB3AA5}"/>
                </a:ext>
              </a:extLst>
            </p:cNvPr>
            <p:cNvSpPr txBox="1"/>
            <p:nvPr/>
          </p:nvSpPr>
          <p:spPr>
            <a:xfrm>
              <a:off x="3406843" y="4152981"/>
              <a:ext cx="2757486" cy="830997"/>
            </a:xfrm>
            <a:prstGeom prst="rect">
              <a:avLst/>
            </a:prstGeom>
            <a:noFill/>
          </p:spPr>
          <p:txBody>
            <a:bodyPr wrap="none" rtlCol="0">
              <a:spAutoFit/>
            </a:bodyPr>
            <a:lstStyle/>
            <a:p>
              <a:pPr algn="ctr"/>
              <a:r>
                <a:rPr lang="en-US" sz="2400" dirty="0"/>
                <a:t>Cheap model output</a:t>
              </a:r>
            </a:p>
            <a:p>
              <a:pPr algn="ctr"/>
              <a:r>
                <a:rPr lang="en-US" sz="2400" i="1" dirty="0"/>
                <a:t>(SSD-MobileNet-v2)</a:t>
              </a:r>
            </a:p>
          </p:txBody>
        </p:sp>
        <p:grpSp>
          <p:nvGrpSpPr>
            <p:cNvPr id="3" name="Group 2">
              <a:extLst>
                <a:ext uri="{FF2B5EF4-FFF2-40B4-BE49-F238E27FC236}">
                  <a16:creationId xmlns:a16="http://schemas.microsoft.com/office/drawing/2014/main" id="{CC69775B-0DF6-4CED-9F33-D116022A9CBA}"/>
                </a:ext>
              </a:extLst>
            </p:cNvPr>
            <p:cNvGrpSpPr/>
            <p:nvPr/>
          </p:nvGrpSpPr>
          <p:grpSpPr>
            <a:xfrm>
              <a:off x="2645203" y="1879736"/>
              <a:ext cx="4349426" cy="2377543"/>
              <a:chOff x="619912" y="2215070"/>
              <a:chExt cx="5476088" cy="2993413"/>
            </a:xfrm>
          </p:grpSpPr>
          <p:pic>
            <p:nvPicPr>
              <p:cNvPr id="53" name="Picture 52">
                <a:extLst>
                  <a:ext uri="{FF2B5EF4-FFF2-40B4-BE49-F238E27FC236}">
                    <a16:creationId xmlns:a16="http://schemas.microsoft.com/office/drawing/2014/main" id="{5651A2C4-DF4F-4DE8-9285-87B7D991BDE4}"/>
                  </a:ext>
                </a:extLst>
              </p:cNvPr>
              <p:cNvPicPr>
                <a:picLocks noChangeAspect="1"/>
              </p:cNvPicPr>
              <p:nvPr/>
            </p:nvPicPr>
            <p:blipFill>
              <a:blip r:embed="rId3"/>
              <a:stretch>
                <a:fillRect/>
              </a:stretch>
            </p:blipFill>
            <p:spPr>
              <a:xfrm>
                <a:off x="619912" y="2256597"/>
                <a:ext cx="5468809" cy="2951886"/>
              </a:xfrm>
              <a:prstGeom prst="rect">
                <a:avLst/>
              </a:prstGeom>
              <a:ln>
                <a:solidFill>
                  <a:srgbClr val="65C0BA"/>
                </a:solidFill>
              </a:ln>
            </p:spPr>
          </p:pic>
          <p:sp>
            <p:nvSpPr>
              <p:cNvPr id="17" name="Rectangle 16">
                <a:extLst>
                  <a:ext uri="{FF2B5EF4-FFF2-40B4-BE49-F238E27FC236}">
                    <a16:creationId xmlns:a16="http://schemas.microsoft.com/office/drawing/2014/main" id="{27D2F1B4-7C8B-43A5-B54D-294B32454C3E}"/>
                  </a:ext>
                </a:extLst>
              </p:cNvPr>
              <p:cNvSpPr/>
              <p:nvPr/>
            </p:nvSpPr>
            <p:spPr>
              <a:xfrm>
                <a:off x="648269" y="4560210"/>
                <a:ext cx="805218" cy="620973"/>
              </a:xfrm>
              <a:prstGeom prst="rect">
                <a:avLst/>
              </a:prstGeom>
              <a:noFill/>
              <a:ln w="50800">
                <a:solidFill>
                  <a:srgbClr val="DD7C1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E614115-8FAB-440C-9C1B-75DB82E8D43C}"/>
                  </a:ext>
                </a:extLst>
              </p:cNvPr>
              <p:cNvSpPr/>
              <p:nvPr/>
            </p:nvSpPr>
            <p:spPr>
              <a:xfrm>
                <a:off x="648269" y="3732541"/>
                <a:ext cx="361665" cy="456632"/>
              </a:xfrm>
              <a:prstGeom prst="rect">
                <a:avLst/>
              </a:prstGeom>
              <a:noFill/>
              <a:ln w="50800">
                <a:solidFill>
                  <a:srgbClr val="DD7C1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A37C5691-2DE6-4F27-92C0-594CB64A9AFD}"/>
                  </a:ext>
                </a:extLst>
              </p:cNvPr>
              <p:cNvSpPr/>
              <p:nvPr/>
            </p:nvSpPr>
            <p:spPr>
              <a:xfrm>
                <a:off x="2428166" y="2215070"/>
                <a:ext cx="302525" cy="202441"/>
              </a:xfrm>
              <a:prstGeom prst="rect">
                <a:avLst/>
              </a:prstGeom>
              <a:noFill/>
              <a:ln w="50800">
                <a:solidFill>
                  <a:srgbClr val="DD7C1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7141049E-2AC8-4F26-BD51-2C9FA0C02AA2}"/>
                  </a:ext>
                </a:extLst>
              </p:cNvPr>
              <p:cNvSpPr/>
              <p:nvPr/>
            </p:nvSpPr>
            <p:spPr>
              <a:xfrm>
                <a:off x="3356554" y="2218840"/>
                <a:ext cx="240093" cy="198671"/>
              </a:xfrm>
              <a:prstGeom prst="rect">
                <a:avLst/>
              </a:prstGeom>
              <a:noFill/>
              <a:ln w="50800">
                <a:solidFill>
                  <a:srgbClr val="DD7C1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F441FAB3-33E4-4D2B-84A7-E78C7258B421}"/>
                  </a:ext>
                </a:extLst>
              </p:cNvPr>
              <p:cNvSpPr/>
              <p:nvPr/>
            </p:nvSpPr>
            <p:spPr>
              <a:xfrm>
                <a:off x="3589359" y="2474377"/>
                <a:ext cx="302525" cy="400334"/>
              </a:xfrm>
              <a:prstGeom prst="rect">
                <a:avLst/>
              </a:prstGeom>
              <a:noFill/>
              <a:ln w="50800">
                <a:solidFill>
                  <a:srgbClr val="DD7C1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C318E560-3A3E-462A-8B40-9D02B1DE2FF0}"/>
                  </a:ext>
                </a:extLst>
              </p:cNvPr>
              <p:cNvSpPr/>
              <p:nvPr/>
            </p:nvSpPr>
            <p:spPr>
              <a:xfrm>
                <a:off x="3667838" y="2226443"/>
                <a:ext cx="267267" cy="277505"/>
              </a:xfrm>
              <a:prstGeom prst="rect">
                <a:avLst/>
              </a:prstGeom>
              <a:noFill/>
              <a:ln w="50800">
                <a:solidFill>
                  <a:srgbClr val="DD7C1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6D25C22B-F1E8-4A3D-9AD0-CC5A1A031517}"/>
                  </a:ext>
                </a:extLst>
              </p:cNvPr>
              <p:cNvSpPr/>
              <p:nvPr/>
            </p:nvSpPr>
            <p:spPr>
              <a:xfrm>
                <a:off x="4681752" y="2226443"/>
                <a:ext cx="267267" cy="277505"/>
              </a:xfrm>
              <a:prstGeom prst="rect">
                <a:avLst/>
              </a:prstGeom>
              <a:noFill/>
              <a:ln w="50800">
                <a:solidFill>
                  <a:srgbClr val="DD7C1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C95184A7-FB7D-464B-A219-903EB2D1E61D}"/>
                  </a:ext>
                </a:extLst>
              </p:cNvPr>
              <p:cNvSpPr/>
              <p:nvPr/>
            </p:nvSpPr>
            <p:spPr>
              <a:xfrm>
                <a:off x="5374948" y="2324251"/>
                <a:ext cx="267267" cy="277505"/>
              </a:xfrm>
              <a:prstGeom prst="rect">
                <a:avLst/>
              </a:prstGeom>
              <a:noFill/>
              <a:ln w="50800">
                <a:solidFill>
                  <a:srgbClr val="DD7C1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A4E02A19-2B76-43FE-9A5F-CB92FB31246C}"/>
                  </a:ext>
                </a:extLst>
              </p:cNvPr>
              <p:cNvSpPr/>
              <p:nvPr/>
            </p:nvSpPr>
            <p:spPr>
              <a:xfrm>
                <a:off x="5005320" y="3089094"/>
                <a:ext cx="302525" cy="379295"/>
              </a:xfrm>
              <a:prstGeom prst="rect">
                <a:avLst/>
              </a:prstGeom>
              <a:noFill/>
              <a:ln w="50800">
                <a:solidFill>
                  <a:srgbClr val="DD7C1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D9242B9E-A78B-4B9A-BA1C-1FBCA842EEDE}"/>
                  </a:ext>
                </a:extLst>
              </p:cNvPr>
              <p:cNvSpPr/>
              <p:nvPr/>
            </p:nvSpPr>
            <p:spPr>
              <a:xfrm>
                <a:off x="1453487" y="2569184"/>
                <a:ext cx="1277204" cy="1233874"/>
              </a:xfrm>
              <a:prstGeom prst="rect">
                <a:avLst/>
              </a:prstGeom>
              <a:noFill/>
              <a:ln w="50800">
                <a:solidFill>
                  <a:srgbClr val="65C0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C66063B3-86B8-48ED-8CEC-4D313E40F2AD}"/>
                  </a:ext>
                </a:extLst>
              </p:cNvPr>
              <p:cNvSpPr/>
              <p:nvPr/>
            </p:nvSpPr>
            <p:spPr>
              <a:xfrm>
                <a:off x="2818264" y="2569184"/>
                <a:ext cx="297401" cy="198400"/>
              </a:xfrm>
              <a:prstGeom prst="rect">
                <a:avLst/>
              </a:prstGeom>
              <a:noFill/>
              <a:ln w="50800">
                <a:solidFill>
                  <a:srgbClr val="65C0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559AFB09-B774-4789-A70B-38218005D16B}"/>
                  </a:ext>
                </a:extLst>
              </p:cNvPr>
              <p:cNvSpPr/>
              <p:nvPr/>
            </p:nvSpPr>
            <p:spPr>
              <a:xfrm>
                <a:off x="2921191" y="2367805"/>
                <a:ext cx="297401" cy="240774"/>
              </a:xfrm>
              <a:prstGeom prst="rect">
                <a:avLst/>
              </a:prstGeom>
              <a:noFill/>
              <a:ln w="50800">
                <a:solidFill>
                  <a:srgbClr val="65C0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D5E69620-4D8A-4E68-A398-62004DC3297E}"/>
                  </a:ext>
                </a:extLst>
              </p:cNvPr>
              <p:cNvSpPr/>
              <p:nvPr/>
            </p:nvSpPr>
            <p:spPr>
              <a:xfrm>
                <a:off x="3958423" y="2316290"/>
                <a:ext cx="212112" cy="187658"/>
              </a:xfrm>
              <a:prstGeom prst="rect">
                <a:avLst/>
              </a:prstGeom>
              <a:noFill/>
              <a:ln w="50800">
                <a:solidFill>
                  <a:srgbClr val="65C0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496DF58E-FF23-4E9B-97CA-B33EF4BCB51B}"/>
                  </a:ext>
                </a:extLst>
              </p:cNvPr>
              <p:cNvSpPr/>
              <p:nvPr/>
            </p:nvSpPr>
            <p:spPr>
              <a:xfrm>
                <a:off x="4385899" y="2273976"/>
                <a:ext cx="252632" cy="229972"/>
              </a:xfrm>
              <a:prstGeom prst="rect">
                <a:avLst/>
              </a:prstGeom>
              <a:noFill/>
              <a:ln w="50800">
                <a:solidFill>
                  <a:srgbClr val="65C0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6F094976-5C22-4689-9B44-CCBEECF1298C}"/>
                  </a:ext>
                </a:extLst>
              </p:cNvPr>
              <p:cNvSpPr/>
              <p:nvPr/>
            </p:nvSpPr>
            <p:spPr>
              <a:xfrm>
                <a:off x="4950783" y="2304176"/>
                <a:ext cx="302525" cy="277505"/>
              </a:xfrm>
              <a:prstGeom prst="rect">
                <a:avLst/>
              </a:prstGeom>
              <a:noFill/>
              <a:ln w="50800">
                <a:solidFill>
                  <a:srgbClr val="65C0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B50053C7-0F53-433D-ACC8-7F8B1B85DBE3}"/>
                  </a:ext>
                </a:extLst>
              </p:cNvPr>
              <p:cNvSpPr/>
              <p:nvPr/>
            </p:nvSpPr>
            <p:spPr>
              <a:xfrm>
                <a:off x="5470047" y="3116871"/>
                <a:ext cx="409484" cy="351518"/>
              </a:xfrm>
              <a:prstGeom prst="rect">
                <a:avLst/>
              </a:prstGeom>
              <a:noFill/>
              <a:ln w="50800">
                <a:solidFill>
                  <a:srgbClr val="65C0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B6293099-3EE4-4762-A847-A944AA3C0E53}"/>
                  </a:ext>
                </a:extLst>
              </p:cNvPr>
              <p:cNvSpPr/>
              <p:nvPr/>
            </p:nvSpPr>
            <p:spPr>
              <a:xfrm>
                <a:off x="4898360" y="4138170"/>
                <a:ext cx="561527" cy="726437"/>
              </a:xfrm>
              <a:prstGeom prst="rect">
                <a:avLst/>
              </a:prstGeom>
              <a:noFill/>
              <a:ln w="50800">
                <a:solidFill>
                  <a:srgbClr val="65C0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77B659C6-BF01-4325-A1CB-32BE55E68099}"/>
                  </a:ext>
                </a:extLst>
              </p:cNvPr>
              <p:cNvSpPr/>
              <p:nvPr/>
            </p:nvSpPr>
            <p:spPr>
              <a:xfrm>
                <a:off x="5633557" y="4222576"/>
                <a:ext cx="462443" cy="493595"/>
              </a:xfrm>
              <a:prstGeom prst="rect">
                <a:avLst/>
              </a:prstGeom>
              <a:noFill/>
              <a:ln w="50800">
                <a:solidFill>
                  <a:srgbClr val="65C0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6" name="Rectangle 65">
              <a:extLst>
                <a:ext uri="{FF2B5EF4-FFF2-40B4-BE49-F238E27FC236}">
                  <a16:creationId xmlns:a16="http://schemas.microsoft.com/office/drawing/2014/main" id="{3569345C-F63B-4BCE-A022-3FFA73332780}"/>
                </a:ext>
              </a:extLst>
            </p:cNvPr>
            <p:cNvSpPr/>
            <p:nvPr/>
          </p:nvSpPr>
          <p:spPr>
            <a:xfrm>
              <a:off x="3022090" y="1384873"/>
              <a:ext cx="3526991" cy="461665"/>
            </a:xfrm>
            <a:prstGeom prst="rect">
              <a:avLst/>
            </a:prstGeom>
          </p:spPr>
          <p:txBody>
            <a:bodyPr wrap="none">
              <a:spAutoFit/>
            </a:bodyPr>
            <a:lstStyle/>
            <a:p>
              <a:r>
                <a:rPr lang="en-US" sz="2400" dirty="0"/>
                <a:t>Analyzed by </a:t>
              </a:r>
              <a:r>
                <a:rPr lang="en-US" sz="2400" b="1" dirty="0"/>
                <a:t>camera</a:t>
              </a:r>
              <a:r>
                <a:rPr lang="en-US" sz="2400" dirty="0"/>
                <a:t> locally</a:t>
              </a:r>
            </a:p>
          </p:txBody>
        </p:sp>
      </p:grpSp>
      <p:sp>
        <p:nvSpPr>
          <p:cNvPr id="68" name="Rectangle 67">
            <a:extLst>
              <a:ext uri="{FF2B5EF4-FFF2-40B4-BE49-F238E27FC236}">
                <a16:creationId xmlns:a16="http://schemas.microsoft.com/office/drawing/2014/main" id="{0078BBE3-BD7B-4C78-881F-FD5BE2A941EB}"/>
              </a:ext>
            </a:extLst>
          </p:cNvPr>
          <p:cNvSpPr/>
          <p:nvPr/>
        </p:nvSpPr>
        <p:spPr>
          <a:xfrm>
            <a:off x="0" y="5816350"/>
            <a:ext cx="12191995" cy="560350"/>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rPr>
              <a:t>We need to stream the video </a:t>
            </a:r>
            <a:r>
              <a:rPr lang="en-US" sz="3200" b="1" dirty="0">
                <a:solidFill>
                  <a:srgbClr val="0070C0"/>
                </a:solidFill>
              </a:rPr>
              <a:t>to the server </a:t>
            </a:r>
            <a:r>
              <a:rPr lang="en-US" sz="3200" b="1" dirty="0">
                <a:solidFill>
                  <a:schemeClr val="tx1"/>
                </a:solidFill>
              </a:rPr>
              <a:t>for accurate inference.</a:t>
            </a:r>
          </a:p>
        </p:txBody>
      </p:sp>
    </p:spTree>
    <p:extLst>
      <p:ext uri="{BB962C8B-B14F-4D97-AF65-F5344CB8AC3E}">
        <p14:creationId xmlns:p14="http://schemas.microsoft.com/office/powerpoint/2010/main" val="1957352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randombar(horizontal)">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68"/>
                                        </p:tgtEl>
                                        <p:attrNameLst>
                                          <p:attrName>style.visibility</p:attrName>
                                        </p:attrNameLst>
                                      </p:cBhvr>
                                      <p:to>
                                        <p:strVal val="visible"/>
                                      </p:to>
                                    </p:set>
                                    <p:animEffect transition="in" filter="randombar(horizontal)">
                                      <p:cBhvr>
                                        <p:cTn id="12"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2BE2C569-C346-4132-B81F-3ECB6D3D8A96}"/>
              </a:ext>
            </a:extLst>
          </p:cNvPr>
          <p:cNvGrpSpPr/>
          <p:nvPr/>
        </p:nvGrpSpPr>
        <p:grpSpPr>
          <a:xfrm>
            <a:off x="2262611" y="1423763"/>
            <a:ext cx="7443258" cy="4237336"/>
            <a:chOff x="2262611" y="1423763"/>
            <a:chExt cx="7443258" cy="4237336"/>
          </a:xfrm>
        </p:grpSpPr>
        <p:pic>
          <p:nvPicPr>
            <p:cNvPr id="14" name="Picture 13">
              <a:extLst>
                <a:ext uri="{FF2B5EF4-FFF2-40B4-BE49-F238E27FC236}">
                  <a16:creationId xmlns:a16="http://schemas.microsoft.com/office/drawing/2014/main" id="{FCB1E19B-2AFB-4AC0-824C-6EC856A58D0A}"/>
                </a:ext>
              </a:extLst>
            </p:cNvPr>
            <p:cNvPicPr>
              <a:picLocks noChangeAspect="1"/>
            </p:cNvPicPr>
            <p:nvPr/>
          </p:nvPicPr>
          <p:blipFill>
            <a:blip r:embed="rId3"/>
            <a:srcRect/>
            <a:stretch>
              <a:fillRect/>
            </a:stretch>
          </p:blipFill>
          <p:spPr>
            <a:xfrm>
              <a:off x="2262611" y="1423763"/>
              <a:ext cx="7443258" cy="4237336"/>
            </a:xfrm>
            <a:custGeom>
              <a:avLst/>
              <a:gdLst>
                <a:gd name="connsiteX0" fmla="*/ 1254369 w 7443258"/>
                <a:gd name="connsiteY0" fmla="*/ 2683828 h 4237336"/>
                <a:gd name="connsiteX1" fmla="*/ 1254369 w 7443258"/>
                <a:gd name="connsiteY1" fmla="*/ 3013488 h 4237336"/>
                <a:gd name="connsiteX2" fmla="*/ 3299989 w 7443258"/>
                <a:gd name="connsiteY2" fmla="*/ 3013488 h 4237336"/>
                <a:gd name="connsiteX3" fmla="*/ 3299989 w 7443258"/>
                <a:gd name="connsiteY3" fmla="*/ 2683828 h 4237336"/>
                <a:gd name="connsiteX4" fmla="*/ 3721629 w 7443258"/>
                <a:gd name="connsiteY4" fmla="*/ 2518998 h 4237336"/>
                <a:gd name="connsiteX5" fmla="*/ 3721629 w 7443258"/>
                <a:gd name="connsiteY5" fmla="*/ 2848658 h 4237336"/>
                <a:gd name="connsiteX6" fmla="*/ 6832621 w 7443258"/>
                <a:gd name="connsiteY6" fmla="*/ 2848658 h 4237336"/>
                <a:gd name="connsiteX7" fmla="*/ 6832621 w 7443258"/>
                <a:gd name="connsiteY7" fmla="*/ 2518998 h 4237336"/>
                <a:gd name="connsiteX8" fmla="*/ 1254369 w 7443258"/>
                <a:gd name="connsiteY8" fmla="*/ 1447281 h 4237336"/>
                <a:gd name="connsiteX9" fmla="*/ 1254369 w 7443258"/>
                <a:gd name="connsiteY9" fmla="*/ 1776941 h 4237336"/>
                <a:gd name="connsiteX10" fmla="*/ 5128789 w 7443258"/>
                <a:gd name="connsiteY10" fmla="*/ 1776941 h 4237336"/>
                <a:gd name="connsiteX11" fmla="*/ 5128789 w 7443258"/>
                <a:gd name="connsiteY11" fmla="*/ 1447281 h 4237336"/>
                <a:gd name="connsiteX12" fmla="*/ 1236589 w 7443258"/>
                <a:gd name="connsiteY12" fmla="*/ 214030 h 4237336"/>
                <a:gd name="connsiteX13" fmla="*/ 1236589 w 7443258"/>
                <a:gd name="connsiteY13" fmla="*/ 543690 h 4237336"/>
                <a:gd name="connsiteX14" fmla="*/ 5111009 w 7443258"/>
                <a:gd name="connsiteY14" fmla="*/ 543690 h 4237336"/>
                <a:gd name="connsiteX15" fmla="*/ 5111009 w 7443258"/>
                <a:gd name="connsiteY15" fmla="*/ 214030 h 4237336"/>
                <a:gd name="connsiteX16" fmla="*/ 0 w 7443258"/>
                <a:gd name="connsiteY16" fmla="*/ 0 h 4237336"/>
                <a:gd name="connsiteX17" fmla="*/ 7443258 w 7443258"/>
                <a:gd name="connsiteY17" fmla="*/ 0 h 4237336"/>
                <a:gd name="connsiteX18" fmla="*/ 7443258 w 7443258"/>
                <a:gd name="connsiteY18" fmla="*/ 4237336 h 4237336"/>
                <a:gd name="connsiteX19" fmla="*/ 0 w 7443258"/>
                <a:gd name="connsiteY19" fmla="*/ 4237336 h 4237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443258" h="4237336">
                  <a:moveTo>
                    <a:pt x="1254369" y="2683828"/>
                  </a:moveTo>
                  <a:lnTo>
                    <a:pt x="1254369" y="3013488"/>
                  </a:lnTo>
                  <a:lnTo>
                    <a:pt x="3299989" y="3013488"/>
                  </a:lnTo>
                  <a:lnTo>
                    <a:pt x="3299989" y="2683828"/>
                  </a:lnTo>
                  <a:close/>
                  <a:moveTo>
                    <a:pt x="3721629" y="2518998"/>
                  </a:moveTo>
                  <a:lnTo>
                    <a:pt x="3721629" y="2848658"/>
                  </a:lnTo>
                  <a:lnTo>
                    <a:pt x="6832621" y="2848658"/>
                  </a:lnTo>
                  <a:lnTo>
                    <a:pt x="6832621" y="2518998"/>
                  </a:lnTo>
                  <a:close/>
                  <a:moveTo>
                    <a:pt x="1254369" y="1447281"/>
                  </a:moveTo>
                  <a:lnTo>
                    <a:pt x="1254369" y="1776941"/>
                  </a:lnTo>
                  <a:lnTo>
                    <a:pt x="5128789" y="1776941"/>
                  </a:lnTo>
                  <a:lnTo>
                    <a:pt x="5128789" y="1447281"/>
                  </a:lnTo>
                  <a:close/>
                  <a:moveTo>
                    <a:pt x="1236589" y="214030"/>
                  </a:moveTo>
                  <a:lnTo>
                    <a:pt x="1236589" y="543690"/>
                  </a:lnTo>
                  <a:lnTo>
                    <a:pt x="5111009" y="543690"/>
                  </a:lnTo>
                  <a:lnTo>
                    <a:pt x="5111009" y="214030"/>
                  </a:lnTo>
                  <a:close/>
                  <a:moveTo>
                    <a:pt x="0" y="0"/>
                  </a:moveTo>
                  <a:lnTo>
                    <a:pt x="7443258" y="0"/>
                  </a:lnTo>
                  <a:lnTo>
                    <a:pt x="7443258" y="4237336"/>
                  </a:lnTo>
                  <a:lnTo>
                    <a:pt x="0" y="4237336"/>
                  </a:lnTo>
                  <a:close/>
                </a:path>
              </a:pathLst>
            </a:custGeom>
          </p:spPr>
        </p:pic>
        <p:cxnSp>
          <p:nvCxnSpPr>
            <p:cNvPr id="5" name="Straight Connector 4">
              <a:extLst>
                <a:ext uri="{FF2B5EF4-FFF2-40B4-BE49-F238E27FC236}">
                  <a16:creationId xmlns:a16="http://schemas.microsoft.com/office/drawing/2014/main" id="{1ABE5F7D-F300-4239-BE09-7757CCD60B52}"/>
                </a:ext>
              </a:extLst>
            </p:cNvPr>
            <p:cNvCxnSpPr>
              <a:cxnSpLocks/>
            </p:cNvCxnSpPr>
            <p:nvPr/>
          </p:nvCxnSpPr>
          <p:spPr>
            <a:xfrm>
              <a:off x="3511900" y="1493520"/>
              <a:ext cx="0" cy="473933"/>
            </a:xfrm>
            <a:prstGeom prst="line">
              <a:avLst/>
            </a:prstGeom>
            <a:ln w="15875">
              <a:solidFill>
                <a:srgbClr val="5E5E5E"/>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1C6906A-FFE3-4FDB-B86A-86F185BD063B}"/>
                </a:ext>
              </a:extLst>
            </p:cNvPr>
            <p:cNvCxnSpPr>
              <a:cxnSpLocks/>
            </p:cNvCxnSpPr>
            <p:nvPr/>
          </p:nvCxnSpPr>
          <p:spPr>
            <a:xfrm>
              <a:off x="4482180" y="1493519"/>
              <a:ext cx="0" cy="3403601"/>
            </a:xfrm>
            <a:prstGeom prst="line">
              <a:avLst/>
            </a:prstGeom>
            <a:ln w="12700">
              <a:solidFill>
                <a:srgbClr val="B3B3B3"/>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773CF833-34DE-474B-A39A-F3B223E27429}"/>
                </a:ext>
              </a:extLst>
            </p:cNvPr>
            <p:cNvCxnSpPr>
              <a:cxnSpLocks/>
            </p:cNvCxnSpPr>
            <p:nvPr/>
          </p:nvCxnSpPr>
          <p:spPr>
            <a:xfrm>
              <a:off x="5457477" y="1493519"/>
              <a:ext cx="0" cy="3403601"/>
            </a:xfrm>
            <a:prstGeom prst="line">
              <a:avLst/>
            </a:prstGeom>
            <a:ln w="12700">
              <a:solidFill>
                <a:srgbClr val="B3B3B3"/>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F77C506-FB51-430F-B3D0-961DA524E88A}"/>
                </a:ext>
              </a:extLst>
            </p:cNvPr>
            <p:cNvCxnSpPr>
              <a:cxnSpLocks/>
            </p:cNvCxnSpPr>
            <p:nvPr/>
          </p:nvCxnSpPr>
          <p:spPr>
            <a:xfrm>
              <a:off x="6424617" y="1493520"/>
              <a:ext cx="0" cy="2048911"/>
            </a:xfrm>
            <a:prstGeom prst="line">
              <a:avLst/>
            </a:prstGeom>
            <a:ln w="12700">
              <a:solidFill>
                <a:srgbClr val="B3B3B3"/>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11FDA1B5-8125-4E90-ABFA-06ED3965839C}"/>
                </a:ext>
              </a:extLst>
            </p:cNvPr>
            <p:cNvCxnSpPr>
              <a:cxnSpLocks/>
            </p:cNvCxnSpPr>
            <p:nvPr/>
          </p:nvCxnSpPr>
          <p:spPr>
            <a:xfrm flipH="1">
              <a:off x="3499200" y="1967453"/>
              <a:ext cx="4017168" cy="0"/>
            </a:xfrm>
            <a:prstGeom prst="line">
              <a:avLst/>
            </a:prstGeom>
            <a:ln w="12700">
              <a:solidFill>
                <a:srgbClr val="C4C4C4"/>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43A54F12-FD27-423F-AA0A-6E5BBD545961}"/>
                </a:ext>
              </a:extLst>
            </p:cNvPr>
            <p:cNvCxnSpPr>
              <a:cxnSpLocks/>
            </p:cNvCxnSpPr>
            <p:nvPr/>
          </p:nvCxnSpPr>
          <p:spPr>
            <a:xfrm flipH="1">
              <a:off x="3504280" y="3205956"/>
              <a:ext cx="4017168" cy="0"/>
            </a:xfrm>
            <a:prstGeom prst="line">
              <a:avLst/>
            </a:prstGeom>
            <a:ln w="12700">
              <a:solidFill>
                <a:srgbClr val="C4C4C4"/>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9FA024AE-DD02-4EA2-958F-365C375ED5E2}"/>
                </a:ext>
              </a:extLst>
            </p:cNvPr>
            <p:cNvCxnSpPr>
              <a:cxnSpLocks/>
            </p:cNvCxnSpPr>
            <p:nvPr/>
          </p:nvCxnSpPr>
          <p:spPr>
            <a:xfrm flipH="1">
              <a:off x="3499200" y="4443347"/>
              <a:ext cx="2063400" cy="5178"/>
            </a:xfrm>
            <a:prstGeom prst="line">
              <a:avLst/>
            </a:prstGeom>
            <a:ln w="12700">
              <a:solidFill>
                <a:srgbClr val="C4C4C4"/>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9222BD7D-B25F-4EA4-A570-DCA34BD3E4C8}"/>
                </a:ext>
              </a:extLst>
            </p:cNvPr>
            <p:cNvCxnSpPr>
              <a:cxnSpLocks/>
            </p:cNvCxnSpPr>
            <p:nvPr/>
          </p:nvCxnSpPr>
          <p:spPr>
            <a:xfrm>
              <a:off x="6427408" y="3889248"/>
              <a:ext cx="0" cy="426720"/>
            </a:xfrm>
            <a:prstGeom prst="line">
              <a:avLst/>
            </a:prstGeom>
            <a:ln w="12700">
              <a:solidFill>
                <a:srgbClr val="EFEFEF"/>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60932CB0-07E2-4A91-8CFA-8F608DEE771C}"/>
                </a:ext>
              </a:extLst>
            </p:cNvPr>
            <p:cNvCxnSpPr>
              <a:cxnSpLocks/>
            </p:cNvCxnSpPr>
            <p:nvPr/>
          </p:nvCxnSpPr>
          <p:spPr>
            <a:xfrm>
              <a:off x="7402768" y="3895344"/>
              <a:ext cx="0" cy="426720"/>
            </a:xfrm>
            <a:prstGeom prst="line">
              <a:avLst/>
            </a:prstGeom>
            <a:ln w="12700">
              <a:solidFill>
                <a:srgbClr val="EFEFEF"/>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EFD62CA3-15D2-416B-9C17-DEE3C4A66568}"/>
                </a:ext>
              </a:extLst>
            </p:cNvPr>
            <p:cNvCxnSpPr>
              <a:cxnSpLocks/>
            </p:cNvCxnSpPr>
            <p:nvPr/>
          </p:nvCxnSpPr>
          <p:spPr>
            <a:xfrm>
              <a:off x="8372032" y="3877056"/>
              <a:ext cx="0" cy="426720"/>
            </a:xfrm>
            <a:prstGeom prst="line">
              <a:avLst/>
            </a:prstGeom>
            <a:ln w="12700">
              <a:solidFill>
                <a:srgbClr val="EFEFEF"/>
              </a:solidFill>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a:xfrm>
            <a:off x="119270" y="365125"/>
            <a:ext cx="12072730" cy="1325563"/>
          </a:xfrm>
        </p:spPr>
        <p:txBody>
          <a:bodyPr>
            <a:normAutofit/>
          </a:bodyPr>
          <a:lstStyle/>
          <a:p>
            <a:pPr algn="ctr"/>
            <a:r>
              <a:rPr lang="en-US" b="1" dirty="0">
                <a:solidFill>
                  <a:srgbClr val="216583"/>
                </a:solidFill>
              </a:rPr>
              <a:t>Bandwidth savings vary with videos and queries</a:t>
            </a:r>
            <a:endParaRPr lang="en-US" dirty="0"/>
          </a:p>
        </p:txBody>
      </p:sp>
      <p:sp>
        <p:nvSpPr>
          <p:cNvPr id="3" name="Slide Number Placeholder 2">
            <a:extLst>
              <a:ext uri="{FF2B5EF4-FFF2-40B4-BE49-F238E27FC236}">
                <a16:creationId xmlns:a16="http://schemas.microsoft.com/office/drawing/2014/main" id="{D8212E72-F46C-B54E-BA00-8C960A081C7F}"/>
              </a:ext>
            </a:extLst>
          </p:cNvPr>
          <p:cNvSpPr>
            <a:spLocks noGrp="1"/>
          </p:cNvSpPr>
          <p:nvPr>
            <p:ph type="sldNum" sz="quarter" idx="12"/>
          </p:nvPr>
        </p:nvSpPr>
        <p:spPr/>
        <p:txBody>
          <a:bodyPr/>
          <a:lstStyle/>
          <a:p>
            <a:r>
              <a:rPr lang="en-US" dirty="0"/>
              <a:t>20</a:t>
            </a:r>
          </a:p>
        </p:txBody>
      </p:sp>
      <p:sp>
        <p:nvSpPr>
          <p:cNvPr id="8" name="Rectangle 7">
            <a:extLst>
              <a:ext uri="{FF2B5EF4-FFF2-40B4-BE49-F238E27FC236}">
                <a16:creationId xmlns:a16="http://schemas.microsoft.com/office/drawing/2014/main" id="{7C0D99A1-7CE3-4648-B2CE-63C210F2B7F9}"/>
              </a:ext>
            </a:extLst>
          </p:cNvPr>
          <p:cNvSpPr/>
          <p:nvPr/>
        </p:nvSpPr>
        <p:spPr>
          <a:xfrm>
            <a:off x="5" y="5838441"/>
            <a:ext cx="12191995" cy="560350"/>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rPr>
              <a:t>DDS achieves </a:t>
            </a:r>
            <a:r>
              <a:rPr lang="en-US" sz="3200" b="1" dirty="0">
                <a:solidFill>
                  <a:srgbClr val="0070C0"/>
                </a:solidFill>
              </a:rPr>
              <a:t>2-4x more </a:t>
            </a:r>
            <a:r>
              <a:rPr lang="en-US" sz="3200" b="1" dirty="0">
                <a:solidFill>
                  <a:schemeClr val="tx1"/>
                </a:solidFill>
              </a:rPr>
              <a:t>bandwidth savings on motorcycle only.</a:t>
            </a:r>
          </a:p>
        </p:txBody>
      </p:sp>
      <p:pic>
        <p:nvPicPr>
          <p:cNvPr id="13" name="Picture 12">
            <a:extLst>
              <a:ext uri="{FF2B5EF4-FFF2-40B4-BE49-F238E27FC236}">
                <a16:creationId xmlns:a16="http://schemas.microsoft.com/office/drawing/2014/main" id="{EBCEC86C-D980-445C-921A-E7E3BB767A40}"/>
              </a:ext>
            </a:extLst>
          </p:cNvPr>
          <p:cNvPicPr>
            <a:picLocks noChangeAspect="1"/>
          </p:cNvPicPr>
          <p:nvPr/>
        </p:nvPicPr>
        <p:blipFill>
          <a:blip r:embed="rId3"/>
          <a:stretch>
            <a:fillRect/>
          </a:stretch>
        </p:blipFill>
        <p:spPr>
          <a:xfrm>
            <a:off x="2262611" y="1423763"/>
            <a:ext cx="7443258" cy="4237336"/>
          </a:xfrm>
          <a:prstGeom prst="rect">
            <a:avLst/>
          </a:prstGeom>
        </p:spPr>
      </p:pic>
      <p:sp>
        <p:nvSpPr>
          <p:cNvPr id="9" name="Rectangle 8">
            <a:extLst>
              <a:ext uri="{FF2B5EF4-FFF2-40B4-BE49-F238E27FC236}">
                <a16:creationId xmlns:a16="http://schemas.microsoft.com/office/drawing/2014/main" id="{0E9BCCD1-F97D-4F5E-8AF8-BA31B1DA1352}"/>
              </a:ext>
            </a:extLst>
          </p:cNvPr>
          <p:cNvSpPr/>
          <p:nvPr/>
        </p:nvSpPr>
        <p:spPr>
          <a:xfrm>
            <a:off x="0" y="5837339"/>
            <a:ext cx="12191995" cy="560350"/>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rPr>
              <a:t>In our dataset, bandwidth savings varies from </a:t>
            </a:r>
            <a:r>
              <a:rPr lang="en-US" sz="3200" b="1" dirty="0">
                <a:solidFill>
                  <a:srgbClr val="0070C0"/>
                </a:solidFill>
              </a:rPr>
              <a:t>1-4x</a:t>
            </a:r>
            <a:r>
              <a:rPr lang="en-US" sz="3200" b="1" dirty="0">
                <a:solidFill>
                  <a:schemeClr val="tx1"/>
                </a:solidFill>
              </a:rPr>
              <a:t> in different videos.</a:t>
            </a:r>
          </a:p>
        </p:txBody>
      </p:sp>
    </p:spTree>
    <p:extLst>
      <p:ext uri="{BB962C8B-B14F-4D97-AF65-F5344CB8AC3E}">
        <p14:creationId xmlns:p14="http://schemas.microsoft.com/office/powerpoint/2010/main" val="3517116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randombar(horizont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randombar(horizontal)">
                                      <p:cBhvr>
                                        <p:cTn id="12" dur="500"/>
                                        <p:tgtEl>
                                          <p:spTgt spid="13"/>
                                        </p:tgtEl>
                                      </p:cBhvr>
                                    </p:animEffect>
                                  </p:childTnLst>
                                </p:cTn>
                              </p:par>
                              <p:par>
                                <p:cTn id="13" presetID="14" presetClass="exit" presetSubtype="10" fill="hold" grpId="1" nodeType="withEffect">
                                  <p:stCondLst>
                                    <p:cond delay="0"/>
                                  </p:stCondLst>
                                  <p:childTnLst>
                                    <p:animEffect transition="out" filter="randombar(horizontal)">
                                      <p:cBhvr>
                                        <p:cTn id="14" dur="500"/>
                                        <p:tgtEl>
                                          <p:spTgt spid="9"/>
                                        </p:tgtEl>
                                      </p:cBhvr>
                                    </p:animEffect>
                                    <p:set>
                                      <p:cBhvr>
                                        <p:cTn id="15" dur="1" fill="hold">
                                          <p:stCondLst>
                                            <p:cond delay="499"/>
                                          </p:stCondLst>
                                        </p:cTn>
                                        <p:tgtEl>
                                          <p:spTgt spid="9"/>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4" presetClass="entr" presetSubtype="10" fill="hold" grpId="0"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randombar(horizontal)">
                                      <p:cBhvr>
                                        <p:cTn id="2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9" grpId="1" animBg="1"/>
    </p:bld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E622772-E31A-6444-8F2E-C2F61BBCBC1E}"/>
              </a:ext>
            </a:extLst>
          </p:cNvPr>
          <p:cNvSpPr>
            <a:spLocks noGrp="1"/>
          </p:cNvSpPr>
          <p:nvPr>
            <p:ph type="sldNum" sz="quarter" idx="12"/>
          </p:nvPr>
        </p:nvSpPr>
        <p:spPr/>
        <p:txBody>
          <a:bodyPr/>
          <a:lstStyle/>
          <a:p>
            <a:fld id="{0E1F3F83-CEEF-5D42-8784-473683DD07D4}" type="slidenum">
              <a:rPr lang="en-US" smtClean="0"/>
              <a:t>41</a:t>
            </a:fld>
            <a:endParaRPr lang="en-US"/>
          </a:p>
        </p:txBody>
      </p:sp>
      <p:pic>
        <p:nvPicPr>
          <p:cNvPr id="6" name="Picture 5">
            <a:extLst>
              <a:ext uri="{FF2B5EF4-FFF2-40B4-BE49-F238E27FC236}">
                <a16:creationId xmlns:a16="http://schemas.microsoft.com/office/drawing/2014/main" id="{40A876A9-8C56-8341-88E3-9D4F689245D6}"/>
              </a:ext>
            </a:extLst>
          </p:cNvPr>
          <p:cNvPicPr>
            <a:picLocks noChangeAspect="1"/>
          </p:cNvPicPr>
          <p:nvPr/>
        </p:nvPicPr>
        <p:blipFill>
          <a:blip r:embed="rId2"/>
          <a:stretch>
            <a:fillRect/>
          </a:stretch>
        </p:blipFill>
        <p:spPr>
          <a:xfrm>
            <a:off x="3411199" y="1614459"/>
            <a:ext cx="5369602" cy="3916538"/>
          </a:xfrm>
          <a:prstGeom prst="rect">
            <a:avLst/>
          </a:prstGeom>
        </p:spPr>
      </p:pic>
      <p:sp>
        <p:nvSpPr>
          <p:cNvPr id="8" name="Rectangle 7">
            <a:extLst>
              <a:ext uri="{FF2B5EF4-FFF2-40B4-BE49-F238E27FC236}">
                <a16:creationId xmlns:a16="http://schemas.microsoft.com/office/drawing/2014/main" id="{1DC40120-4373-464D-BA86-DB07F21527FF}"/>
              </a:ext>
            </a:extLst>
          </p:cNvPr>
          <p:cNvSpPr/>
          <p:nvPr/>
        </p:nvSpPr>
        <p:spPr>
          <a:xfrm>
            <a:off x="5" y="5838441"/>
            <a:ext cx="12191995" cy="560350"/>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rPr>
              <a:t>DDS can adapt to bandwidth and preserve higher accuracy.</a:t>
            </a:r>
          </a:p>
        </p:txBody>
      </p:sp>
      <p:sp>
        <p:nvSpPr>
          <p:cNvPr id="9" name="Title 1">
            <a:extLst>
              <a:ext uri="{FF2B5EF4-FFF2-40B4-BE49-F238E27FC236}">
                <a16:creationId xmlns:a16="http://schemas.microsoft.com/office/drawing/2014/main" id="{29D8461F-56BE-4C76-ADEF-9A2F93DCC474}"/>
              </a:ext>
            </a:extLst>
          </p:cNvPr>
          <p:cNvSpPr>
            <a:spLocks noGrp="1"/>
          </p:cNvSpPr>
          <p:nvPr>
            <p:ph type="title"/>
          </p:nvPr>
        </p:nvSpPr>
        <p:spPr>
          <a:xfrm>
            <a:off x="119270" y="365125"/>
            <a:ext cx="12072730" cy="1325563"/>
          </a:xfrm>
        </p:spPr>
        <p:txBody>
          <a:bodyPr>
            <a:normAutofit/>
          </a:bodyPr>
          <a:lstStyle/>
          <a:p>
            <a:pPr algn="ctr"/>
            <a:r>
              <a:rPr lang="en-US" b="1" dirty="0">
                <a:solidFill>
                  <a:srgbClr val="216583"/>
                </a:solidFill>
              </a:rPr>
              <a:t>Bandwidth adaptation</a:t>
            </a:r>
            <a:endParaRPr lang="en-US" dirty="0"/>
          </a:p>
        </p:txBody>
      </p:sp>
    </p:spTree>
    <p:extLst>
      <p:ext uri="{BB962C8B-B14F-4D97-AF65-F5344CB8AC3E}">
        <p14:creationId xmlns:p14="http://schemas.microsoft.com/office/powerpoint/2010/main" val="4043786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randombar(horizontal)">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9270" y="365125"/>
            <a:ext cx="12072730" cy="1325563"/>
          </a:xfrm>
        </p:spPr>
        <p:txBody>
          <a:bodyPr>
            <a:normAutofit/>
          </a:bodyPr>
          <a:lstStyle/>
          <a:p>
            <a:pPr algn="ctr"/>
            <a:r>
              <a:rPr lang="en-US" b="1" dirty="0">
                <a:solidFill>
                  <a:srgbClr val="216583"/>
                </a:solidFill>
              </a:rPr>
              <a:t>Streaming delay</a:t>
            </a:r>
            <a:endParaRPr lang="en-US" dirty="0"/>
          </a:p>
        </p:txBody>
      </p:sp>
      <p:sp>
        <p:nvSpPr>
          <p:cNvPr id="3" name="Slide Number Placeholder 2">
            <a:extLst>
              <a:ext uri="{FF2B5EF4-FFF2-40B4-BE49-F238E27FC236}">
                <a16:creationId xmlns:a16="http://schemas.microsoft.com/office/drawing/2014/main" id="{D8212E72-F46C-B54E-BA00-8C960A081C7F}"/>
              </a:ext>
            </a:extLst>
          </p:cNvPr>
          <p:cNvSpPr>
            <a:spLocks noGrp="1"/>
          </p:cNvSpPr>
          <p:nvPr>
            <p:ph type="sldNum" sz="quarter" idx="12"/>
          </p:nvPr>
        </p:nvSpPr>
        <p:spPr/>
        <p:txBody>
          <a:bodyPr/>
          <a:lstStyle/>
          <a:p>
            <a:r>
              <a:rPr lang="en-US" dirty="0"/>
              <a:t>21</a:t>
            </a:r>
          </a:p>
        </p:txBody>
      </p:sp>
      <p:sp>
        <p:nvSpPr>
          <p:cNvPr id="4" name="Rectangle 3">
            <a:extLst>
              <a:ext uri="{FF2B5EF4-FFF2-40B4-BE49-F238E27FC236}">
                <a16:creationId xmlns:a16="http://schemas.microsoft.com/office/drawing/2014/main" id="{F757C1C2-7F66-4116-90AB-6E96662A883A}"/>
              </a:ext>
            </a:extLst>
          </p:cNvPr>
          <p:cNvSpPr/>
          <p:nvPr/>
        </p:nvSpPr>
        <p:spPr>
          <a:xfrm>
            <a:off x="910336" y="2503994"/>
            <a:ext cx="10147808" cy="369332"/>
          </a:xfrm>
          <a:prstGeom prst="rect">
            <a:avLst/>
          </a:prstGeom>
        </p:spPr>
        <p:txBody>
          <a:bodyPr wrap="square">
            <a:spAutoFit/>
          </a:bodyPr>
          <a:lstStyle/>
          <a:p>
            <a:pPr algn="ctr"/>
            <a:endParaRPr lang="en-US" dirty="0"/>
          </a:p>
        </p:txBody>
      </p:sp>
      <p:pic>
        <p:nvPicPr>
          <p:cNvPr id="5" name="Picture 4">
            <a:extLst>
              <a:ext uri="{FF2B5EF4-FFF2-40B4-BE49-F238E27FC236}">
                <a16:creationId xmlns:a16="http://schemas.microsoft.com/office/drawing/2014/main" id="{60AFE18C-6CBA-4AA5-85E3-16E957A204CE}"/>
              </a:ext>
            </a:extLst>
          </p:cNvPr>
          <p:cNvPicPr>
            <a:picLocks noChangeAspect="1"/>
          </p:cNvPicPr>
          <p:nvPr/>
        </p:nvPicPr>
        <p:blipFill>
          <a:blip r:embed="rId3"/>
          <a:stretch>
            <a:fillRect/>
          </a:stretch>
        </p:blipFill>
        <p:spPr>
          <a:xfrm>
            <a:off x="2037998" y="1504783"/>
            <a:ext cx="8116003" cy="3848433"/>
          </a:xfrm>
          <a:prstGeom prst="rect">
            <a:avLst/>
          </a:prstGeom>
        </p:spPr>
      </p:pic>
      <p:sp>
        <p:nvSpPr>
          <p:cNvPr id="11" name="Rectangle 10">
            <a:extLst>
              <a:ext uri="{FF2B5EF4-FFF2-40B4-BE49-F238E27FC236}">
                <a16:creationId xmlns:a16="http://schemas.microsoft.com/office/drawing/2014/main" id="{849D32C5-C3DC-4F17-BD79-C4669A2CA691}"/>
              </a:ext>
            </a:extLst>
          </p:cNvPr>
          <p:cNvSpPr/>
          <p:nvPr/>
        </p:nvSpPr>
        <p:spPr>
          <a:xfrm>
            <a:off x="5" y="5838441"/>
            <a:ext cx="12191995" cy="560350"/>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rPr>
              <a:t>DDS saves </a:t>
            </a:r>
            <a:r>
              <a:rPr lang="en-US" sz="3200" b="1" dirty="0">
                <a:solidFill>
                  <a:srgbClr val="0070C0"/>
                </a:solidFill>
              </a:rPr>
              <a:t>about 50%</a:t>
            </a:r>
            <a:r>
              <a:rPr lang="en-US" sz="3200" b="1" dirty="0">
                <a:solidFill>
                  <a:schemeClr val="tx1"/>
                </a:solidFill>
              </a:rPr>
              <a:t> streaming under various bandwidth.</a:t>
            </a:r>
          </a:p>
        </p:txBody>
      </p:sp>
    </p:spTree>
    <p:extLst>
      <p:ext uri="{BB962C8B-B14F-4D97-AF65-F5344CB8AC3E}">
        <p14:creationId xmlns:p14="http://schemas.microsoft.com/office/powerpoint/2010/main" val="1965833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randombar(horizontal)">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9270" y="365125"/>
            <a:ext cx="12072730" cy="1325563"/>
          </a:xfrm>
        </p:spPr>
        <p:txBody>
          <a:bodyPr>
            <a:normAutofit/>
          </a:bodyPr>
          <a:lstStyle/>
          <a:p>
            <a:pPr algn="ctr"/>
            <a:r>
              <a:rPr lang="en-US" b="1" dirty="0">
                <a:solidFill>
                  <a:srgbClr val="216583"/>
                </a:solidFill>
              </a:rPr>
              <a:t>End-to-end delay</a:t>
            </a:r>
            <a:endParaRPr lang="en-US" dirty="0"/>
          </a:p>
        </p:txBody>
      </p:sp>
      <p:sp>
        <p:nvSpPr>
          <p:cNvPr id="3" name="Slide Number Placeholder 2">
            <a:extLst>
              <a:ext uri="{FF2B5EF4-FFF2-40B4-BE49-F238E27FC236}">
                <a16:creationId xmlns:a16="http://schemas.microsoft.com/office/drawing/2014/main" id="{D8212E72-F46C-B54E-BA00-8C960A081C7F}"/>
              </a:ext>
            </a:extLst>
          </p:cNvPr>
          <p:cNvSpPr>
            <a:spLocks noGrp="1"/>
          </p:cNvSpPr>
          <p:nvPr>
            <p:ph type="sldNum" sz="quarter" idx="12"/>
          </p:nvPr>
        </p:nvSpPr>
        <p:spPr/>
        <p:txBody>
          <a:bodyPr/>
          <a:lstStyle/>
          <a:p>
            <a:r>
              <a:rPr lang="en-US" dirty="0"/>
              <a:t>22</a:t>
            </a:r>
          </a:p>
        </p:txBody>
      </p:sp>
      <p:sp>
        <p:nvSpPr>
          <p:cNvPr id="4" name="Rectangle 3">
            <a:extLst>
              <a:ext uri="{FF2B5EF4-FFF2-40B4-BE49-F238E27FC236}">
                <a16:creationId xmlns:a16="http://schemas.microsoft.com/office/drawing/2014/main" id="{F757C1C2-7F66-4116-90AB-6E96662A883A}"/>
              </a:ext>
            </a:extLst>
          </p:cNvPr>
          <p:cNvSpPr/>
          <p:nvPr/>
        </p:nvSpPr>
        <p:spPr>
          <a:xfrm>
            <a:off x="910336" y="2503994"/>
            <a:ext cx="10147808" cy="369332"/>
          </a:xfrm>
          <a:prstGeom prst="rect">
            <a:avLst/>
          </a:prstGeom>
        </p:spPr>
        <p:txBody>
          <a:bodyPr wrap="square">
            <a:spAutoFit/>
          </a:bodyPr>
          <a:lstStyle/>
          <a:p>
            <a:pPr algn="ctr"/>
            <a:endParaRPr lang="en-US" dirty="0"/>
          </a:p>
        </p:txBody>
      </p:sp>
      <p:pic>
        <p:nvPicPr>
          <p:cNvPr id="5" name="Picture 4">
            <a:extLst>
              <a:ext uri="{FF2B5EF4-FFF2-40B4-BE49-F238E27FC236}">
                <a16:creationId xmlns:a16="http://schemas.microsoft.com/office/drawing/2014/main" id="{8765ADA5-0643-44B4-A557-EAFEEF744DA6}"/>
              </a:ext>
            </a:extLst>
          </p:cNvPr>
          <p:cNvPicPr>
            <a:picLocks noChangeAspect="1"/>
          </p:cNvPicPr>
          <p:nvPr/>
        </p:nvPicPr>
        <p:blipFill>
          <a:blip r:embed="rId3"/>
          <a:stretch>
            <a:fillRect/>
          </a:stretch>
        </p:blipFill>
        <p:spPr>
          <a:xfrm>
            <a:off x="1407579" y="1361693"/>
            <a:ext cx="9153322" cy="4300453"/>
          </a:xfrm>
          <a:prstGeom prst="rect">
            <a:avLst/>
          </a:prstGeom>
        </p:spPr>
      </p:pic>
      <p:sp>
        <p:nvSpPr>
          <p:cNvPr id="7" name="Rectangle 6">
            <a:extLst>
              <a:ext uri="{FF2B5EF4-FFF2-40B4-BE49-F238E27FC236}">
                <a16:creationId xmlns:a16="http://schemas.microsoft.com/office/drawing/2014/main" id="{53728015-D5ED-4233-A390-9B1EA1E2E5BE}"/>
              </a:ext>
            </a:extLst>
          </p:cNvPr>
          <p:cNvSpPr/>
          <p:nvPr/>
        </p:nvSpPr>
        <p:spPr>
          <a:xfrm>
            <a:off x="5" y="5838441"/>
            <a:ext cx="12191995" cy="560350"/>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rPr>
              <a:t>The end-to-end delay of DDS is </a:t>
            </a:r>
            <a:r>
              <a:rPr lang="en-US" sz="3200" b="1" dirty="0">
                <a:solidFill>
                  <a:srgbClr val="0070C0"/>
                </a:solidFill>
              </a:rPr>
              <a:t>consistently lower </a:t>
            </a:r>
            <a:r>
              <a:rPr lang="en-US" sz="3200" b="1" dirty="0">
                <a:solidFill>
                  <a:schemeClr val="tx1"/>
                </a:solidFill>
              </a:rPr>
              <a:t>than </a:t>
            </a:r>
            <a:r>
              <a:rPr lang="en-US" sz="3200" b="1" dirty="0" err="1">
                <a:solidFill>
                  <a:schemeClr val="tx1"/>
                </a:solidFill>
              </a:rPr>
              <a:t>AWStream</a:t>
            </a:r>
            <a:r>
              <a:rPr lang="en-US" sz="3200" b="1" dirty="0">
                <a:solidFill>
                  <a:schemeClr val="tx1"/>
                </a:solidFill>
              </a:rPr>
              <a:t>.</a:t>
            </a:r>
          </a:p>
        </p:txBody>
      </p:sp>
    </p:spTree>
    <p:extLst>
      <p:ext uri="{BB962C8B-B14F-4D97-AF65-F5344CB8AC3E}">
        <p14:creationId xmlns:p14="http://schemas.microsoft.com/office/powerpoint/2010/main" val="3230472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B8888BE-293A-464F-9B5E-CCD28FB7F0F3}"/>
              </a:ext>
            </a:extLst>
          </p:cNvPr>
          <p:cNvPicPr>
            <a:picLocks noChangeAspect="1"/>
          </p:cNvPicPr>
          <p:nvPr/>
        </p:nvPicPr>
        <p:blipFill>
          <a:blip r:embed="rId2"/>
          <a:stretch>
            <a:fillRect/>
          </a:stretch>
        </p:blipFill>
        <p:spPr>
          <a:xfrm>
            <a:off x="6096000" y="151026"/>
            <a:ext cx="5332873" cy="4477913"/>
          </a:xfrm>
          <a:prstGeom prst="rect">
            <a:avLst/>
          </a:prstGeom>
          <a:ln>
            <a:solidFill>
              <a:schemeClr val="tx1"/>
            </a:solidFill>
          </a:ln>
          <a:effectLst>
            <a:outerShdw blurRad="50800" dist="38100" dir="2700000" algn="tl" rotWithShape="0">
              <a:prstClr val="black">
                <a:alpha val="40000"/>
              </a:prstClr>
            </a:outerShdw>
          </a:effectLst>
        </p:spPr>
      </p:pic>
      <p:sp>
        <p:nvSpPr>
          <p:cNvPr id="6" name="TextBox 5">
            <a:extLst>
              <a:ext uri="{FF2B5EF4-FFF2-40B4-BE49-F238E27FC236}">
                <a16:creationId xmlns:a16="http://schemas.microsoft.com/office/drawing/2014/main" id="{5E9D4BDE-7F8D-2041-9ED2-D88B54B46A98}"/>
              </a:ext>
            </a:extLst>
          </p:cNvPr>
          <p:cNvSpPr txBox="1"/>
          <p:nvPr/>
        </p:nvSpPr>
        <p:spPr>
          <a:xfrm>
            <a:off x="292058" y="1070442"/>
            <a:ext cx="5262594" cy="3785652"/>
          </a:xfrm>
          <a:prstGeom prst="rect">
            <a:avLst/>
          </a:prstGeom>
          <a:noFill/>
        </p:spPr>
        <p:txBody>
          <a:bodyPr wrap="none" rtlCol="0">
            <a:spAutoFit/>
          </a:bodyPr>
          <a:lstStyle/>
          <a:p>
            <a:r>
              <a:rPr lang="en-US" sz="2400" dirty="0"/>
              <a:t>More details in our paper:</a:t>
            </a:r>
          </a:p>
          <a:p>
            <a:endParaRPr lang="en-US" sz="2400" dirty="0"/>
          </a:p>
          <a:p>
            <a:pPr marL="285750" indent="-285750">
              <a:buFontTx/>
              <a:buChar char="-"/>
            </a:pPr>
            <a:r>
              <a:rPr lang="en-US" sz="2400" dirty="0"/>
              <a:t>Cost-delay-accuracy analysis</a:t>
            </a:r>
          </a:p>
          <a:p>
            <a:pPr marL="285750" indent="-285750">
              <a:buFontTx/>
              <a:buChar char="-"/>
            </a:pPr>
            <a:r>
              <a:rPr lang="en-US" sz="2400" dirty="0"/>
              <a:t>Bandwidth adaptation</a:t>
            </a:r>
          </a:p>
          <a:p>
            <a:pPr marL="285750" indent="-285750">
              <a:buFontTx/>
              <a:buChar char="-"/>
            </a:pPr>
            <a:r>
              <a:rPr lang="en-US" sz="2400" dirty="0"/>
              <a:t>More design rationales</a:t>
            </a:r>
          </a:p>
          <a:p>
            <a:pPr marL="285750" indent="-285750">
              <a:buFontTx/>
              <a:buChar char="-"/>
            </a:pPr>
            <a:r>
              <a:rPr lang="en-US" sz="2400" dirty="0"/>
              <a:t>End-to-end delay analysis</a:t>
            </a:r>
          </a:p>
          <a:p>
            <a:pPr marL="285750" indent="-285750">
              <a:buFontTx/>
              <a:buChar char="-"/>
            </a:pPr>
            <a:r>
              <a:rPr lang="en-US" sz="2400" dirty="0"/>
              <a:t>DDS under various network conditions</a:t>
            </a:r>
          </a:p>
          <a:p>
            <a:pPr marL="285750" indent="-285750">
              <a:buFontTx/>
              <a:buChar char="-"/>
            </a:pPr>
            <a:r>
              <a:rPr lang="en-US" sz="2400" dirty="0"/>
              <a:t>Parameter sensitivity analysis</a:t>
            </a:r>
          </a:p>
          <a:p>
            <a:pPr marL="285750" indent="-285750">
              <a:buFontTx/>
              <a:buChar char="-"/>
            </a:pPr>
            <a:r>
              <a:rPr lang="en-US" sz="2400" dirty="0"/>
              <a:t>Fault tolerance</a:t>
            </a:r>
          </a:p>
          <a:p>
            <a:r>
              <a:rPr lang="en-US" sz="2400" dirty="0"/>
              <a:t>…</a:t>
            </a:r>
          </a:p>
        </p:txBody>
      </p:sp>
      <p:sp>
        <p:nvSpPr>
          <p:cNvPr id="4" name="Slide Number Placeholder 2">
            <a:extLst>
              <a:ext uri="{FF2B5EF4-FFF2-40B4-BE49-F238E27FC236}">
                <a16:creationId xmlns:a16="http://schemas.microsoft.com/office/drawing/2014/main" id="{9BA0BCDE-ADFA-422B-B137-A31CC6DAEBC4}"/>
              </a:ext>
            </a:extLst>
          </p:cNvPr>
          <p:cNvSpPr>
            <a:spLocks noGrp="1"/>
          </p:cNvSpPr>
          <p:nvPr>
            <p:ph type="sldNum" sz="quarter" idx="12"/>
          </p:nvPr>
        </p:nvSpPr>
        <p:spPr>
          <a:xfrm>
            <a:off x="8610600" y="6356350"/>
            <a:ext cx="2743200" cy="365125"/>
          </a:xfrm>
        </p:spPr>
        <p:txBody>
          <a:bodyPr/>
          <a:lstStyle/>
          <a:p>
            <a:r>
              <a:rPr lang="en-US" dirty="0"/>
              <a:t>23</a:t>
            </a:r>
          </a:p>
        </p:txBody>
      </p:sp>
    </p:spTree>
    <p:extLst>
      <p:ext uri="{BB962C8B-B14F-4D97-AF65-F5344CB8AC3E}">
        <p14:creationId xmlns:p14="http://schemas.microsoft.com/office/powerpoint/2010/main" val="16313389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67640" y="1690688"/>
            <a:ext cx="11925300" cy="5281221"/>
          </a:xfrm>
        </p:spPr>
        <p:txBody>
          <a:bodyPr>
            <a:noAutofit/>
          </a:bodyPr>
          <a:lstStyle/>
          <a:p>
            <a:r>
              <a:rPr lang="en-US" sz="2400" dirty="0"/>
              <a:t>Video streaming for analytics enables aggressive video compression</a:t>
            </a:r>
          </a:p>
          <a:p>
            <a:endParaRPr lang="en-US" sz="2400" dirty="0"/>
          </a:p>
          <a:p>
            <a:r>
              <a:rPr lang="en-US" sz="2400" dirty="0"/>
              <a:t>Only the </a:t>
            </a:r>
            <a:r>
              <a:rPr lang="en-US" sz="2400" b="1" dirty="0">
                <a:solidFill>
                  <a:srgbClr val="DD7C1B"/>
                </a:solidFill>
              </a:rPr>
              <a:t>server-side DNN </a:t>
            </a:r>
            <a:r>
              <a:rPr lang="en-US" sz="2400" dirty="0"/>
              <a:t>has sufficient info to accurately guide video streaming</a:t>
            </a:r>
          </a:p>
          <a:p>
            <a:endParaRPr lang="en-US" sz="2400" dirty="0"/>
          </a:p>
          <a:p>
            <a:r>
              <a:rPr lang="en-US" sz="2400" b="1" dirty="0"/>
              <a:t>Our contribution:</a:t>
            </a:r>
            <a:r>
              <a:rPr lang="en-US" sz="2400" dirty="0"/>
              <a:t> DDS: iterative workflow driven by DNN feedback on real-time content</a:t>
            </a:r>
          </a:p>
          <a:p>
            <a:endParaRPr lang="en-US" sz="2400" dirty="0"/>
          </a:p>
          <a:p>
            <a:r>
              <a:rPr lang="en-US" sz="2400" dirty="0"/>
              <a:t>Results: better bandwidth-accuracy trade-off and lower end-to-end delay</a:t>
            </a:r>
          </a:p>
          <a:p>
            <a:endParaRPr lang="en-US" sz="2400" dirty="0"/>
          </a:p>
          <a:p>
            <a:r>
              <a:rPr lang="en-US" sz="2400" dirty="0"/>
              <a:t>More resources: </a:t>
            </a:r>
            <a:r>
              <a:rPr lang="en-US" sz="2400" dirty="0">
                <a:hlinkClick r:id="rId3"/>
              </a:rPr>
              <a:t>https://kuntaidu.github.io/aboutme</a:t>
            </a:r>
            <a:endParaRPr lang="en-US" sz="2400" dirty="0"/>
          </a:p>
        </p:txBody>
      </p:sp>
      <p:sp>
        <p:nvSpPr>
          <p:cNvPr id="4" name="Slide Number Placeholder 3">
            <a:extLst>
              <a:ext uri="{FF2B5EF4-FFF2-40B4-BE49-F238E27FC236}">
                <a16:creationId xmlns:a16="http://schemas.microsoft.com/office/drawing/2014/main" id="{954FF4BD-CF21-AF49-B8D4-75D868940526}"/>
              </a:ext>
            </a:extLst>
          </p:cNvPr>
          <p:cNvSpPr>
            <a:spLocks noGrp="1"/>
          </p:cNvSpPr>
          <p:nvPr>
            <p:ph type="sldNum" sz="quarter" idx="12"/>
          </p:nvPr>
        </p:nvSpPr>
        <p:spPr/>
        <p:txBody>
          <a:bodyPr/>
          <a:lstStyle/>
          <a:p>
            <a:r>
              <a:rPr lang="en-US"/>
              <a:t>24</a:t>
            </a:r>
            <a:endParaRPr lang="en-US" dirty="0"/>
          </a:p>
        </p:txBody>
      </p:sp>
      <p:sp>
        <p:nvSpPr>
          <p:cNvPr id="6" name="Title 5">
            <a:extLst>
              <a:ext uri="{FF2B5EF4-FFF2-40B4-BE49-F238E27FC236}">
                <a16:creationId xmlns:a16="http://schemas.microsoft.com/office/drawing/2014/main" id="{AAB8E2BD-1F5A-4A61-82CA-74B8B862E6D6}"/>
              </a:ext>
            </a:extLst>
          </p:cNvPr>
          <p:cNvSpPr>
            <a:spLocks noGrp="1"/>
          </p:cNvSpPr>
          <p:nvPr>
            <p:ph type="title"/>
          </p:nvPr>
        </p:nvSpPr>
        <p:spPr/>
        <p:txBody>
          <a:bodyPr/>
          <a:lstStyle/>
          <a:p>
            <a:pPr algn="ctr"/>
            <a:r>
              <a:rPr lang="en-US" b="1" dirty="0">
                <a:solidFill>
                  <a:srgbClr val="216583"/>
                </a:solidFill>
              </a:rPr>
              <a:t>Conclusion</a:t>
            </a:r>
            <a:endParaRPr lang="en-US" dirty="0"/>
          </a:p>
        </p:txBody>
      </p:sp>
    </p:spTree>
    <p:extLst>
      <p:ext uri="{BB962C8B-B14F-4D97-AF65-F5344CB8AC3E}">
        <p14:creationId xmlns:p14="http://schemas.microsoft.com/office/powerpoint/2010/main" val="17706376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randombar(horizontal)">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randombar(horizontal)">
                                      <p:cBhvr>
                                        <p:cTn id="12" dur="500"/>
                                        <p:tgtEl>
                                          <p:spTgt spid="3">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animEffect transition="in" filter="randombar(horizontal)">
                                      <p:cBhvr>
                                        <p:cTn id="17" dur="500"/>
                                        <p:tgtEl>
                                          <p:spTgt spid="3">
                                            <p:txEl>
                                              <p:pRg st="6" end="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3">
                                            <p:txEl>
                                              <p:pRg st="8" end="8"/>
                                            </p:txEl>
                                          </p:spTgt>
                                        </p:tgtEl>
                                        <p:attrNameLst>
                                          <p:attrName>style.visibility</p:attrName>
                                        </p:attrNameLst>
                                      </p:cBhvr>
                                      <p:to>
                                        <p:strVal val="visible"/>
                                      </p:to>
                                    </p:set>
                                    <p:animEffect transition="in" filter="randombar(horizontal)">
                                      <p:cBhvr>
                                        <p:cTn id="22"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9B60F4-9835-468A-A893-331E8E599C6E}"/>
              </a:ext>
            </a:extLst>
          </p:cNvPr>
          <p:cNvSpPr>
            <a:spLocks noGrp="1"/>
          </p:cNvSpPr>
          <p:nvPr>
            <p:ph type="title"/>
          </p:nvPr>
        </p:nvSpPr>
        <p:spPr/>
        <p:txBody>
          <a:bodyPr/>
          <a:lstStyle/>
          <a:p>
            <a:r>
              <a:rPr lang="en-US" b="1" dirty="0">
                <a:solidFill>
                  <a:srgbClr val="216583"/>
                </a:solidFill>
              </a:rPr>
              <a:t>Design goals of video streaming protocol</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346A18D-AC3F-4295-B1F5-E1051F151446}"/>
                  </a:ext>
                </a:extLst>
              </p:cNvPr>
              <p:cNvSpPr>
                <a:spLocks noGrp="1"/>
              </p:cNvSpPr>
              <p:nvPr>
                <p:ph idx="1"/>
              </p:nvPr>
            </p:nvSpPr>
            <p:spPr>
              <a:xfrm>
                <a:off x="838200" y="3484806"/>
                <a:ext cx="10515600" cy="2357557"/>
              </a:xfrm>
            </p:spPr>
            <p:txBody>
              <a:bodyPr>
                <a:normAutofit lnSpcReduction="10000"/>
              </a:bodyPr>
              <a:lstStyle/>
              <a:p>
                <a:r>
                  <a:rPr lang="en-US" sz="2400" b="1" dirty="0"/>
                  <a:t>Preserver high accuracy</a:t>
                </a:r>
                <a:endParaRPr lang="en-US" sz="2400" dirty="0"/>
              </a:p>
              <a:p>
                <a:pPr lvl="1"/>
                <a:r>
                  <a:rPr lang="en-US" dirty="0"/>
                  <a:t>As if the server-side DNN is directly inference on the raw video</a:t>
                </a:r>
              </a:p>
              <a:p>
                <a:endParaRPr lang="en-US" sz="2400" dirty="0"/>
              </a:p>
              <a:p>
                <a:r>
                  <a:rPr lang="en-US" sz="2400" b="1" dirty="0"/>
                  <a:t>Save bandwidth</a:t>
                </a:r>
              </a:p>
              <a:p>
                <a:pPr lvl="1"/>
                <a:r>
                  <a:rPr lang="en-US" dirty="0"/>
                  <a:t>Bandwidth cost (e.g., cellular) </a:t>
                </a:r>
                <a14:m>
                  <m:oMath xmlns:m="http://schemas.openxmlformats.org/officeDocument/2006/math">
                    <m:r>
                      <a:rPr lang="en-US" i="1">
                        <a:latin typeface="Cambria Math" panose="02040503050406030204" pitchFamily="18" charset="0"/>
                      </a:rPr>
                      <m:t>↓</m:t>
                    </m:r>
                  </m:oMath>
                </a14:m>
                <a:endParaRPr lang="en-US" dirty="0"/>
              </a:p>
              <a:p>
                <a:pPr lvl="1"/>
                <a:r>
                  <a:rPr lang="en-US" dirty="0"/>
                  <a:t>Streaming delay per frame</a:t>
                </a:r>
                <a14:m>
                  <m:oMath xmlns:m="http://schemas.openxmlformats.org/officeDocument/2006/math">
                    <m:r>
                      <a:rPr lang="en-US" i="1">
                        <a:latin typeface="Cambria Math" panose="02040503050406030204" pitchFamily="18" charset="0"/>
                      </a:rPr>
                      <m:t>↓</m:t>
                    </m:r>
                  </m:oMath>
                </a14:m>
                <a:r>
                  <a:rPr lang="en-US" b="0" dirty="0">
                    <a:sym typeface="Wingdings" panose="05000000000000000000" pitchFamily="2" charset="2"/>
                  </a:rPr>
                  <a:t>    Response delay</a:t>
                </a:r>
                <a:r>
                  <a:rPr lang="en-US" dirty="0"/>
                  <a:t> </a:t>
                </a:r>
                <a14:m>
                  <m:oMath xmlns:m="http://schemas.openxmlformats.org/officeDocument/2006/math">
                    <m:r>
                      <a:rPr lang="en-US" i="1">
                        <a:latin typeface="Cambria Math" panose="02040503050406030204" pitchFamily="18" charset="0"/>
                      </a:rPr>
                      <m:t>↓</m:t>
                    </m:r>
                  </m:oMath>
                </a14:m>
                <a:endParaRPr lang="en-US" b="0" dirty="0"/>
              </a:p>
              <a:p>
                <a:pPr lvl="1"/>
                <a:endParaRPr lang="en-US" sz="2000" b="0" dirty="0"/>
              </a:p>
              <a:p>
                <a:pPr lvl="1"/>
                <a:endParaRPr lang="en-US" sz="2000" b="0" dirty="0"/>
              </a:p>
              <a:p>
                <a:pPr lvl="1"/>
                <a:endParaRPr lang="en-US" sz="2000" b="0" dirty="0"/>
              </a:p>
              <a:p>
                <a:pPr lvl="1"/>
                <a:endParaRPr lang="en-US" sz="2000" dirty="0"/>
              </a:p>
              <a:p>
                <a:pPr lvl="1"/>
                <a:endParaRPr lang="en-US" sz="2000" dirty="0"/>
              </a:p>
            </p:txBody>
          </p:sp>
        </mc:Choice>
        <mc:Fallback xmlns="">
          <p:sp>
            <p:nvSpPr>
              <p:cNvPr id="3" name="Content Placeholder 2">
                <a:extLst>
                  <a:ext uri="{FF2B5EF4-FFF2-40B4-BE49-F238E27FC236}">
                    <a16:creationId xmlns:a16="http://schemas.microsoft.com/office/drawing/2014/main" id="{6346A18D-AC3F-4295-B1F5-E1051F151446}"/>
                  </a:ext>
                </a:extLst>
              </p:cNvPr>
              <p:cNvSpPr>
                <a:spLocks noGrp="1" noRot="1" noChangeAspect="1" noMove="1" noResize="1" noEditPoints="1" noAdjustHandles="1" noChangeArrowheads="1" noChangeShapeType="1" noTextEdit="1"/>
              </p:cNvSpPr>
              <p:nvPr>
                <p:ph idx="1"/>
              </p:nvPr>
            </p:nvSpPr>
            <p:spPr>
              <a:xfrm>
                <a:off x="838200" y="3484806"/>
                <a:ext cx="10515600" cy="2357557"/>
              </a:xfrm>
              <a:blipFill>
                <a:blip r:embed="rId2"/>
                <a:stretch>
                  <a:fillRect l="-812" t="-4922" b="-3627"/>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4E4B0706-EC7C-40BE-AF54-F22EB4413F1C}"/>
              </a:ext>
            </a:extLst>
          </p:cNvPr>
          <p:cNvSpPr>
            <a:spLocks noGrp="1"/>
          </p:cNvSpPr>
          <p:nvPr>
            <p:ph type="sldNum" sz="quarter" idx="12"/>
          </p:nvPr>
        </p:nvSpPr>
        <p:spPr/>
        <p:txBody>
          <a:bodyPr/>
          <a:lstStyle/>
          <a:p>
            <a:fld id="{0E1F3F83-CEEF-5D42-8784-473683DD07D4}" type="slidenum">
              <a:rPr lang="en-US" smtClean="0"/>
              <a:t>5</a:t>
            </a:fld>
            <a:endParaRPr lang="en-US"/>
          </a:p>
        </p:txBody>
      </p:sp>
      <p:grpSp>
        <p:nvGrpSpPr>
          <p:cNvPr id="21" name="Group 20">
            <a:extLst>
              <a:ext uri="{FF2B5EF4-FFF2-40B4-BE49-F238E27FC236}">
                <a16:creationId xmlns:a16="http://schemas.microsoft.com/office/drawing/2014/main" id="{0BC80D45-A391-4492-A3D2-1F7135C68C75}"/>
              </a:ext>
            </a:extLst>
          </p:cNvPr>
          <p:cNvGrpSpPr/>
          <p:nvPr/>
        </p:nvGrpSpPr>
        <p:grpSpPr>
          <a:xfrm>
            <a:off x="3486104" y="1612501"/>
            <a:ext cx="5323997" cy="1583350"/>
            <a:chOff x="3486104" y="1617572"/>
            <a:chExt cx="5323997" cy="1583350"/>
          </a:xfrm>
        </p:grpSpPr>
        <p:pic>
          <p:nvPicPr>
            <p:cNvPr id="20" name="Graphic 19" descr="Server">
              <a:extLst>
                <a:ext uri="{FF2B5EF4-FFF2-40B4-BE49-F238E27FC236}">
                  <a16:creationId xmlns:a16="http://schemas.microsoft.com/office/drawing/2014/main" id="{95504C86-3ACA-4603-B10C-A64EDFA09C8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230702" y="2007896"/>
              <a:ext cx="914400" cy="914400"/>
            </a:xfrm>
            <a:prstGeom prst="rect">
              <a:avLst/>
            </a:prstGeom>
          </p:spPr>
        </p:pic>
        <p:sp>
          <p:nvSpPr>
            <p:cNvPr id="12" name="Rectangle 11">
              <a:extLst>
                <a:ext uri="{FF2B5EF4-FFF2-40B4-BE49-F238E27FC236}">
                  <a16:creationId xmlns:a16="http://schemas.microsoft.com/office/drawing/2014/main" id="{98E0B6C8-D954-4702-B6D6-5AE3BCECE32A}"/>
                </a:ext>
              </a:extLst>
            </p:cNvPr>
            <p:cNvSpPr/>
            <p:nvPr/>
          </p:nvSpPr>
          <p:spPr>
            <a:xfrm>
              <a:off x="6565704" y="2734186"/>
              <a:ext cx="2244397" cy="461665"/>
            </a:xfrm>
            <a:prstGeom prst="rect">
              <a:avLst/>
            </a:prstGeom>
          </p:spPr>
          <p:txBody>
            <a:bodyPr wrap="none">
              <a:spAutoFit/>
            </a:bodyPr>
            <a:lstStyle/>
            <a:p>
              <a:r>
                <a:rPr lang="en-US" sz="2400" dirty="0"/>
                <a:t>Server-side DNN</a:t>
              </a:r>
            </a:p>
          </p:txBody>
        </p:sp>
        <p:pic>
          <p:nvPicPr>
            <p:cNvPr id="13" name="Picture 12" descr="A close up of a logo&#10;&#10;Description automatically generated">
              <a:extLst>
                <a:ext uri="{FF2B5EF4-FFF2-40B4-BE49-F238E27FC236}">
                  <a16:creationId xmlns:a16="http://schemas.microsoft.com/office/drawing/2014/main" id="{08236A66-B1B4-45B7-A6AC-46007629A664}"/>
                </a:ext>
              </a:extLst>
            </p:cNvPr>
            <p:cNvPicPr>
              <a:picLocks noChangeAspect="1"/>
            </p:cNvPicPr>
            <p:nvPr/>
          </p:nvPicPr>
          <p:blipFill>
            <a:blip r:embed="rId5"/>
            <a:stretch>
              <a:fillRect/>
            </a:stretch>
          </p:blipFill>
          <p:spPr>
            <a:xfrm>
              <a:off x="7895701" y="1617572"/>
              <a:ext cx="914400" cy="914400"/>
            </a:xfrm>
            <a:prstGeom prst="rect">
              <a:avLst/>
            </a:prstGeom>
          </p:spPr>
        </p:pic>
        <p:sp>
          <p:nvSpPr>
            <p:cNvPr id="11" name="Rectangle 10">
              <a:extLst>
                <a:ext uri="{FF2B5EF4-FFF2-40B4-BE49-F238E27FC236}">
                  <a16:creationId xmlns:a16="http://schemas.microsoft.com/office/drawing/2014/main" id="{A7CC8A8F-9B2D-462E-B5D7-F89C43D78168}"/>
                </a:ext>
              </a:extLst>
            </p:cNvPr>
            <p:cNvSpPr/>
            <p:nvPr/>
          </p:nvSpPr>
          <p:spPr>
            <a:xfrm>
              <a:off x="3486104" y="2739257"/>
              <a:ext cx="1143390" cy="461665"/>
            </a:xfrm>
            <a:prstGeom prst="rect">
              <a:avLst/>
            </a:prstGeom>
          </p:spPr>
          <p:txBody>
            <a:bodyPr wrap="none">
              <a:spAutoFit/>
            </a:bodyPr>
            <a:lstStyle/>
            <a:p>
              <a:r>
                <a:rPr lang="en-US" sz="2400" dirty="0"/>
                <a:t>Camera</a:t>
              </a:r>
            </a:p>
          </p:txBody>
        </p:sp>
        <p:cxnSp>
          <p:nvCxnSpPr>
            <p:cNvPr id="9" name="Straight Arrow Connector 8">
              <a:extLst>
                <a:ext uri="{FF2B5EF4-FFF2-40B4-BE49-F238E27FC236}">
                  <a16:creationId xmlns:a16="http://schemas.microsoft.com/office/drawing/2014/main" id="{6D3B6BA4-59B5-453A-A668-090E957F1CA9}"/>
                </a:ext>
              </a:extLst>
            </p:cNvPr>
            <p:cNvCxnSpPr/>
            <p:nvPr/>
          </p:nvCxnSpPr>
          <p:spPr>
            <a:xfrm>
              <a:off x="4626533" y="2458856"/>
              <a:ext cx="2512340" cy="6240"/>
            </a:xfrm>
            <a:prstGeom prst="straightConnector1">
              <a:avLst/>
            </a:prstGeom>
            <a:ln w="50800">
              <a:prstDash val="dash"/>
              <a:tailEnd type="triangle"/>
            </a:ln>
          </p:spPr>
          <p:style>
            <a:lnRef idx="1">
              <a:schemeClr val="dk1"/>
            </a:lnRef>
            <a:fillRef idx="0">
              <a:schemeClr val="dk1"/>
            </a:fillRef>
            <a:effectRef idx="0">
              <a:schemeClr val="dk1"/>
            </a:effectRef>
            <a:fontRef idx="minor">
              <a:schemeClr val="tx1"/>
            </a:fontRef>
          </p:style>
        </p:cxnSp>
        <p:sp>
          <p:nvSpPr>
            <p:cNvPr id="14" name="Rectangle 13">
              <a:extLst>
                <a:ext uri="{FF2B5EF4-FFF2-40B4-BE49-F238E27FC236}">
                  <a16:creationId xmlns:a16="http://schemas.microsoft.com/office/drawing/2014/main" id="{B1DBB6FB-CB7B-456F-868D-8FDDC89BD360}"/>
                </a:ext>
              </a:extLst>
            </p:cNvPr>
            <p:cNvSpPr/>
            <p:nvPr/>
          </p:nvSpPr>
          <p:spPr>
            <a:xfrm>
              <a:off x="5163984" y="1757520"/>
              <a:ext cx="1263744" cy="461665"/>
            </a:xfrm>
            <a:prstGeom prst="rect">
              <a:avLst/>
            </a:prstGeom>
          </p:spPr>
          <p:txBody>
            <a:bodyPr wrap="none">
              <a:spAutoFit/>
            </a:bodyPr>
            <a:lstStyle/>
            <a:p>
              <a:r>
                <a:rPr lang="en-US" sz="2400" dirty="0"/>
                <a:t>Network</a:t>
              </a:r>
            </a:p>
          </p:txBody>
        </p:sp>
        <p:pic>
          <p:nvPicPr>
            <p:cNvPr id="16" name="Graphic 15" descr="Cloud">
              <a:extLst>
                <a:ext uri="{FF2B5EF4-FFF2-40B4-BE49-F238E27FC236}">
                  <a16:creationId xmlns:a16="http://schemas.microsoft.com/office/drawing/2014/main" id="{64E16883-5A9E-4735-B84D-BE7EFD66ED0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338656" y="1966082"/>
              <a:ext cx="914400" cy="914400"/>
            </a:xfrm>
            <a:prstGeom prst="rect">
              <a:avLst/>
            </a:prstGeom>
          </p:spPr>
        </p:pic>
        <p:pic>
          <p:nvPicPr>
            <p:cNvPr id="18" name="Graphic 17" descr="Video camera">
              <a:extLst>
                <a:ext uri="{FF2B5EF4-FFF2-40B4-BE49-F238E27FC236}">
                  <a16:creationId xmlns:a16="http://schemas.microsoft.com/office/drawing/2014/main" id="{3B760F27-E851-45A0-A156-1DFB3F72943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594624" y="1964849"/>
              <a:ext cx="914400" cy="914400"/>
            </a:xfrm>
            <a:prstGeom prst="rect">
              <a:avLst/>
            </a:prstGeom>
          </p:spPr>
        </p:pic>
      </p:grpSp>
    </p:spTree>
    <p:extLst>
      <p:ext uri="{BB962C8B-B14F-4D97-AF65-F5344CB8AC3E}">
        <p14:creationId xmlns:p14="http://schemas.microsoft.com/office/powerpoint/2010/main" val="693711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randombar(horizontal)">
                                      <p:cBhvr>
                                        <p:cTn id="7" dur="500"/>
                                        <p:tgtEl>
                                          <p:spTgt spid="3">
                                            <p:txEl>
                                              <p:pRg st="0" end="0"/>
                                            </p:txEl>
                                          </p:spTgt>
                                        </p:tgtEl>
                                      </p:cBhvr>
                                    </p:animEffect>
                                  </p:childTnLst>
                                </p:cTn>
                              </p:par>
                              <p:par>
                                <p:cTn id="8" presetID="14" presetClass="entr" presetSubtype="1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randombar(horizontal)">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randombar(horizontal)">
                                      <p:cBhvr>
                                        <p:cTn id="15" dur="500"/>
                                        <p:tgtEl>
                                          <p:spTgt spid="3">
                                            <p:txEl>
                                              <p:pRg st="3" end="3"/>
                                            </p:txEl>
                                          </p:spTgt>
                                        </p:tgtEl>
                                      </p:cBhvr>
                                    </p:animEffect>
                                  </p:childTnLst>
                                </p:cTn>
                              </p:par>
                              <p:par>
                                <p:cTn id="16" presetID="14" presetClass="entr" presetSubtype="10" fill="hold"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randombar(horizontal)">
                                      <p:cBhvr>
                                        <p:cTn id="18" dur="500"/>
                                        <p:tgtEl>
                                          <p:spTgt spid="3">
                                            <p:txEl>
                                              <p:pRg st="4" end="4"/>
                                            </p:txEl>
                                          </p:spTgt>
                                        </p:tgtEl>
                                      </p:cBhvr>
                                    </p:animEffect>
                                  </p:childTnLst>
                                </p:cTn>
                              </p:par>
                              <p:par>
                                <p:cTn id="19" presetID="14" presetClass="entr" presetSubtype="1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randombar(horizontal)">
                                      <p:cBhvr>
                                        <p:cTn id="21"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527" y="0"/>
            <a:ext cx="12731748" cy="1360170"/>
          </a:xfrm>
        </p:spPr>
        <p:txBody>
          <a:bodyPr vert="horz" lIns="91440" tIns="45720" rIns="91440" bIns="45720" rtlCol="0" anchor="ctr">
            <a:normAutofit/>
          </a:bodyPr>
          <a:lstStyle/>
          <a:p>
            <a:pPr algn="ctr"/>
            <a:r>
              <a:rPr lang="en-US" sz="4000" b="1" dirty="0">
                <a:solidFill>
                  <a:srgbClr val="216583"/>
                </a:solidFill>
              </a:rPr>
              <a:t>Bandwidth saving opportunity: aggressive compression</a:t>
            </a:r>
          </a:p>
        </p:txBody>
      </p:sp>
      <p:sp>
        <p:nvSpPr>
          <p:cNvPr id="10" name="Slide Number Placeholder 9">
            <a:extLst>
              <a:ext uri="{FF2B5EF4-FFF2-40B4-BE49-F238E27FC236}">
                <a16:creationId xmlns:a16="http://schemas.microsoft.com/office/drawing/2014/main" id="{A12DDE10-1847-DD4D-90F6-6234D62250AB}"/>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defTabSz="457200">
              <a:spcAft>
                <a:spcPts val="600"/>
              </a:spcAft>
            </a:pPr>
            <a:fld id="{0E1F3F83-CEEF-5D42-8784-473683DD07D4}" type="slidenum">
              <a:rPr lang="en-US" smtClean="0"/>
              <a:pPr defTabSz="457200">
                <a:spcAft>
                  <a:spcPts val="600"/>
                </a:spcAft>
              </a:pPr>
              <a:t>6</a:t>
            </a:fld>
            <a:endParaRPr lang="en-US"/>
          </a:p>
        </p:txBody>
      </p:sp>
      <p:grpSp>
        <p:nvGrpSpPr>
          <p:cNvPr id="5" name="Group 4">
            <a:extLst>
              <a:ext uri="{FF2B5EF4-FFF2-40B4-BE49-F238E27FC236}">
                <a16:creationId xmlns:a16="http://schemas.microsoft.com/office/drawing/2014/main" id="{A6DF8186-A51C-4533-B47D-9F459F8A92A6}"/>
              </a:ext>
            </a:extLst>
          </p:cNvPr>
          <p:cNvGrpSpPr/>
          <p:nvPr/>
        </p:nvGrpSpPr>
        <p:grpSpPr>
          <a:xfrm>
            <a:off x="6362530" y="784561"/>
            <a:ext cx="5491873" cy="4686272"/>
            <a:chOff x="6362530" y="784561"/>
            <a:chExt cx="5491873" cy="4686272"/>
          </a:xfrm>
        </p:grpSpPr>
        <p:grpSp>
          <p:nvGrpSpPr>
            <p:cNvPr id="114" name="Group 113">
              <a:extLst>
                <a:ext uri="{FF2B5EF4-FFF2-40B4-BE49-F238E27FC236}">
                  <a16:creationId xmlns:a16="http://schemas.microsoft.com/office/drawing/2014/main" id="{EF4EB976-9A01-40EE-8544-C570DCB10398}"/>
                </a:ext>
              </a:extLst>
            </p:cNvPr>
            <p:cNvGrpSpPr/>
            <p:nvPr/>
          </p:nvGrpSpPr>
          <p:grpSpPr>
            <a:xfrm>
              <a:off x="6429579" y="2531618"/>
              <a:ext cx="5424824" cy="2939215"/>
              <a:chOff x="191559" y="3099687"/>
              <a:chExt cx="5424824" cy="2939215"/>
            </a:xfrm>
          </p:grpSpPr>
          <p:sp>
            <p:nvSpPr>
              <p:cNvPr id="8" name="Rectangle 7">
                <a:extLst>
                  <a:ext uri="{FF2B5EF4-FFF2-40B4-BE49-F238E27FC236}">
                    <a16:creationId xmlns:a16="http://schemas.microsoft.com/office/drawing/2014/main" id="{A46B4064-1937-4638-BBEE-46CF82FDA1E5}"/>
                  </a:ext>
                </a:extLst>
              </p:cNvPr>
              <p:cNvSpPr/>
              <p:nvPr/>
            </p:nvSpPr>
            <p:spPr>
              <a:xfrm>
                <a:off x="191559" y="3099687"/>
                <a:ext cx="5424824" cy="2939215"/>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2" name="Picture 111">
                <a:extLst>
                  <a:ext uri="{FF2B5EF4-FFF2-40B4-BE49-F238E27FC236}">
                    <a16:creationId xmlns:a16="http://schemas.microsoft.com/office/drawing/2014/main" id="{0C487C23-C946-495F-805E-5F58F396CAF7}"/>
                  </a:ext>
                </a:extLst>
              </p:cNvPr>
              <p:cNvPicPr>
                <a:picLocks noChangeAspect="1"/>
              </p:cNvPicPr>
              <p:nvPr/>
            </p:nvPicPr>
            <p:blipFill>
              <a:blip r:embed="rId3"/>
              <a:srcRect l="91352" t="66062" r="804" b="16748"/>
              <a:stretch>
                <a:fillRect/>
              </a:stretch>
            </p:blipFill>
            <p:spPr>
              <a:xfrm>
                <a:off x="5187409" y="5041109"/>
                <a:ext cx="428974" cy="507409"/>
              </a:xfrm>
              <a:custGeom>
                <a:avLst/>
                <a:gdLst>
                  <a:gd name="connsiteX0" fmla="*/ 0 w 428974"/>
                  <a:gd name="connsiteY0" fmla="*/ 0 h 507409"/>
                  <a:gd name="connsiteX1" fmla="*/ 428974 w 428974"/>
                  <a:gd name="connsiteY1" fmla="*/ 0 h 507409"/>
                  <a:gd name="connsiteX2" fmla="*/ 428974 w 428974"/>
                  <a:gd name="connsiteY2" fmla="*/ 507409 h 507409"/>
                  <a:gd name="connsiteX3" fmla="*/ 0 w 428974"/>
                  <a:gd name="connsiteY3" fmla="*/ 507409 h 507409"/>
                </a:gdLst>
                <a:ahLst/>
                <a:cxnLst>
                  <a:cxn ang="0">
                    <a:pos x="connsiteX0" y="connsiteY0"/>
                  </a:cxn>
                  <a:cxn ang="0">
                    <a:pos x="connsiteX1" y="connsiteY1"/>
                  </a:cxn>
                  <a:cxn ang="0">
                    <a:pos x="connsiteX2" y="connsiteY2"/>
                  </a:cxn>
                  <a:cxn ang="0">
                    <a:pos x="connsiteX3" y="connsiteY3"/>
                  </a:cxn>
                </a:cxnLst>
                <a:rect l="l" t="t" r="r" b="b"/>
                <a:pathLst>
                  <a:path w="428974" h="507409">
                    <a:moveTo>
                      <a:pt x="0" y="0"/>
                    </a:moveTo>
                    <a:lnTo>
                      <a:pt x="428974" y="0"/>
                    </a:lnTo>
                    <a:lnTo>
                      <a:pt x="428974" y="507409"/>
                    </a:lnTo>
                    <a:lnTo>
                      <a:pt x="0" y="507409"/>
                    </a:lnTo>
                    <a:close/>
                  </a:path>
                </a:pathLst>
              </a:custGeom>
            </p:spPr>
          </p:pic>
          <p:pic>
            <p:nvPicPr>
              <p:cNvPr id="110" name="Picture 109">
                <a:extLst>
                  <a:ext uri="{FF2B5EF4-FFF2-40B4-BE49-F238E27FC236}">
                    <a16:creationId xmlns:a16="http://schemas.microsoft.com/office/drawing/2014/main" id="{D39F0AA9-82B7-4BA0-B29C-4FADE7F1C6F8}"/>
                  </a:ext>
                </a:extLst>
              </p:cNvPr>
              <p:cNvPicPr>
                <a:picLocks noChangeAspect="1"/>
              </p:cNvPicPr>
              <p:nvPr/>
            </p:nvPicPr>
            <p:blipFill>
              <a:blip r:embed="rId3"/>
              <a:srcRect l="78189" t="64604" r="13119" b="12054"/>
              <a:stretch>
                <a:fillRect/>
              </a:stretch>
            </p:blipFill>
            <p:spPr>
              <a:xfrm>
                <a:off x="4467574" y="4998059"/>
                <a:ext cx="475368" cy="689044"/>
              </a:xfrm>
              <a:custGeom>
                <a:avLst/>
                <a:gdLst>
                  <a:gd name="connsiteX0" fmla="*/ 0 w 475368"/>
                  <a:gd name="connsiteY0" fmla="*/ 0 h 689044"/>
                  <a:gd name="connsiteX1" fmla="*/ 475368 w 475368"/>
                  <a:gd name="connsiteY1" fmla="*/ 0 h 689044"/>
                  <a:gd name="connsiteX2" fmla="*/ 475368 w 475368"/>
                  <a:gd name="connsiteY2" fmla="*/ 689044 h 689044"/>
                  <a:gd name="connsiteX3" fmla="*/ 0 w 475368"/>
                  <a:gd name="connsiteY3" fmla="*/ 689044 h 689044"/>
                </a:gdLst>
                <a:ahLst/>
                <a:cxnLst>
                  <a:cxn ang="0">
                    <a:pos x="connsiteX0" y="connsiteY0"/>
                  </a:cxn>
                  <a:cxn ang="0">
                    <a:pos x="connsiteX1" y="connsiteY1"/>
                  </a:cxn>
                  <a:cxn ang="0">
                    <a:pos x="connsiteX2" y="connsiteY2"/>
                  </a:cxn>
                  <a:cxn ang="0">
                    <a:pos x="connsiteX3" y="connsiteY3"/>
                  </a:cxn>
                </a:cxnLst>
                <a:rect l="l" t="t" r="r" b="b"/>
                <a:pathLst>
                  <a:path w="475368" h="689044">
                    <a:moveTo>
                      <a:pt x="0" y="0"/>
                    </a:moveTo>
                    <a:lnTo>
                      <a:pt x="475368" y="0"/>
                    </a:lnTo>
                    <a:lnTo>
                      <a:pt x="475368" y="689044"/>
                    </a:lnTo>
                    <a:lnTo>
                      <a:pt x="0" y="689044"/>
                    </a:lnTo>
                    <a:close/>
                  </a:path>
                </a:pathLst>
              </a:custGeom>
            </p:spPr>
          </p:pic>
          <p:pic>
            <p:nvPicPr>
              <p:cNvPr id="108" name="Picture 107">
                <a:extLst>
                  <a:ext uri="{FF2B5EF4-FFF2-40B4-BE49-F238E27FC236}">
                    <a16:creationId xmlns:a16="http://schemas.microsoft.com/office/drawing/2014/main" id="{8BF66AE1-B50B-446D-A163-3482F06F813C}"/>
                  </a:ext>
                </a:extLst>
              </p:cNvPr>
              <p:cNvPicPr>
                <a:picLocks noChangeAspect="1"/>
              </p:cNvPicPr>
              <p:nvPr/>
            </p:nvPicPr>
            <p:blipFill>
              <a:blip r:embed="rId3"/>
              <a:srcRect l="89174" t="30827" r="4230" b="56841"/>
              <a:stretch>
                <a:fillRect/>
              </a:stretch>
            </p:blipFill>
            <p:spPr>
              <a:xfrm>
                <a:off x="5068312" y="4001004"/>
                <a:ext cx="360734" cy="364014"/>
              </a:xfrm>
              <a:custGeom>
                <a:avLst/>
                <a:gdLst>
                  <a:gd name="connsiteX0" fmla="*/ 0 w 360734"/>
                  <a:gd name="connsiteY0" fmla="*/ 0 h 364014"/>
                  <a:gd name="connsiteX1" fmla="*/ 360734 w 360734"/>
                  <a:gd name="connsiteY1" fmla="*/ 0 h 364014"/>
                  <a:gd name="connsiteX2" fmla="*/ 360734 w 360734"/>
                  <a:gd name="connsiteY2" fmla="*/ 364014 h 364014"/>
                  <a:gd name="connsiteX3" fmla="*/ 0 w 360734"/>
                  <a:gd name="connsiteY3" fmla="*/ 364014 h 364014"/>
                </a:gdLst>
                <a:ahLst/>
                <a:cxnLst>
                  <a:cxn ang="0">
                    <a:pos x="connsiteX0" y="connsiteY0"/>
                  </a:cxn>
                  <a:cxn ang="0">
                    <a:pos x="connsiteX1" y="connsiteY1"/>
                  </a:cxn>
                  <a:cxn ang="0">
                    <a:pos x="connsiteX2" y="connsiteY2"/>
                  </a:cxn>
                  <a:cxn ang="0">
                    <a:pos x="connsiteX3" y="connsiteY3"/>
                  </a:cxn>
                </a:cxnLst>
                <a:rect l="l" t="t" r="r" b="b"/>
                <a:pathLst>
                  <a:path w="360734" h="364014">
                    <a:moveTo>
                      <a:pt x="0" y="0"/>
                    </a:moveTo>
                    <a:lnTo>
                      <a:pt x="360734" y="0"/>
                    </a:lnTo>
                    <a:lnTo>
                      <a:pt x="360734" y="364014"/>
                    </a:lnTo>
                    <a:lnTo>
                      <a:pt x="0" y="364014"/>
                    </a:lnTo>
                    <a:close/>
                  </a:path>
                </a:pathLst>
              </a:custGeom>
            </p:spPr>
          </p:pic>
          <p:pic>
            <p:nvPicPr>
              <p:cNvPr id="106" name="Picture 105">
                <a:extLst>
                  <a:ext uri="{FF2B5EF4-FFF2-40B4-BE49-F238E27FC236}">
                    <a16:creationId xmlns:a16="http://schemas.microsoft.com/office/drawing/2014/main" id="{915500ED-9D97-4F4B-8680-603AB553EC2D}"/>
                  </a:ext>
                </a:extLst>
              </p:cNvPr>
              <p:cNvPicPr>
                <a:picLocks noChangeAspect="1"/>
              </p:cNvPicPr>
              <p:nvPr/>
            </p:nvPicPr>
            <p:blipFill>
              <a:blip r:embed="rId3"/>
              <a:srcRect l="79373" t="29614" r="14605" b="58054"/>
              <a:stretch>
                <a:fillRect/>
              </a:stretch>
            </p:blipFill>
            <p:spPr>
              <a:xfrm>
                <a:off x="4532318" y="3965213"/>
                <a:ext cx="329344" cy="364013"/>
              </a:xfrm>
              <a:custGeom>
                <a:avLst/>
                <a:gdLst>
                  <a:gd name="connsiteX0" fmla="*/ 0 w 329344"/>
                  <a:gd name="connsiteY0" fmla="*/ 0 h 364013"/>
                  <a:gd name="connsiteX1" fmla="*/ 329344 w 329344"/>
                  <a:gd name="connsiteY1" fmla="*/ 0 h 364013"/>
                  <a:gd name="connsiteX2" fmla="*/ 329344 w 329344"/>
                  <a:gd name="connsiteY2" fmla="*/ 364013 h 364013"/>
                  <a:gd name="connsiteX3" fmla="*/ 0 w 329344"/>
                  <a:gd name="connsiteY3" fmla="*/ 364013 h 364013"/>
                </a:gdLst>
                <a:ahLst/>
                <a:cxnLst>
                  <a:cxn ang="0">
                    <a:pos x="connsiteX0" y="connsiteY0"/>
                  </a:cxn>
                  <a:cxn ang="0">
                    <a:pos x="connsiteX1" y="connsiteY1"/>
                  </a:cxn>
                  <a:cxn ang="0">
                    <a:pos x="connsiteX2" y="connsiteY2"/>
                  </a:cxn>
                  <a:cxn ang="0">
                    <a:pos x="connsiteX3" y="connsiteY3"/>
                  </a:cxn>
                </a:cxnLst>
                <a:rect l="l" t="t" r="r" b="b"/>
                <a:pathLst>
                  <a:path w="329344" h="364013">
                    <a:moveTo>
                      <a:pt x="0" y="0"/>
                    </a:moveTo>
                    <a:lnTo>
                      <a:pt x="329344" y="0"/>
                    </a:lnTo>
                    <a:lnTo>
                      <a:pt x="329344" y="364013"/>
                    </a:lnTo>
                    <a:lnTo>
                      <a:pt x="0" y="364013"/>
                    </a:lnTo>
                    <a:close/>
                  </a:path>
                </a:pathLst>
              </a:custGeom>
            </p:spPr>
          </p:pic>
          <p:pic>
            <p:nvPicPr>
              <p:cNvPr id="104" name="Picture 103">
                <a:extLst>
                  <a:ext uri="{FF2B5EF4-FFF2-40B4-BE49-F238E27FC236}">
                    <a16:creationId xmlns:a16="http://schemas.microsoft.com/office/drawing/2014/main" id="{D5606A9C-B4C7-4D9E-A14C-52B84D2C9E84}"/>
                  </a:ext>
                </a:extLst>
              </p:cNvPr>
              <p:cNvPicPr>
                <a:picLocks noChangeAspect="1"/>
              </p:cNvPicPr>
              <p:nvPr/>
            </p:nvPicPr>
            <p:blipFill>
              <a:blip r:embed="rId3"/>
              <a:srcRect l="86881" t="3812" r="9310" b="88687"/>
              <a:stretch>
                <a:fillRect/>
              </a:stretch>
            </p:blipFill>
            <p:spPr>
              <a:xfrm>
                <a:off x="4942942" y="3203553"/>
                <a:ext cx="208280" cy="221433"/>
              </a:xfrm>
              <a:custGeom>
                <a:avLst/>
                <a:gdLst>
                  <a:gd name="connsiteX0" fmla="*/ 0 w 208280"/>
                  <a:gd name="connsiteY0" fmla="*/ 0 h 221433"/>
                  <a:gd name="connsiteX1" fmla="*/ 208280 w 208280"/>
                  <a:gd name="connsiteY1" fmla="*/ 0 h 221433"/>
                  <a:gd name="connsiteX2" fmla="*/ 208280 w 208280"/>
                  <a:gd name="connsiteY2" fmla="*/ 221433 h 221433"/>
                  <a:gd name="connsiteX3" fmla="*/ 0 w 208280"/>
                  <a:gd name="connsiteY3" fmla="*/ 221433 h 221433"/>
                </a:gdLst>
                <a:ahLst/>
                <a:cxnLst>
                  <a:cxn ang="0">
                    <a:pos x="connsiteX0" y="connsiteY0"/>
                  </a:cxn>
                  <a:cxn ang="0">
                    <a:pos x="connsiteX1" y="connsiteY1"/>
                  </a:cxn>
                  <a:cxn ang="0">
                    <a:pos x="connsiteX2" y="connsiteY2"/>
                  </a:cxn>
                  <a:cxn ang="0">
                    <a:pos x="connsiteX3" y="connsiteY3"/>
                  </a:cxn>
                </a:cxnLst>
                <a:rect l="l" t="t" r="r" b="b"/>
                <a:pathLst>
                  <a:path w="208280" h="221433">
                    <a:moveTo>
                      <a:pt x="0" y="0"/>
                    </a:moveTo>
                    <a:lnTo>
                      <a:pt x="208280" y="0"/>
                    </a:lnTo>
                    <a:lnTo>
                      <a:pt x="208280" y="221433"/>
                    </a:lnTo>
                    <a:lnTo>
                      <a:pt x="0" y="221433"/>
                    </a:lnTo>
                    <a:close/>
                  </a:path>
                </a:pathLst>
              </a:custGeom>
            </p:spPr>
          </p:pic>
          <p:pic>
            <p:nvPicPr>
              <p:cNvPr id="102" name="Picture 101">
                <a:extLst>
                  <a:ext uri="{FF2B5EF4-FFF2-40B4-BE49-F238E27FC236}">
                    <a16:creationId xmlns:a16="http://schemas.microsoft.com/office/drawing/2014/main" id="{1A17DEBF-205E-40A9-AE67-B600F2D96B03}"/>
                  </a:ext>
                </a:extLst>
              </p:cNvPr>
              <p:cNvPicPr>
                <a:picLocks noChangeAspect="1"/>
              </p:cNvPicPr>
              <p:nvPr/>
            </p:nvPicPr>
            <p:blipFill>
              <a:blip r:embed="rId3"/>
              <a:srcRect l="80631" t="3984" r="15560" b="88514"/>
              <a:stretch>
                <a:fillRect/>
              </a:stretch>
            </p:blipFill>
            <p:spPr>
              <a:xfrm>
                <a:off x="4601118" y="3208633"/>
                <a:ext cx="208280" cy="221433"/>
              </a:xfrm>
              <a:custGeom>
                <a:avLst/>
                <a:gdLst>
                  <a:gd name="connsiteX0" fmla="*/ 0 w 208280"/>
                  <a:gd name="connsiteY0" fmla="*/ 0 h 221433"/>
                  <a:gd name="connsiteX1" fmla="*/ 208280 w 208280"/>
                  <a:gd name="connsiteY1" fmla="*/ 0 h 221433"/>
                  <a:gd name="connsiteX2" fmla="*/ 208280 w 208280"/>
                  <a:gd name="connsiteY2" fmla="*/ 221433 h 221433"/>
                  <a:gd name="connsiteX3" fmla="*/ 0 w 208280"/>
                  <a:gd name="connsiteY3" fmla="*/ 221433 h 221433"/>
                </a:gdLst>
                <a:ahLst/>
                <a:cxnLst>
                  <a:cxn ang="0">
                    <a:pos x="connsiteX0" y="connsiteY0"/>
                  </a:cxn>
                  <a:cxn ang="0">
                    <a:pos x="connsiteX1" y="connsiteY1"/>
                  </a:cxn>
                  <a:cxn ang="0">
                    <a:pos x="connsiteX2" y="connsiteY2"/>
                  </a:cxn>
                  <a:cxn ang="0">
                    <a:pos x="connsiteX3" y="connsiteY3"/>
                  </a:cxn>
                </a:cxnLst>
                <a:rect l="l" t="t" r="r" b="b"/>
                <a:pathLst>
                  <a:path w="208280" h="221433">
                    <a:moveTo>
                      <a:pt x="0" y="0"/>
                    </a:moveTo>
                    <a:lnTo>
                      <a:pt x="208280" y="0"/>
                    </a:lnTo>
                    <a:lnTo>
                      <a:pt x="208280" y="221433"/>
                    </a:lnTo>
                    <a:lnTo>
                      <a:pt x="0" y="221433"/>
                    </a:lnTo>
                    <a:close/>
                  </a:path>
                </a:pathLst>
              </a:custGeom>
            </p:spPr>
          </p:pic>
          <p:pic>
            <p:nvPicPr>
              <p:cNvPr id="100" name="Picture 99">
                <a:extLst>
                  <a:ext uri="{FF2B5EF4-FFF2-40B4-BE49-F238E27FC236}">
                    <a16:creationId xmlns:a16="http://schemas.microsoft.com/office/drawing/2014/main" id="{92D8ED83-F092-4DE4-B2CE-8F65963B96F8}"/>
                  </a:ext>
                </a:extLst>
              </p:cNvPr>
              <p:cNvPicPr>
                <a:picLocks noChangeAspect="1"/>
              </p:cNvPicPr>
              <p:nvPr/>
            </p:nvPicPr>
            <p:blipFill>
              <a:blip r:embed="rId3"/>
              <a:srcRect l="74381" t="388" r="21811" b="92110"/>
              <a:stretch>
                <a:fillRect/>
              </a:stretch>
            </p:blipFill>
            <p:spPr>
              <a:xfrm>
                <a:off x="4259294" y="3102488"/>
                <a:ext cx="208280" cy="221433"/>
              </a:xfrm>
              <a:custGeom>
                <a:avLst/>
                <a:gdLst>
                  <a:gd name="connsiteX0" fmla="*/ 0 w 208280"/>
                  <a:gd name="connsiteY0" fmla="*/ 0 h 221433"/>
                  <a:gd name="connsiteX1" fmla="*/ 208280 w 208280"/>
                  <a:gd name="connsiteY1" fmla="*/ 0 h 221433"/>
                  <a:gd name="connsiteX2" fmla="*/ 208280 w 208280"/>
                  <a:gd name="connsiteY2" fmla="*/ 221433 h 221433"/>
                  <a:gd name="connsiteX3" fmla="*/ 0 w 208280"/>
                  <a:gd name="connsiteY3" fmla="*/ 221433 h 221433"/>
                </a:gdLst>
                <a:ahLst/>
                <a:cxnLst>
                  <a:cxn ang="0">
                    <a:pos x="connsiteX0" y="connsiteY0"/>
                  </a:cxn>
                  <a:cxn ang="0">
                    <a:pos x="connsiteX1" y="connsiteY1"/>
                  </a:cxn>
                  <a:cxn ang="0">
                    <a:pos x="connsiteX2" y="connsiteY2"/>
                  </a:cxn>
                  <a:cxn ang="0">
                    <a:pos x="connsiteX3" y="connsiteY3"/>
                  </a:cxn>
                </a:cxnLst>
                <a:rect l="l" t="t" r="r" b="b"/>
                <a:pathLst>
                  <a:path w="208280" h="221433">
                    <a:moveTo>
                      <a:pt x="0" y="0"/>
                    </a:moveTo>
                    <a:lnTo>
                      <a:pt x="208280" y="0"/>
                    </a:lnTo>
                    <a:lnTo>
                      <a:pt x="208280" y="221433"/>
                    </a:lnTo>
                    <a:lnTo>
                      <a:pt x="0" y="221433"/>
                    </a:lnTo>
                    <a:close/>
                  </a:path>
                </a:pathLst>
              </a:custGeom>
            </p:spPr>
          </p:pic>
          <p:pic>
            <p:nvPicPr>
              <p:cNvPr id="98" name="Picture 97">
                <a:extLst>
                  <a:ext uri="{FF2B5EF4-FFF2-40B4-BE49-F238E27FC236}">
                    <a16:creationId xmlns:a16="http://schemas.microsoft.com/office/drawing/2014/main" id="{07AD8510-9279-4D18-87E1-AB860C0F2E62}"/>
                  </a:ext>
                </a:extLst>
              </p:cNvPr>
              <p:cNvPicPr>
                <a:picLocks noChangeAspect="1"/>
              </p:cNvPicPr>
              <p:nvPr/>
            </p:nvPicPr>
            <p:blipFill>
              <a:blip r:embed="rId3"/>
              <a:srcRect l="66903" t="484" r="29289" b="92015"/>
              <a:stretch>
                <a:fillRect/>
              </a:stretch>
            </p:blipFill>
            <p:spPr>
              <a:xfrm>
                <a:off x="3850337" y="3105308"/>
                <a:ext cx="208280" cy="221433"/>
              </a:xfrm>
              <a:custGeom>
                <a:avLst/>
                <a:gdLst>
                  <a:gd name="connsiteX0" fmla="*/ 0 w 208280"/>
                  <a:gd name="connsiteY0" fmla="*/ 0 h 221433"/>
                  <a:gd name="connsiteX1" fmla="*/ 208280 w 208280"/>
                  <a:gd name="connsiteY1" fmla="*/ 0 h 221433"/>
                  <a:gd name="connsiteX2" fmla="*/ 208280 w 208280"/>
                  <a:gd name="connsiteY2" fmla="*/ 221433 h 221433"/>
                  <a:gd name="connsiteX3" fmla="*/ 0 w 208280"/>
                  <a:gd name="connsiteY3" fmla="*/ 221433 h 221433"/>
                </a:gdLst>
                <a:ahLst/>
                <a:cxnLst>
                  <a:cxn ang="0">
                    <a:pos x="connsiteX0" y="connsiteY0"/>
                  </a:cxn>
                  <a:cxn ang="0">
                    <a:pos x="connsiteX1" y="connsiteY1"/>
                  </a:cxn>
                  <a:cxn ang="0">
                    <a:pos x="connsiteX2" y="connsiteY2"/>
                  </a:cxn>
                  <a:cxn ang="0">
                    <a:pos x="connsiteX3" y="connsiteY3"/>
                  </a:cxn>
                </a:cxnLst>
                <a:rect l="l" t="t" r="r" b="b"/>
                <a:pathLst>
                  <a:path w="208280" h="221433">
                    <a:moveTo>
                      <a:pt x="0" y="0"/>
                    </a:moveTo>
                    <a:lnTo>
                      <a:pt x="208280" y="0"/>
                    </a:lnTo>
                    <a:lnTo>
                      <a:pt x="208280" y="221433"/>
                    </a:lnTo>
                    <a:lnTo>
                      <a:pt x="0" y="221433"/>
                    </a:lnTo>
                    <a:close/>
                  </a:path>
                </a:pathLst>
              </a:custGeom>
            </p:spPr>
          </p:pic>
          <p:pic>
            <p:nvPicPr>
              <p:cNvPr id="96" name="Picture 95">
                <a:extLst>
                  <a:ext uri="{FF2B5EF4-FFF2-40B4-BE49-F238E27FC236}">
                    <a16:creationId xmlns:a16="http://schemas.microsoft.com/office/drawing/2014/main" id="{BBA591F5-7F8C-47C6-9A8F-43FEC0315D58}"/>
                  </a:ext>
                </a:extLst>
              </p:cNvPr>
              <p:cNvPicPr>
                <a:picLocks noChangeAspect="1"/>
              </p:cNvPicPr>
              <p:nvPr/>
            </p:nvPicPr>
            <p:blipFill>
              <a:blip r:embed="rId3"/>
              <a:srcRect l="55823" t="682" r="40010" b="93075"/>
              <a:stretch>
                <a:fillRect/>
              </a:stretch>
            </p:blipFill>
            <p:spPr>
              <a:xfrm>
                <a:off x="3244414" y="3111167"/>
                <a:ext cx="227868" cy="184279"/>
              </a:xfrm>
              <a:custGeom>
                <a:avLst/>
                <a:gdLst>
                  <a:gd name="connsiteX0" fmla="*/ 0 w 227868"/>
                  <a:gd name="connsiteY0" fmla="*/ 0 h 184279"/>
                  <a:gd name="connsiteX1" fmla="*/ 227868 w 227868"/>
                  <a:gd name="connsiteY1" fmla="*/ 0 h 184279"/>
                  <a:gd name="connsiteX2" fmla="*/ 227868 w 227868"/>
                  <a:gd name="connsiteY2" fmla="*/ 184279 h 184279"/>
                  <a:gd name="connsiteX3" fmla="*/ 0 w 227868"/>
                  <a:gd name="connsiteY3" fmla="*/ 184279 h 184279"/>
                </a:gdLst>
                <a:ahLst/>
                <a:cxnLst>
                  <a:cxn ang="0">
                    <a:pos x="connsiteX0" y="connsiteY0"/>
                  </a:cxn>
                  <a:cxn ang="0">
                    <a:pos x="connsiteX1" y="connsiteY1"/>
                  </a:cxn>
                  <a:cxn ang="0">
                    <a:pos x="connsiteX2" y="connsiteY2"/>
                  </a:cxn>
                  <a:cxn ang="0">
                    <a:pos x="connsiteX3" y="connsiteY3"/>
                  </a:cxn>
                </a:cxnLst>
                <a:rect l="l" t="t" r="r" b="b"/>
                <a:pathLst>
                  <a:path w="227868" h="184279">
                    <a:moveTo>
                      <a:pt x="0" y="0"/>
                    </a:moveTo>
                    <a:lnTo>
                      <a:pt x="227868" y="0"/>
                    </a:lnTo>
                    <a:lnTo>
                      <a:pt x="227868" y="184279"/>
                    </a:lnTo>
                    <a:lnTo>
                      <a:pt x="0" y="184279"/>
                    </a:lnTo>
                    <a:close/>
                  </a:path>
                </a:pathLst>
              </a:custGeom>
            </p:spPr>
          </p:pic>
          <p:pic>
            <p:nvPicPr>
              <p:cNvPr id="94" name="Picture 93">
                <a:extLst>
                  <a:ext uri="{FF2B5EF4-FFF2-40B4-BE49-F238E27FC236}">
                    <a16:creationId xmlns:a16="http://schemas.microsoft.com/office/drawing/2014/main" id="{1FDE8E64-BB7A-462D-BA29-A46B61442182}"/>
                  </a:ext>
                </a:extLst>
              </p:cNvPr>
              <p:cNvPicPr>
                <a:picLocks noChangeAspect="1"/>
              </p:cNvPicPr>
              <p:nvPr/>
            </p:nvPicPr>
            <p:blipFill>
              <a:blip r:embed="rId3"/>
              <a:srcRect l="53852" t="8658" r="40753" b="79738"/>
              <a:stretch>
                <a:fillRect/>
              </a:stretch>
            </p:blipFill>
            <p:spPr>
              <a:xfrm>
                <a:off x="3136597" y="3346608"/>
                <a:ext cx="295045" cy="342538"/>
              </a:xfrm>
              <a:custGeom>
                <a:avLst/>
                <a:gdLst>
                  <a:gd name="connsiteX0" fmla="*/ 0 w 295045"/>
                  <a:gd name="connsiteY0" fmla="*/ 0 h 342538"/>
                  <a:gd name="connsiteX1" fmla="*/ 295045 w 295045"/>
                  <a:gd name="connsiteY1" fmla="*/ 0 h 342538"/>
                  <a:gd name="connsiteX2" fmla="*/ 295045 w 295045"/>
                  <a:gd name="connsiteY2" fmla="*/ 342538 h 342538"/>
                  <a:gd name="connsiteX3" fmla="*/ 0 w 295045"/>
                  <a:gd name="connsiteY3" fmla="*/ 342538 h 342538"/>
                </a:gdLst>
                <a:ahLst/>
                <a:cxnLst>
                  <a:cxn ang="0">
                    <a:pos x="connsiteX0" y="connsiteY0"/>
                  </a:cxn>
                  <a:cxn ang="0">
                    <a:pos x="connsiteX1" y="connsiteY1"/>
                  </a:cxn>
                  <a:cxn ang="0">
                    <a:pos x="connsiteX2" y="connsiteY2"/>
                  </a:cxn>
                  <a:cxn ang="0">
                    <a:pos x="connsiteX3" y="connsiteY3"/>
                  </a:cxn>
                </a:cxnLst>
                <a:rect l="l" t="t" r="r" b="b"/>
                <a:pathLst>
                  <a:path w="295045" h="342538">
                    <a:moveTo>
                      <a:pt x="0" y="0"/>
                    </a:moveTo>
                    <a:lnTo>
                      <a:pt x="295045" y="0"/>
                    </a:lnTo>
                    <a:lnTo>
                      <a:pt x="295045" y="342538"/>
                    </a:lnTo>
                    <a:lnTo>
                      <a:pt x="0" y="342538"/>
                    </a:lnTo>
                    <a:close/>
                  </a:path>
                </a:pathLst>
              </a:custGeom>
            </p:spPr>
          </p:pic>
          <p:pic>
            <p:nvPicPr>
              <p:cNvPr id="92" name="Picture 91">
                <a:extLst>
                  <a:ext uri="{FF2B5EF4-FFF2-40B4-BE49-F238E27FC236}">
                    <a16:creationId xmlns:a16="http://schemas.microsoft.com/office/drawing/2014/main" id="{C2E2DA50-567F-443F-A241-5C55EB1D70CE}"/>
                  </a:ext>
                </a:extLst>
              </p:cNvPr>
              <p:cNvPicPr>
                <a:picLocks noChangeAspect="1"/>
              </p:cNvPicPr>
              <p:nvPr/>
            </p:nvPicPr>
            <p:blipFill>
              <a:blip r:embed="rId3"/>
              <a:srcRect l="50588" t="355" r="44922" b="94710"/>
              <a:stretch>
                <a:fillRect/>
              </a:stretch>
            </p:blipFill>
            <p:spPr>
              <a:xfrm>
                <a:off x="2958125" y="3101519"/>
                <a:ext cx="245571" cy="145667"/>
              </a:xfrm>
              <a:custGeom>
                <a:avLst/>
                <a:gdLst>
                  <a:gd name="connsiteX0" fmla="*/ 0 w 245571"/>
                  <a:gd name="connsiteY0" fmla="*/ 0 h 145667"/>
                  <a:gd name="connsiteX1" fmla="*/ 245571 w 245571"/>
                  <a:gd name="connsiteY1" fmla="*/ 0 h 145667"/>
                  <a:gd name="connsiteX2" fmla="*/ 245571 w 245571"/>
                  <a:gd name="connsiteY2" fmla="*/ 145667 h 145667"/>
                  <a:gd name="connsiteX3" fmla="*/ 0 w 245571"/>
                  <a:gd name="connsiteY3" fmla="*/ 145667 h 145667"/>
                </a:gdLst>
                <a:ahLst/>
                <a:cxnLst>
                  <a:cxn ang="0">
                    <a:pos x="connsiteX0" y="connsiteY0"/>
                  </a:cxn>
                  <a:cxn ang="0">
                    <a:pos x="connsiteX1" y="connsiteY1"/>
                  </a:cxn>
                  <a:cxn ang="0">
                    <a:pos x="connsiteX2" y="connsiteY2"/>
                  </a:cxn>
                  <a:cxn ang="0">
                    <a:pos x="connsiteX3" y="connsiteY3"/>
                  </a:cxn>
                </a:cxnLst>
                <a:rect l="l" t="t" r="r" b="b"/>
                <a:pathLst>
                  <a:path w="245571" h="145667">
                    <a:moveTo>
                      <a:pt x="0" y="0"/>
                    </a:moveTo>
                    <a:lnTo>
                      <a:pt x="245571" y="0"/>
                    </a:lnTo>
                    <a:lnTo>
                      <a:pt x="245571" y="145667"/>
                    </a:lnTo>
                    <a:lnTo>
                      <a:pt x="0" y="145667"/>
                    </a:lnTo>
                    <a:close/>
                  </a:path>
                </a:pathLst>
              </a:custGeom>
            </p:spPr>
          </p:pic>
          <p:pic>
            <p:nvPicPr>
              <p:cNvPr id="90" name="Picture 89">
                <a:extLst>
                  <a:ext uri="{FF2B5EF4-FFF2-40B4-BE49-F238E27FC236}">
                    <a16:creationId xmlns:a16="http://schemas.microsoft.com/office/drawing/2014/main" id="{245911AA-1421-4054-8916-68CEA75A7545}"/>
                  </a:ext>
                </a:extLst>
              </p:cNvPr>
              <p:cNvPicPr>
                <a:picLocks noChangeAspect="1"/>
              </p:cNvPicPr>
              <p:nvPr/>
            </p:nvPicPr>
            <p:blipFill>
              <a:blip r:embed="rId3"/>
              <a:srcRect l="44106" t="3984" r="49206" b="85589"/>
              <a:stretch>
                <a:fillRect/>
              </a:stretch>
            </p:blipFill>
            <p:spPr>
              <a:xfrm>
                <a:off x="2603656" y="3208633"/>
                <a:ext cx="365706" cy="307793"/>
              </a:xfrm>
              <a:custGeom>
                <a:avLst/>
                <a:gdLst>
                  <a:gd name="connsiteX0" fmla="*/ 0 w 365706"/>
                  <a:gd name="connsiteY0" fmla="*/ 0 h 307793"/>
                  <a:gd name="connsiteX1" fmla="*/ 365706 w 365706"/>
                  <a:gd name="connsiteY1" fmla="*/ 0 h 307793"/>
                  <a:gd name="connsiteX2" fmla="*/ 365706 w 365706"/>
                  <a:gd name="connsiteY2" fmla="*/ 307793 h 307793"/>
                  <a:gd name="connsiteX3" fmla="*/ 0 w 365706"/>
                  <a:gd name="connsiteY3" fmla="*/ 307793 h 307793"/>
                </a:gdLst>
                <a:ahLst/>
                <a:cxnLst>
                  <a:cxn ang="0">
                    <a:pos x="connsiteX0" y="connsiteY0"/>
                  </a:cxn>
                  <a:cxn ang="0">
                    <a:pos x="connsiteX1" y="connsiteY1"/>
                  </a:cxn>
                  <a:cxn ang="0">
                    <a:pos x="connsiteX2" y="connsiteY2"/>
                  </a:cxn>
                  <a:cxn ang="0">
                    <a:pos x="connsiteX3" y="connsiteY3"/>
                  </a:cxn>
                </a:cxnLst>
                <a:rect l="l" t="t" r="r" b="b"/>
                <a:pathLst>
                  <a:path w="365706" h="307793">
                    <a:moveTo>
                      <a:pt x="0" y="0"/>
                    </a:moveTo>
                    <a:lnTo>
                      <a:pt x="365706" y="0"/>
                    </a:lnTo>
                    <a:lnTo>
                      <a:pt x="365706" y="307793"/>
                    </a:lnTo>
                    <a:lnTo>
                      <a:pt x="0" y="307793"/>
                    </a:lnTo>
                    <a:close/>
                  </a:path>
                </a:pathLst>
              </a:custGeom>
            </p:spPr>
          </p:pic>
          <p:pic>
            <p:nvPicPr>
              <p:cNvPr id="88" name="Picture 87">
                <a:extLst>
                  <a:ext uri="{FF2B5EF4-FFF2-40B4-BE49-F238E27FC236}">
                    <a16:creationId xmlns:a16="http://schemas.microsoft.com/office/drawing/2014/main" id="{E3F77BFB-0DF6-48F5-9621-C2AD7C0B3E15}"/>
                  </a:ext>
                </a:extLst>
              </p:cNvPr>
              <p:cNvPicPr>
                <a:picLocks noChangeAspect="1"/>
              </p:cNvPicPr>
              <p:nvPr/>
            </p:nvPicPr>
            <p:blipFill>
              <a:blip r:embed="rId3"/>
              <a:srcRect l="40177" t="293" r="54406" b="95504"/>
              <a:stretch>
                <a:fillRect/>
              </a:stretch>
            </p:blipFill>
            <p:spPr>
              <a:xfrm>
                <a:off x="2388756" y="3099687"/>
                <a:ext cx="296259" cy="124068"/>
              </a:xfrm>
              <a:custGeom>
                <a:avLst/>
                <a:gdLst>
                  <a:gd name="connsiteX0" fmla="*/ 0 w 296259"/>
                  <a:gd name="connsiteY0" fmla="*/ 0 h 124068"/>
                  <a:gd name="connsiteX1" fmla="*/ 296259 w 296259"/>
                  <a:gd name="connsiteY1" fmla="*/ 0 h 124068"/>
                  <a:gd name="connsiteX2" fmla="*/ 296259 w 296259"/>
                  <a:gd name="connsiteY2" fmla="*/ 124068 h 124068"/>
                  <a:gd name="connsiteX3" fmla="*/ 0 w 296259"/>
                  <a:gd name="connsiteY3" fmla="*/ 124068 h 124068"/>
                </a:gdLst>
                <a:ahLst/>
                <a:cxnLst>
                  <a:cxn ang="0">
                    <a:pos x="connsiteX0" y="connsiteY0"/>
                  </a:cxn>
                  <a:cxn ang="0">
                    <a:pos x="connsiteX1" y="connsiteY1"/>
                  </a:cxn>
                  <a:cxn ang="0">
                    <a:pos x="connsiteX2" y="connsiteY2"/>
                  </a:cxn>
                  <a:cxn ang="0">
                    <a:pos x="connsiteX3" y="connsiteY3"/>
                  </a:cxn>
                </a:cxnLst>
                <a:rect l="l" t="t" r="r" b="b"/>
                <a:pathLst>
                  <a:path w="296259" h="124068">
                    <a:moveTo>
                      <a:pt x="0" y="0"/>
                    </a:moveTo>
                    <a:lnTo>
                      <a:pt x="296259" y="0"/>
                    </a:lnTo>
                    <a:lnTo>
                      <a:pt x="296259" y="124068"/>
                    </a:lnTo>
                    <a:lnTo>
                      <a:pt x="0" y="124068"/>
                    </a:lnTo>
                    <a:close/>
                  </a:path>
                </a:pathLst>
              </a:custGeom>
            </p:spPr>
          </p:pic>
          <p:pic>
            <p:nvPicPr>
              <p:cNvPr id="86" name="Picture 85">
                <a:extLst>
                  <a:ext uri="{FF2B5EF4-FFF2-40B4-BE49-F238E27FC236}">
                    <a16:creationId xmlns:a16="http://schemas.microsoft.com/office/drawing/2014/main" id="{99FF66BC-6708-4E96-B3F0-28995600DB35}"/>
                  </a:ext>
                </a:extLst>
              </p:cNvPr>
              <p:cNvPicPr>
                <a:picLocks noChangeAspect="1"/>
              </p:cNvPicPr>
              <p:nvPr/>
            </p:nvPicPr>
            <p:blipFill>
              <a:blip r:embed="rId3"/>
              <a:srcRect l="34656" t="8658" r="58335" b="80915"/>
              <a:stretch>
                <a:fillRect/>
              </a:stretch>
            </p:blipFill>
            <p:spPr>
              <a:xfrm>
                <a:off x="2086834" y="3346608"/>
                <a:ext cx="383278" cy="307793"/>
              </a:xfrm>
              <a:custGeom>
                <a:avLst/>
                <a:gdLst>
                  <a:gd name="connsiteX0" fmla="*/ 0 w 383278"/>
                  <a:gd name="connsiteY0" fmla="*/ 0 h 307793"/>
                  <a:gd name="connsiteX1" fmla="*/ 383278 w 383278"/>
                  <a:gd name="connsiteY1" fmla="*/ 0 h 307793"/>
                  <a:gd name="connsiteX2" fmla="*/ 383278 w 383278"/>
                  <a:gd name="connsiteY2" fmla="*/ 307793 h 307793"/>
                  <a:gd name="connsiteX3" fmla="*/ 0 w 383278"/>
                  <a:gd name="connsiteY3" fmla="*/ 307793 h 307793"/>
                </a:gdLst>
                <a:ahLst/>
                <a:cxnLst>
                  <a:cxn ang="0">
                    <a:pos x="connsiteX0" y="connsiteY0"/>
                  </a:cxn>
                  <a:cxn ang="0">
                    <a:pos x="connsiteX1" y="connsiteY1"/>
                  </a:cxn>
                  <a:cxn ang="0">
                    <a:pos x="connsiteX2" y="connsiteY2"/>
                  </a:cxn>
                  <a:cxn ang="0">
                    <a:pos x="connsiteX3" y="connsiteY3"/>
                  </a:cxn>
                </a:cxnLst>
                <a:rect l="l" t="t" r="r" b="b"/>
                <a:pathLst>
                  <a:path w="383278" h="307793">
                    <a:moveTo>
                      <a:pt x="0" y="0"/>
                    </a:moveTo>
                    <a:lnTo>
                      <a:pt x="383278" y="0"/>
                    </a:lnTo>
                    <a:lnTo>
                      <a:pt x="383278" y="307793"/>
                    </a:lnTo>
                    <a:lnTo>
                      <a:pt x="0" y="307793"/>
                    </a:lnTo>
                    <a:close/>
                  </a:path>
                </a:pathLst>
              </a:custGeom>
            </p:spPr>
          </p:pic>
          <p:pic>
            <p:nvPicPr>
              <p:cNvPr id="84" name="Picture 83">
                <a:extLst>
                  <a:ext uri="{FF2B5EF4-FFF2-40B4-BE49-F238E27FC236}">
                    <a16:creationId xmlns:a16="http://schemas.microsoft.com/office/drawing/2014/main" id="{40DC04E0-593C-4FFF-BA9E-96788ACB0412}"/>
                  </a:ext>
                </a:extLst>
              </p:cNvPr>
              <p:cNvPicPr>
                <a:picLocks noChangeAspect="1"/>
              </p:cNvPicPr>
              <p:nvPr/>
            </p:nvPicPr>
            <p:blipFill>
              <a:blip r:embed="rId3"/>
              <a:srcRect l="33660" t="538" r="60923" b="95259"/>
              <a:stretch>
                <a:fillRect/>
              </a:stretch>
            </p:blipFill>
            <p:spPr>
              <a:xfrm>
                <a:off x="2032346" y="3106903"/>
                <a:ext cx="296259" cy="124068"/>
              </a:xfrm>
              <a:custGeom>
                <a:avLst/>
                <a:gdLst>
                  <a:gd name="connsiteX0" fmla="*/ 0 w 296259"/>
                  <a:gd name="connsiteY0" fmla="*/ 0 h 124068"/>
                  <a:gd name="connsiteX1" fmla="*/ 296259 w 296259"/>
                  <a:gd name="connsiteY1" fmla="*/ 0 h 124068"/>
                  <a:gd name="connsiteX2" fmla="*/ 296259 w 296259"/>
                  <a:gd name="connsiteY2" fmla="*/ 124068 h 124068"/>
                  <a:gd name="connsiteX3" fmla="*/ 0 w 296259"/>
                  <a:gd name="connsiteY3" fmla="*/ 124068 h 124068"/>
                </a:gdLst>
                <a:ahLst/>
                <a:cxnLst>
                  <a:cxn ang="0">
                    <a:pos x="connsiteX0" y="connsiteY0"/>
                  </a:cxn>
                  <a:cxn ang="0">
                    <a:pos x="connsiteX1" y="connsiteY1"/>
                  </a:cxn>
                  <a:cxn ang="0">
                    <a:pos x="connsiteX2" y="connsiteY2"/>
                  </a:cxn>
                  <a:cxn ang="0">
                    <a:pos x="connsiteX3" y="connsiteY3"/>
                  </a:cxn>
                </a:cxnLst>
                <a:rect l="l" t="t" r="r" b="b"/>
                <a:pathLst>
                  <a:path w="296259" h="124068">
                    <a:moveTo>
                      <a:pt x="0" y="0"/>
                    </a:moveTo>
                    <a:lnTo>
                      <a:pt x="296259" y="0"/>
                    </a:lnTo>
                    <a:lnTo>
                      <a:pt x="296259" y="124068"/>
                    </a:lnTo>
                    <a:lnTo>
                      <a:pt x="0" y="124068"/>
                    </a:lnTo>
                    <a:close/>
                  </a:path>
                </a:pathLst>
              </a:custGeom>
            </p:spPr>
          </p:pic>
          <p:pic>
            <p:nvPicPr>
              <p:cNvPr id="82" name="Picture 81">
                <a:extLst>
                  <a:ext uri="{FF2B5EF4-FFF2-40B4-BE49-F238E27FC236}">
                    <a16:creationId xmlns:a16="http://schemas.microsoft.com/office/drawing/2014/main" id="{6A420084-FEA5-47AB-A9AC-1609415723F4}"/>
                  </a:ext>
                </a:extLst>
              </p:cNvPr>
              <p:cNvPicPr>
                <a:picLocks noChangeAspect="1"/>
              </p:cNvPicPr>
              <p:nvPr/>
            </p:nvPicPr>
            <p:blipFill>
              <a:blip r:embed="rId3"/>
              <a:srcRect l="11269" t="27919" r="79664" b="56901"/>
              <a:stretch>
                <a:fillRect/>
              </a:stretch>
            </p:blipFill>
            <p:spPr>
              <a:xfrm>
                <a:off x="807823" y="3915168"/>
                <a:ext cx="495869" cy="448102"/>
              </a:xfrm>
              <a:custGeom>
                <a:avLst/>
                <a:gdLst>
                  <a:gd name="connsiteX0" fmla="*/ 0 w 495869"/>
                  <a:gd name="connsiteY0" fmla="*/ 0 h 448102"/>
                  <a:gd name="connsiteX1" fmla="*/ 495869 w 495869"/>
                  <a:gd name="connsiteY1" fmla="*/ 0 h 448102"/>
                  <a:gd name="connsiteX2" fmla="*/ 495869 w 495869"/>
                  <a:gd name="connsiteY2" fmla="*/ 448102 h 448102"/>
                  <a:gd name="connsiteX3" fmla="*/ 0 w 495869"/>
                  <a:gd name="connsiteY3" fmla="*/ 448102 h 448102"/>
                </a:gdLst>
                <a:ahLst/>
                <a:cxnLst>
                  <a:cxn ang="0">
                    <a:pos x="connsiteX0" y="connsiteY0"/>
                  </a:cxn>
                  <a:cxn ang="0">
                    <a:pos x="connsiteX1" y="connsiteY1"/>
                  </a:cxn>
                  <a:cxn ang="0">
                    <a:pos x="connsiteX2" y="connsiteY2"/>
                  </a:cxn>
                  <a:cxn ang="0">
                    <a:pos x="connsiteX3" y="connsiteY3"/>
                  </a:cxn>
                </a:cxnLst>
                <a:rect l="l" t="t" r="r" b="b"/>
                <a:pathLst>
                  <a:path w="495869" h="448102">
                    <a:moveTo>
                      <a:pt x="0" y="0"/>
                    </a:moveTo>
                    <a:lnTo>
                      <a:pt x="495869" y="0"/>
                    </a:lnTo>
                    <a:lnTo>
                      <a:pt x="495869" y="448102"/>
                    </a:lnTo>
                    <a:lnTo>
                      <a:pt x="0" y="448102"/>
                    </a:lnTo>
                    <a:close/>
                  </a:path>
                </a:pathLst>
              </a:custGeom>
            </p:spPr>
          </p:pic>
          <p:pic>
            <p:nvPicPr>
              <p:cNvPr id="80" name="Picture 79">
                <a:extLst>
                  <a:ext uri="{FF2B5EF4-FFF2-40B4-BE49-F238E27FC236}">
                    <a16:creationId xmlns:a16="http://schemas.microsoft.com/office/drawing/2014/main" id="{9BE8D1A0-3AE7-4CA3-9FF0-BE075DD4B63C}"/>
                  </a:ext>
                </a:extLst>
              </p:cNvPr>
              <p:cNvPicPr>
                <a:picLocks noChangeAspect="1"/>
              </p:cNvPicPr>
              <p:nvPr/>
            </p:nvPicPr>
            <p:blipFill>
              <a:blip r:embed="rId3"/>
              <a:srcRect l="17216" t="15359" r="62320" b="45573"/>
              <a:stretch>
                <a:fillRect/>
              </a:stretch>
            </p:blipFill>
            <p:spPr>
              <a:xfrm>
                <a:off x="1133094" y="3544404"/>
                <a:ext cx="1119116" cy="1153236"/>
              </a:xfrm>
              <a:custGeom>
                <a:avLst/>
                <a:gdLst>
                  <a:gd name="connsiteX0" fmla="*/ 0 w 1119116"/>
                  <a:gd name="connsiteY0" fmla="*/ 0 h 1153236"/>
                  <a:gd name="connsiteX1" fmla="*/ 1119116 w 1119116"/>
                  <a:gd name="connsiteY1" fmla="*/ 0 h 1153236"/>
                  <a:gd name="connsiteX2" fmla="*/ 1119116 w 1119116"/>
                  <a:gd name="connsiteY2" fmla="*/ 1153236 h 1153236"/>
                  <a:gd name="connsiteX3" fmla="*/ 0 w 1119116"/>
                  <a:gd name="connsiteY3" fmla="*/ 1153236 h 1153236"/>
                </a:gdLst>
                <a:ahLst/>
                <a:cxnLst>
                  <a:cxn ang="0">
                    <a:pos x="connsiteX0" y="connsiteY0"/>
                  </a:cxn>
                  <a:cxn ang="0">
                    <a:pos x="connsiteX1" y="connsiteY1"/>
                  </a:cxn>
                  <a:cxn ang="0">
                    <a:pos x="connsiteX2" y="connsiteY2"/>
                  </a:cxn>
                  <a:cxn ang="0">
                    <a:pos x="connsiteX3" y="connsiteY3"/>
                  </a:cxn>
                </a:cxnLst>
                <a:rect l="l" t="t" r="r" b="b"/>
                <a:pathLst>
                  <a:path w="1119116" h="1153236">
                    <a:moveTo>
                      <a:pt x="0" y="0"/>
                    </a:moveTo>
                    <a:lnTo>
                      <a:pt x="1119116" y="0"/>
                    </a:lnTo>
                    <a:lnTo>
                      <a:pt x="1119116" y="1153236"/>
                    </a:lnTo>
                    <a:lnTo>
                      <a:pt x="0" y="1153236"/>
                    </a:lnTo>
                    <a:close/>
                  </a:path>
                </a:pathLst>
              </a:custGeom>
            </p:spPr>
          </p:pic>
          <p:pic>
            <p:nvPicPr>
              <p:cNvPr id="78" name="Picture 77">
                <a:extLst>
                  <a:ext uri="{FF2B5EF4-FFF2-40B4-BE49-F238E27FC236}">
                    <a16:creationId xmlns:a16="http://schemas.microsoft.com/office/drawing/2014/main" id="{4E485107-875E-4233-9E3D-944E2F07BB3F}"/>
                  </a:ext>
                </a:extLst>
              </p:cNvPr>
              <p:cNvPicPr>
                <a:picLocks noChangeAspect="1"/>
              </p:cNvPicPr>
              <p:nvPr/>
            </p:nvPicPr>
            <p:blipFill>
              <a:blip r:embed="rId3"/>
              <a:srcRect t="53348" r="94637" b="33784"/>
              <a:stretch>
                <a:fillRect/>
              </a:stretch>
            </p:blipFill>
            <p:spPr>
              <a:xfrm>
                <a:off x="191559" y="4665795"/>
                <a:ext cx="293266" cy="379863"/>
              </a:xfrm>
              <a:custGeom>
                <a:avLst/>
                <a:gdLst>
                  <a:gd name="connsiteX0" fmla="*/ 0 w 293266"/>
                  <a:gd name="connsiteY0" fmla="*/ 0 h 379863"/>
                  <a:gd name="connsiteX1" fmla="*/ 293266 w 293266"/>
                  <a:gd name="connsiteY1" fmla="*/ 0 h 379863"/>
                  <a:gd name="connsiteX2" fmla="*/ 293266 w 293266"/>
                  <a:gd name="connsiteY2" fmla="*/ 379863 h 379863"/>
                  <a:gd name="connsiteX3" fmla="*/ 0 w 293266"/>
                  <a:gd name="connsiteY3" fmla="*/ 379863 h 379863"/>
                </a:gdLst>
                <a:ahLst/>
                <a:cxnLst>
                  <a:cxn ang="0">
                    <a:pos x="connsiteX0" y="connsiteY0"/>
                  </a:cxn>
                  <a:cxn ang="0">
                    <a:pos x="connsiteX1" y="connsiteY1"/>
                  </a:cxn>
                  <a:cxn ang="0">
                    <a:pos x="connsiteX2" y="connsiteY2"/>
                  </a:cxn>
                  <a:cxn ang="0">
                    <a:pos x="connsiteX3" y="connsiteY3"/>
                  </a:cxn>
                </a:cxnLst>
                <a:rect l="l" t="t" r="r" b="b"/>
                <a:pathLst>
                  <a:path w="293266" h="379863">
                    <a:moveTo>
                      <a:pt x="0" y="0"/>
                    </a:moveTo>
                    <a:lnTo>
                      <a:pt x="293266" y="0"/>
                    </a:lnTo>
                    <a:lnTo>
                      <a:pt x="293266" y="379863"/>
                    </a:lnTo>
                    <a:lnTo>
                      <a:pt x="0" y="379863"/>
                    </a:lnTo>
                    <a:close/>
                  </a:path>
                </a:pathLst>
              </a:custGeom>
            </p:spPr>
          </p:pic>
          <p:pic>
            <p:nvPicPr>
              <p:cNvPr id="76" name="Picture 75">
                <a:extLst>
                  <a:ext uri="{FF2B5EF4-FFF2-40B4-BE49-F238E27FC236}">
                    <a16:creationId xmlns:a16="http://schemas.microsoft.com/office/drawing/2014/main" id="{73ED0543-D548-4E71-A290-48F2C5D448F4}"/>
                  </a:ext>
                </a:extLst>
              </p:cNvPr>
              <p:cNvPicPr>
                <a:picLocks noChangeAspect="1"/>
              </p:cNvPicPr>
              <p:nvPr/>
            </p:nvPicPr>
            <p:blipFill>
              <a:blip r:embed="rId3"/>
              <a:srcRect l="785" t="83252" r="84655" b="136"/>
              <a:stretch>
                <a:fillRect/>
              </a:stretch>
            </p:blipFill>
            <p:spPr>
              <a:xfrm>
                <a:off x="234493" y="5548518"/>
                <a:ext cx="796243" cy="490384"/>
              </a:xfrm>
              <a:custGeom>
                <a:avLst/>
                <a:gdLst>
                  <a:gd name="connsiteX0" fmla="*/ 0 w 796243"/>
                  <a:gd name="connsiteY0" fmla="*/ 0 h 490384"/>
                  <a:gd name="connsiteX1" fmla="*/ 796243 w 796243"/>
                  <a:gd name="connsiteY1" fmla="*/ 0 h 490384"/>
                  <a:gd name="connsiteX2" fmla="*/ 796243 w 796243"/>
                  <a:gd name="connsiteY2" fmla="*/ 490384 h 490384"/>
                  <a:gd name="connsiteX3" fmla="*/ 0 w 796243"/>
                  <a:gd name="connsiteY3" fmla="*/ 490384 h 490384"/>
                </a:gdLst>
                <a:ahLst/>
                <a:cxnLst>
                  <a:cxn ang="0">
                    <a:pos x="connsiteX0" y="connsiteY0"/>
                  </a:cxn>
                  <a:cxn ang="0">
                    <a:pos x="connsiteX1" y="connsiteY1"/>
                  </a:cxn>
                  <a:cxn ang="0">
                    <a:pos x="connsiteX2" y="connsiteY2"/>
                  </a:cxn>
                  <a:cxn ang="0">
                    <a:pos x="connsiteX3" y="connsiteY3"/>
                  </a:cxn>
                </a:cxnLst>
                <a:rect l="l" t="t" r="r" b="b"/>
                <a:pathLst>
                  <a:path w="796243" h="490384">
                    <a:moveTo>
                      <a:pt x="0" y="0"/>
                    </a:moveTo>
                    <a:lnTo>
                      <a:pt x="796243" y="0"/>
                    </a:lnTo>
                    <a:lnTo>
                      <a:pt x="796243" y="490384"/>
                    </a:lnTo>
                    <a:lnTo>
                      <a:pt x="0" y="490384"/>
                    </a:lnTo>
                    <a:close/>
                  </a:path>
                </a:pathLst>
              </a:custGeom>
            </p:spPr>
          </p:pic>
        </p:grpSp>
        <p:grpSp>
          <p:nvGrpSpPr>
            <p:cNvPr id="44" name="Group 43">
              <a:extLst>
                <a:ext uri="{FF2B5EF4-FFF2-40B4-BE49-F238E27FC236}">
                  <a16:creationId xmlns:a16="http://schemas.microsoft.com/office/drawing/2014/main" id="{B1C6BABE-74A3-40D0-A2BF-D4F5C6DBC79B}"/>
                </a:ext>
              </a:extLst>
            </p:cNvPr>
            <p:cNvGrpSpPr/>
            <p:nvPr/>
          </p:nvGrpSpPr>
          <p:grpSpPr>
            <a:xfrm>
              <a:off x="6362530" y="784561"/>
              <a:ext cx="5323997" cy="1583350"/>
              <a:chOff x="3486104" y="1617572"/>
              <a:chExt cx="5323997" cy="1583350"/>
            </a:xfrm>
          </p:grpSpPr>
          <p:pic>
            <p:nvPicPr>
              <p:cNvPr id="45" name="Graphic 44" descr="Server">
                <a:extLst>
                  <a:ext uri="{FF2B5EF4-FFF2-40B4-BE49-F238E27FC236}">
                    <a16:creationId xmlns:a16="http://schemas.microsoft.com/office/drawing/2014/main" id="{B6F09597-58BE-4C16-AA6F-86A9EEB917C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230702" y="2007896"/>
                <a:ext cx="914400" cy="914400"/>
              </a:xfrm>
              <a:prstGeom prst="rect">
                <a:avLst/>
              </a:prstGeom>
            </p:spPr>
          </p:pic>
          <p:sp>
            <p:nvSpPr>
              <p:cNvPr id="46" name="Rectangle 45">
                <a:extLst>
                  <a:ext uri="{FF2B5EF4-FFF2-40B4-BE49-F238E27FC236}">
                    <a16:creationId xmlns:a16="http://schemas.microsoft.com/office/drawing/2014/main" id="{FC1EDB0C-1108-4D7E-9E8E-B0463C8B0FB5}"/>
                  </a:ext>
                </a:extLst>
              </p:cNvPr>
              <p:cNvSpPr/>
              <p:nvPr/>
            </p:nvSpPr>
            <p:spPr>
              <a:xfrm>
                <a:off x="6565704" y="2734186"/>
                <a:ext cx="2244397" cy="461665"/>
              </a:xfrm>
              <a:prstGeom prst="rect">
                <a:avLst/>
              </a:prstGeom>
            </p:spPr>
            <p:txBody>
              <a:bodyPr wrap="none">
                <a:spAutoFit/>
              </a:bodyPr>
              <a:lstStyle/>
              <a:p>
                <a:r>
                  <a:rPr lang="en-US" sz="2400" dirty="0"/>
                  <a:t>Server-side DNN</a:t>
                </a:r>
              </a:p>
            </p:txBody>
          </p:sp>
          <p:pic>
            <p:nvPicPr>
              <p:cNvPr id="47" name="Picture 46" descr="A close up of a logo&#10;&#10;Description automatically generated">
                <a:extLst>
                  <a:ext uri="{FF2B5EF4-FFF2-40B4-BE49-F238E27FC236}">
                    <a16:creationId xmlns:a16="http://schemas.microsoft.com/office/drawing/2014/main" id="{8789F826-E5C3-491C-8EB5-F6D27AE0C48D}"/>
                  </a:ext>
                </a:extLst>
              </p:cNvPr>
              <p:cNvPicPr>
                <a:picLocks noChangeAspect="1"/>
              </p:cNvPicPr>
              <p:nvPr/>
            </p:nvPicPr>
            <p:blipFill>
              <a:blip r:embed="rId6"/>
              <a:stretch>
                <a:fillRect/>
              </a:stretch>
            </p:blipFill>
            <p:spPr>
              <a:xfrm>
                <a:off x="7895701" y="1617572"/>
                <a:ext cx="914400" cy="914400"/>
              </a:xfrm>
              <a:prstGeom prst="rect">
                <a:avLst/>
              </a:prstGeom>
            </p:spPr>
          </p:pic>
          <p:sp>
            <p:nvSpPr>
              <p:cNvPr id="48" name="Rectangle 47">
                <a:extLst>
                  <a:ext uri="{FF2B5EF4-FFF2-40B4-BE49-F238E27FC236}">
                    <a16:creationId xmlns:a16="http://schemas.microsoft.com/office/drawing/2014/main" id="{63D23DA6-187C-4352-B187-98877B596ACE}"/>
                  </a:ext>
                </a:extLst>
              </p:cNvPr>
              <p:cNvSpPr/>
              <p:nvPr/>
            </p:nvSpPr>
            <p:spPr>
              <a:xfrm>
                <a:off x="3486104" y="2739257"/>
                <a:ext cx="1143390" cy="461665"/>
              </a:xfrm>
              <a:prstGeom prst="rect">
                <a:avLst/>
              </a:prstGeom>
            </p:spPr>
            <p:txBody>
              <a:bodyPr wrap="none">
                <a:spAutoFit/>
              </a:bodyPr>
              <a:lstStyle/>
              <a:p>
                <a:r>
                  <a:rPr lang="en-US" sz="2400" dirty="0"/>
                  <a:t>Camera</a:t>
                </a:r>
              </a:p>
            </p:txBody>
          </p:sp>
          <p:cxnSp>
            <p:nvCxnSpPr>
              <p:cNvPr id="49" name="Straight Arrow Connector 48">
                <a:extLst>
                  <a:ext uri="{FF2B5EF4-FFF2-40B4-BE49-F238E27FC236}">
                    <a16:creationId xmlns:a16="http://schemas.microsoft.com/office/drawing/2014/main" id="{4B70F294-CA94-42F6-A626-E9E83A15C28A}"/>
                  </a:ext>
                </a:extLst>
              </p:cNvPr>
              <p:cNvCxnSpPr/>
              <p:nvPr/>
            </p:nvCxnSpPr>
            <p:spPr>
              <a:xfrm>
                <a:off x="4626533" y="2458856"/>
                <a:ext cx="2512340" cy="6240"/>
              </a:xfrm>
              <a:prstGeom prst="straightConnector1">
                <a:avLst/>
              </a:prstGeom>
              <a:ln w="50800">
                <a:prstDash val="dash"/>
                <a:tailEnd type="triangle"/>
              </a:ln>
            </p:spPr>
            <p:style>
              <a:lnRef idx="1">
                <a:schemeClr val="dk1"/>
              </a:lnRef>
              <a:fillRef idx="0">
                <a:schemeClr val="dk1"/>
              </a:fillRef>
              <a:effectRef idx="0">
                <a:schemeClr val="dk1"/>
              </a:effectRef>
              <a:fontRef idx="minor">
                <a:schemeClr val="tx1"/>
              </a:fontRef>
            </p:style>
          </p:cxnSp>
          <p:pic>
            <p:nvPicPr>
              <p:cNvPr id="51" name="Graphic 50" descr="Cloud">
                <a:extLst>
                  <a:ext uri="{FF2B5EF4-FFF2-40B4-BE49-F238E27FC236}">
                    <a16:creationId xmlns:a16="http://schemas.microsoft.com/office/drawing/2014/main" id="{786463E2-5A70-4803-9224-B185259FFC4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338656" y="1966082"/>
                <a:ext cx="914400" cy="914400"/>
              </a:xfrm>
              <a:prstGeom prst="rect">
                <a:avLst/>
              </a:prstGeom>
            </p:spPr>
          </p:pic>
          <p:pic>
            <p:nvPicPr>
              <p:cNvPr id="52" name="Graphic 51" descr="Video camera">
                <a:extLst>
                  <a:ext uri="{FF2B5EF4-FFF2-40B4-BE49-F238E27FC236}">
                    <a16:creationId xmlns:a16="http://schemas.microsoft.com/office/drawing/2014/main" id="{21C8042C-4739-4FFD-92E8-31CE6CC0B24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594624" y="1964849"/>
                <a:ext cx="914400" cy="914400"/>
              </a:xfrm>
              <a:prstGeom prst="rect">
                <a:avLst/>
              </a:prstGeom>
            </p:spPr>
          </p:pic>
        </p:grpSp>
        <p:sp>
          <p:nvSpPr>
            <p:cNvPr id="56" name="Rectangle 55">
              <a:extLst>
                <a:ext uri="{FF2B5EF4-FFF2-40B4-BE49-F238E27FC236}">
                  <a16:creationId xmlns:a16="http://schemas.microsoft.com/office/drawing/2014/main" id="{4CB53D92-5856-4B7A-A961-939CFE22702E}"/>
                </a:ext>
              </a:extLst>
            </p:cNvPr>
            <p:cNvSpPr/>
            <p:nvPr/>
          </p:nvSpPr>
          <p:spPr>
            <a:xfrm>
              <a:off x="8022062" y="975567"/>
              <a:ext cx="1263744" cy="461665"/>
            </a:xfrm>
            <a:prstGeom prst="rect">
              <a:avLst/>
            </a:prstGeom>
          </p:spPr>
          <p:txBody>
            <a:bodyPr wrap="none">
              <a:spAutoFit/>
            </a:bodyPr>
            <a:lstStyle/>
            <a:p>
              <a:r>
                <a:rPr lang="en-US" sz="2400" dirty="0"/>
                <a:t>Network</a:t>
              </a:r>
            </a:p>
          </p:txBody>
        </p:sp>
      </p:grpSp>
      <p:grpSp>
        <p:nvGrpSpPr>
          <p:cNvPr id="3" name="Group 2">
            <a:extLst>
              <a:ext uri="{FF2B5EF4-FFF2-40B4-BE49-F238E27FC236}">
                <a16:creationId xmlns:a16="http://schemas.microsoft.com/office/drawing/2014/main" id="{910B5AA5-ECE2-4B48-BCBC-79F34D7B78BD}"/>
              </a:ext>
            </a:extLst>
          </p:cNvPr>
          <p:cNvGrpSpPr/>
          <p:nvPr/>
        </p:nvGrpSpPr>
        <p:grpSpPr>
          <a:xfrm>
            <a:off x="225383" y="978767"/>
            <a:ext cx="5468810" cy="4516218"/>
            <a:chOff x="225383" y="978767"/>
            <a:chExt cx="5468810" cy="4516218"/>
          </a:xfrm>
        </p:grpSpPr>
        <p:pic>
          <p:nvPicPr>
            <p:cNvPr id="162" name="Picture 161">
              <a:extLst>
                <a:ext uri="{FF2B5EF4-FFF2-40B4-BE49-F238E27FC236}">
                  <a16:creationId xmlns:a16="http://schemas.microsoft.com/office/drawing/2014/main" id="{394E92C5-135D-4669-8396-2FB7386D3E9F}"/>
                </a:ext>
              </a:extLst>
            </p:cNvPr>
            <p:cNvPicPr>
              <a:picLocks noChangeAspect="1"/>
            </p:cNvPicPr>
            <p:nvPr/>
          </p:nvPicPr>
          <p:blipFill>
            <a:blip r:embed="rId3"/>
            <a:stretch>
              <a:fillRect/>
            </a:stretch>
          </p:blipFill>
          <p:spPr>
            <a:xfrm>
              <a:off x="225383" y="2543098"/>
              <a:ext cx="5468810" cy="2951887"/>
            </a:xfrm>
            <a:prstGeom prst="rect">
              <a:avLst/>
            </a:prstGeom>
          </p:spPr>
        </p:pic>
        <p:grpSp>
          <p:nvGrpSpPr>
            <p:cNvPr id="4" name="Group 3">
              <a:extLst>
                <a:ext uri="{FF2B5EF4-FFF2-40B4-BE49-F238E27FC236}">
                  <a16:creationId xmlns:a16="http://schemas.microsoft.com/office/drawing/2014/main" id="{2ABCF446-DAFD-4130-8A73-69DB36306660}"/>
                </a:ext>
              </a:extLst>
            </p:cNvPr>
            <p:cNvGrpSpPr/>
            <p:nvPr/>
          </p:nvGrpSpPr>
          <p:grpSpPr>
            <a:xfrm>
              <a:off x="369019" y="1100237"/>
              <a:ext cx="5307640" cy="1223391"/>
              <a:chOff x="369019" y="1100237"/>
              <a:chExt cx="5307640" cy="1223391"/>
            </a:xfrm>
          </p:grpSpPr>
          <p:pic>
            <p:nvPicPr>
              <p:cNvPr id="7" name="Graphic 6" descr="Server">
                <a:extLst>
                  <a:ext uri="{FF2B5EF4-FFF2-40B4-BE49-F238E27FC236}">
                    <a16:creationId xmlns:a16="http://schemas.microsoft.com/office/drawing/2014/main" id="{F70457E7-350F-4E7D-9BCF-14BB9DCAB2B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91163" y="1122461"/>
                <a:ext cx="914400" cy="914400"/>
              </a:xfrm>
              <a:prstGeom prst="rect">
                <a:avLst/>
              </a:prstGeom>
            </p:spPr>
          </p:pic>
          <p:sp>
            <p:nvSpPr>
              <p:cNvPr id="9" name="Rectangle 8">
                <a:extLst>
                  <a:ext uri="{FF2B5EF4-FFF2-40B4-BE49-F238E27FC236}">
                    <a16:creationId xmlns:a16="http://schemas.microsoft.com/office/drawing/2014/main" id="{FAB274F8-7B36-49B8-A7BE-00A6FBD770DF}"/>
                  </a:ext>
                </a:extLst>
              </p:cNvPr>
              <p:cNvSpPr/>
              <p:nvPr/>
            </p:nvSpPr>
            <p:spPr>
              <a:xfrm>
                <a:off x="369019" y="1856892"/>
                <a:ext cx="1758687" cy="461665"/>
              </a:xfrm>
              <a:prstGeom prst="rect">
                <a:avLst/>
              </a:prstGeom>
            </p:spPr>
            <p:txBody>
              <a:bodyPr wrap="none">
                <a:spAutoFit/>
              </a:bodyPr>
              <a:lstStyle/>
              <a:p>
                <a:r>
                  <a:rPr lang="en-US" altLang="zh-CN" sz="2400" dirty="0"/>
                  <a:t>Video server</a:t>
                </a:r>
                <a:endParaRPr lang="en-US" sz="2400" dirty="0"/>
              </a:p>
            </p:txBody>
          </p:sp>
          <p:pic>
            <p:nvPicPr>
              <p:cNvPr id="12" name="Graphic 11" descr="User">
                <a:extLst>
                  <a:ext uri="{FF2B5EF4-FFF2-40B4-BE49-F238E27FC236}">
                    <a16:creationId xmlns:a16="http://schemas.microsoft.com/office/drawing/2014/main" id="{AF9E85CF-E802-4321-8F6A-3F7DE375037A}"/>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217903" y="1128701"/>
                <a:ext cx="914400" cy="914400"/>
              </a:xfrm>
              <a:prstGeom prst="rect">
                <a:avLst/>
              </a:prstGeom>
            </p:spPr>
          </p:pic>
          <p:sp>
            <p:nvSpPr>
              <p:cNvPr id="35" name="Rectangle 34">
                <a:extLst>
                  <a:ext uri="{FF2B5EF4-FFF2-40B4-BE49-F238E27FC236}">
                    <a16:creationId xmlns:a16="http://schemas.microsoft.com/office/drawing/2014/main" id="{9978FF0A-F358-4AEE-91C7-70850F447D0C}"/>
                  </a:ext>
                </a:extLst>
              </p:cNvPr>
              <p:cNvSpPr/>
              <p:nvPr/>
            </p:nvSpPr>
            <p:spPr>
              <a:xfrm>
                <a:off x="3673547" y="1861963"/>
                <a:ext cx="2003112" cy="461665"/>
              </a:xfrm>
              <a:prstGeom prst="rect">
                <a:avLst/>
              </a:prstGeom>
            </p:spPr>
            <p:txBody>
              <a:bodyPr wrap="none">
                <a:spAutoFit/>
              </a:bodyPr>
              <a:lstStyle/>
              <a:p>
                <a:r>
                  <a:rPr lang="en-US" sz="2400" dirty="0"/>
                  <a:t>Human viewer</a:t>
                </a:r>
              </a:p>
            </p:txBody>
          </p:sp>
          <p:cxnSp>
            <p:nvCxnSpPr>
              <p:cNvPr id="27" name="Straight Arrow Connector 26">
                <a:extLst>
                  <a:ext uri="{FF2B5EF4-FFF2-40B4-BE49-F238E27FC236}">
                    <a16:creationId xmlns:a16="http://schemas.microsoft.com/office/drawing/2014/main" id="{43A55CF4-2365-45E3-BBCA-E5F7F6722292}"/>
                  </a:ext>
                </a:extLst>
              </p:cNvPr>
              <p:cNvCxnSpPr>
                <a:stCxn id="7" idx="3"/>
                <a:endCxn id="12" idx="1"/>
              </p:cNvCxnSpPr>
              <p:nvPr/>
            </p:nvCxnSpPr>
            <p:spPr>
              <a:xfrm>
                <a:off x="1705563" y="1579661"/>
                <a:ext cx="2512340" cy="6240"/>
              </a:xfrm>
              <a:prstGeom prst="straightConnector1">
                <a:avLst/>
              </a:prstGeom>
              <a:ln w="50800">
                <a:prstDash val="dash"/>
                <a:tailEnd type="triangle"/>
              </a:ln>
            </p:spPr>
            <p:style>
              <a:lnRef idx="1">
                <a:schemeClr val="dk1"/>
              </a:lnRef>
              <a:fillRef idx="0">
                <a:schemeClr val="dk1"/>
              </a:fillRef>
              <a:effectRef idx="0">
                <a:schemeClr val="dk1"/>
              </a:effectRef>
              <a:fontRef idx="minor">
                <a:schemeClr val="tx1"/>
              </a:fontRef>
            </p:style>
          </p:cxnSp>
          <p:pic>
            <p:nvPicPr>
              <p:cNvPr id="53" name="Graphic 52" descr="Cloud">
                <a:extLst>
                  <a:ext uri="{FF2B5EF4-FFF2-40B4-BE49-F238E27FC236}">
                    <a16:creationId xmlns:a16="http://schemas.microsoft.com/office/drawing/2014/main" id="{B87768B2-ADC9-469B-A6BB-BAE63F48874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325857" y="1100237"/>
                <a:ext cx="914400" cy="914400"/>
              </a:xfrm>
              <a:prstGeom prst="rect">
                <a:avLst/>
              </a:prstGeom>
            </p:spPr>
          </p:pic>
        </p:grpSp>
        <p:sp>
          <p:nvSpPr>
            <p:cNvPr id="57" name="Rectangle 56">
              <a:extLst>
                <a:ext uri="{FF2B5EF4-FFF2-40B4-BE49-F238E27FC236}">
                  <a16:creationId xmlns:a16="http://schemas.microsoft.com/office/drawing/2014/main" id="{91FA33FC-BE53-4690-A2F0-BF57506ED73D}"/>
                </a:ext>
              </a:extLst>
            </p:cNvPr>
            <p:cNvSpPr/>
            <p:nvPr/>
          </p:nvSpPr>
          <p:spPr>
            <a:xfrm>
              <a:off x="2173614" y="978767"/>
              <a:ext cx="1263744" cy="461665"/>
            </a:xfrm>
            <a:prstGeom prst="rect">
              <a:avLst/>
            </a:prstGeom>
          </p:spPr>
          <p:txBody>
            <a:bodyPr wrap="none">
              <a:spAutoFit/>
            </a:bodyPr>
            <a:lstStyle/>
            <a:p>
              <a:r>
                <a:rPr lang="en-US" sz="2400" dirty="0"/>
                <a:t>Network</a:t>
              </a:r>
            </a:p>
          </p:txBody>
        </p:sp>
      </p:grpSp>
      <p:sp>
        <p:nvSpPr>
          <p:cNvPr id="50" name="Rectangle 49">
            <a:extLst>
              <a:ext uri="{FF2B5EF4-FFF2-40B4-BE49-F238E27FC236}">
                <a16:creationId xmlns:a16="http://schemas.microsoft.com/office/drawing/2014/main" id="{DE4E1D42-7677-43D5-AE24-582A07B109E8}"/>
              </a:ext>
            </a:extLst>
          </p:cNvPr>
          <p:cNvSpPr/>
          <p:nvPr/>
        </p:nvSpPr>
        <p:spPr>
          <a:xfrm>
            <a:off x="0" y="5816350"/>
            <a:ext cx="12191995" cy="560350"/>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rPr>
              <a:t>Video analytics enables aggressive compression on </a:t>
            </a:r>
            <a:r>
              <a:rPr lang="en-US" sz="3200" b="1" dirty="0">
                <a:solidFill>
                  <a:srgbClr val="0070C0"/>
                </a:solidFill>
              </a:rPr>
              <a:t>non-object pixels</a:t>
            </a:r>
            <a:r>
              <a:rPr lang="en-US" sz="3200" b="1" dirty="0">
                <a:solidFill>
                  <a:schemeClr val="tx1"/>
                </a:solidFill>
              </a:rPr>
              <a:t>.</a:t>
            </a:r>
          </a:p>
        </p:txBody>
      </p:sp>
    </p:spTree>
    <p:extLst>
      <p:ext uri="{BB962C8B-B14F-4D97-AF65-F5344CB8AC3E}">
        <p14:creationId xmlns:p14="http://schemas.microsoft.com/office/powerpoint/2010/main" val="3810401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50"/>
                                        </p:tgtEl>
                                        <p:attrNameLst>
                                          <p:attrName>style.visibility</p:attrName>
                                        </p:attrNameLst>
                                      </p:cBhvr>
                                      <p:to>
                                        <p:strVal val="visible"/>
                                      </p:to>
                                    </p:set>
                                    <p:animEffect transition="in" filter="randombar(horizontal)">
                                      <p:cBhvr>
                                        <p:cTn id="12"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E62BA1B9-87B0-4960-852E-5753C12A914B}"/>
              </a:ext>
            </a:extLst>
          </p:cNvPr>
          <p:cNvPicPr>
            <a:picLocks noChangeAspect="1"/>
          </p:cNvPicPr>
          <p:nvPr/>
        </p:nvPicPr>
        <p:blipFill>
          <a:blip r:embed="rId3"/>
          <a:stretch>
            <a:fillRect/>
          </a:stretch>
        </p:blipFill>
        <p:spPr>
          <a:xfrm>
            <a:off x="1889891" y="959003"/>
            <a:ext cx="7681408" cy="4616775"/>
          </a:xfrm>
          <a:prstGeom prst="rect">
            <a:avLst/>
          </a:prstGeom>
        </p:spPr>
      </p:pic>
      <p:sp>
        <p:nvSpPr>
          <p:cNvPr id="2" name="Title 1"/>
          <p:cNvSpPr>
            <a:spLocks noGrp="1"/>
          </p:cNvSpPr>
          <p:nvPr>
            <p:ph type="title"/>
          </p:nvPr>
        </p:nvSpPr>
        <p:spPr>
          <a:xfrm>
            <a:off x="106679" y="0"/>
            <a:ext cx="12085321" cy="1360170"/>
          </a:xfrm>
        </p:spPr>
        <p:txBody>
          <a:bodyPr vert="horz" lIns="91440" tIns="45720" rIns="91440" bIns="45720" rtlCol="0" anchor="ctr">
            <a:normAutofit/>
          </a:bodyPr>
          <a:lstStyle/>
          <a:p>
            <a:pPr algn="ctr"/>
            <a:r>
              <a:rPr lang="en-US" sz="4100" b="1" dirty="0">
                <a:solidFill>
                  <a:srgbClr val="216583"/>
                </a:solidFill>
              </a:rPr>
              <a:t>Potential bandwidth savings</a:t>
            </a:r>
          </a:p>
        </p:txBody>
      </p:sp>
      <p:sp>
        <p:nvSpPr>
          <p:cNvPr id="10" name="Slide Number Placeholder 9">
            <a:extLst>
              <a:ext uri="{FF2B5EF4-FFF2-40B4-BE49-F238E27FC236}">
                <a16:creationId xmlns:a16="http://schemas.microsoft.com/office/drawing/2014/main" id="{A12DDE10-1847-DD4D-90F6-6234D62250AB}"/>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defTabSz="457200">
              <a:spcAft>
                <a:spcPts val="600"/>
              </a:spcAft>
            </a:pPr>
            <a:fld id="{0E1F3F83-CEEF-5D42-8784-473683DD07D4}" type="slidenum">
              <a:rPr lang="en-US" smtClean="0"/>
              <a:pPr defTabSz="457200">
                <a:spcAft>
                  <a:spcPts val="600"/>
                </a:spcAft>
              </a:pPr>
              <a:t>7</a:t>
            </a:fld>
            <a:endParaRPr lang="en-US"/>
          </a:p>
        </p:txBody>
      </p:sp>
      <p:sp>
        <p:nvSpPr>
          <p:cNvPr id="24" name="Right Brace 23">
            <a:extLst>
              <a:ext uri="{FF2B5EF4-FFF2-40B4-BE49-F238E27FC236}">
                <a16:creationId xmlns:a16="http://schemas.microsoft.com/office/drawing/2014/main" id="{FBC884A4-EBCE-489C-8334-995FBDAF42A9}"/>
              </a:ext>
            </a:extLst>
          </p:cNvPr>
          <p:cNvSpPr/>
          <p:nvPr/>
        </p:nvSpPr>
        <p:spPr>
          <a:xfrm>
            <a:off x="4366260" y="1805940"/>
            <a:ext cx="213363" cy="885270"/>
          </a:xfrm>
          <a:prstGeom prst="rightBrace">
            <a:avLst/>
          </a:prstGeom>
          <a:ln w="508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Rectangle 5">
            <a:extLst>
              <a:ext uri="{FF2B5EF4-FFF2-40B4-BE49-F238E27FC236}">
                <a16:creationId xmlns:a16="http://schemas.microsoft.com/office/drawing/2014/main" id="{C8480263-37E9-4989-8564-8BC487126259}"/>
              </a:ext>
            </a:extLst>
          </p:cNvPr>
          <p:cNvSpPr/>
          <p:nvPr/>
        </p:nvSpPr>
        <p:spPr>
          <a:xfrm>
            <a:off x="4579623" y="1860213"/>
            <a:ext cx="5264091" cy="830997"/>
          </a:xfrm>
          <a:prstGeom prst="rect">
            <a:avLst/>
          </a:prstGeom>
          <a:solidFill>
            <a:schemeClr val="bg1">
              <a:lumMod val="95000"/>
            </a:schemeClr>
          </a:solidFill>
        </p:spPr>
        <p:txBody>
          <a:bodyPr wrap="square">
            <a:spAutoFit/>
          </a:bodyPr>
          <a:lstStyle/>
          <a:p>
            <a:r>
              <a:rPr lang="en-US" sz="2400" dirty="0"/>
              <a:t>Objects only occupy </a:t>
            </a:r>
            <a:r>
              <a:rPr lang="en-US" sz="2400" dirty="0">
                <a:solidFill>
                  <a:srgbClr val="DD7C1B"/>
                </a:solidFill>
              </a:rPr>
              <a:t>20% </a:t>
            </a:r>
            <a:r>
              <a:rPr lang="en-US" sz="2400" dirty="0"/>
              <a:t>area of the</a:t>
            </a:r>
          </a:p>
          <a:p>
            <a:r>
              <a:rPr lang="en-US" sz="2400" dirty="0"/>
              <a:t>whole frame in over </a:t>
            </a:r>
            <a:r>
              <a:rPr lang="en-US" sz="2400" dirty="0">
                <a:solidFill>
                  <a:srgbClr val="DD7C1B"/>
                </a:solidFill>
              </a:rPr>
              <a:t>50% to 80% </a:t>
            </a:r>
            <a:r>
              <a:rPr lang="en-US" sz="2400" dirty="0"/>
              <a:t>cases.</a:t>
            </a:r>
          </a:p>
        </p:txBody>
      </p:sp>
      <p:sp>
        <p:nvSpPr>
          <p:cNvPr id="13" name="Rectangle 12">
            <a:extLst>
              <a:ext uri="{FF2B5EF4-FFF2-40B4-BE49-F238E27FC236}">
                <a16:creationId xmlns:a16="http://schemas.microsoft.com/office/drawing/2014/main" id="{6F830FAC-9727-4741-9C9D-B9550A0451E7}"/>
              </a:ext>
            </a:extLst>
          </p:cNvPr>
          <p:cNvSpPr/>
          <p:nvPr/>
        </p:nvSpPr>
        <p:spPr>
          <a:xfrm>
            <a:off x="0" y="0"/>
            <a:ext cx="12435840" cy="7071360"/>
          </a:xfrm>
          <a:prstGeom prst="rect">
            <a:avLst/>
          </a:prstGeom>
          <a:solidFill>
            <a:schemeClr val="bg1">
              <a:alpha val="87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BA98C4C-1F43-471B-A6F1-334C41DF87E5}"/>
              </a:ext>
            </a:extLst>
          </p:cNvPr>
          <p:cNvSpPr/>
          <p:nvPr/>
        </p:nvSpPr>
        <p:spPr>
          <a:xfrm>
            <a:off x="-53335" y="2573642"/>
            <a:ext cx="12191995" cy="899888"/>
          </a:xfrm>
          <a:prstGeom prst="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We can compress over </a:t>
            </a:r>
            <a:r>
              <a:rPr lang="en-US" sz="3200" dirty="0">
                <a:solidFill>
                  <a:srgbClr val="DD7C1B"/>
                </a:solidFill>
              </a:rPr>
              <a:t>80%</a:t>
            </a:r>
            <a:r>
              <a:rPr lang="en-US" sz="3200" dirty="0">
                <a:solidFill>
                  <a:schemeClr val="tx1"/>
                </a:solidFill>
              </a:rPr>
              <a:t> pixels in the video without hurting accuracy!</a:t>
            </a:r>
          </a:p>
        </p:txBody>
      </p:sp>
    </p:spTree>
    <p:extLst>
      <p:ext uri="{BB962C8B-B14F-4D97-AF65-F5344CB8AC3E}">
        <p14:creationId xmlns:p14="http://schemas.microsoft.com/office/powerpoint/2010/main" val="2931297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randombar(horizontal)">
                                      <p:cBhvr>
                                        <p:cTn id="10" dur="500"/>
                                        <p:tgtEl>
                                          <p:spTgt spid="24"/>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randombar(horizontal)">
                                      <p:cBhvr>
                                        <p:cTn id="15" dur="500"/>
                                        <p:tgtEl>
                                          <p:spTgt spid="13"/>
                                        </p:tgtEl>
                                      </p:cBhvr>
                                    </p:animEffect>
                                  </p:childTnLst>
                                </p:cTn>
                              </p:par>
                              <p:par>
                                <p:cTn id="16" presetID="14" presetClass="entr" presetSubtype="10" fill="hold" grpId="0"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randombar(horizontal)">
                                      <p:cBhvr>
                                        <p:cTn id="18"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6" grpId="0" animBg="1"/>
      <p:bldP spid="13" grpId="0" animBg="1"/>
      <p:bldP spid="1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E62BA1B9-87B0-4960-852E-5753C12A914B}"/>
              </a:ext>
            </a:extLst>
          </p:cNvPr>
          <p:cNvPicPr>
            <a:picLocks noChangeAspect="1"/>
          </p:cNvPicPr>
          <p:nvPr/>
        </p:nvPicPr>
        <p:blipFill>
          <a:blip r:embed="rId3"/>
          <a:stretch>
            <a:fillRect/>
          </a:stretch>
        </p:blipFill>
        <p:spPr>
          <a:xfrm>
            <a:off x="1889891" y="1004070"/>
            <a:ext cx="7681408" cy="4616775"/>
          </a:xfrm>
          <a:prstGeom prst="rect">
            <a:avLst/>
          </a:prstGeom>
        </p:spPr>
      </p:pic>
      <p:sp>
        <p:nvSpPr>
          <p:cNvPr id="2" name="Title 1"/>
          <p:cNvSpPr>
            <a:spLocks noGrp="1"/>
          </p:cNvSpPr>
          <p:nvPr>
            <p:ph type="title"/>
          </p:nvPr>
        </p:nvSpPr>
        <p:spPr>
          <a:xfrm>
            <a:off x="106679" y="0"/>
            <a:ext cx="12085321" cy="1360170"/>
          </a:xfrm>
        </p:spPr>
        <p:txBody>
          <a:bodyPr vert="horz" lIns="91440" tIns="45720" rIns="91440" bIns="45720" rtlCol="0" anchor="ctr">
            <a:normAutofit/>
          </a:bodyPr>
          <a:lstStyle/>
          <a:p>
            <a:pPr algn="ctr"/>
            <a:r>
              <a:rPr lang="en-US" sz="4100" b="1" dirty="0">
                <a:solidFill>
                  <a:srgbClr val="216583"/>
                </a:solidFill>
              </a:rPr>
              <a:t>Potential bandwidth savings</a:t>
            </a:r>
          </a:p>
        </p:txBody>
      </p:sp>
      <p:sp>
        <p:nvSpPr>
          <p:cNvPr id="10" name="Slide Number Placeholder 9">
            <a:extLst>
              <a:ext uri="{FF2B5EF4-FFF2-40B4-BE49-F238E27FC236}">
                <a16:creationId xmlns:a16="http://schemas.microsoft.com/office/drawing/2014/main" id="{A12DDE10-1847-DD4D-90F6-6234D62250AB}"/>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defTabSz="457200">
              <a:spcAft>
                <a:spcPts val="600"/>
              </a:spcAft>
            </a:pPr>
            <a:r>
              <a:rPr lang="en-US" dirty="0"/>
              <a:t>7</a:t>
            </a:r>
          </a:p>
        </p:txBody>
      </p:sp>
      <p:sp>
        <p:nvSpPr>
          <p:cNvPr id="6" name="Rectangle 5">
            <a:extLst>
              <a:ext uri="{FF2B5EF4-FFF2-40B4-BE49-F238E27FC236}">
                <a16:creationId xmlns:a16="http://schemas.microsoft.com/office/drawing/2014/main" id="{C8480263-37E9-4989-8564-8BC487126259}"/>
              </a:ext>
            </a:extLst>
          </p:cNvPr>
          <p:cNvSpPr/>
          <p:nvPr/>
        </p:nvSpPr>
        <p:spPr>
          <a:xfrm>
            <a:off x="4718109" y="1873328"/>
            <a:ext cx="5264091" cy="830997"/>
          </a:xfrm>
          <a:prstGeom prst="rect">
            <a:avLst/>
          </a:prstGeom>
          <a:solidFill>
            <a:schemeClr val="bg1">
              <a:lumMod val="95000"/>
            </a:schemeClr>
          </a:solidFill>
        </p:spPr>
        <p:txBody>
          <a:bodyPr wrap="square">
            <a:spAutoFit/>
          </a:bodyPr>
          <a:lstStyle/>
          <a:p>
            <a:r>
              <a:rPr lang="en-US" sz="2400" dirty="0"/>
              <a:t>Objects only occupy </a:t>
            </a:r>
            <a:r>
              <a:rPr lang="en-US" sz="2400" dirty="0">
                <a:solidFill>
                  <a:srgbClr val="DD7C1B"/>
                </a:solidFill>
              </a:rPr>
              <a:t>20% </a:t>
            </a:r>
            <a:r>
              <a:rPr lang="en-US" sz="2400" dirty="0"/>
              <a:t>area of the</a:t>
            </a:r>
          </a:p>
          <a:p>
            <a:r>
              <a:rPr lang="en-US" sz="2400" dirty="0"/>
              <a:t>whole frame in over </a:t>
            </a:r>
            <a:r>
              <a:rPr lang="en-US" sz="2400" dirty="0">
                <a:solidFill>
                  <a:srgbClr val="DD7C1B"/>
                </a:solidFill>
              </a:rPr>
              <a:t>50% to 80% </a:t>
            </a:r>
            <a:r>
              <a:rPr lang="en-US" sz="2400" dirty="0"/>
              <a:t>cases.</a:t>
            </a:r>
          </a:p>
        </p:txBody>
      </p:sp>
      <p:sp>
        <p:nvSpPr>
          <p:cNvPr id="14" name="Rectangle 13">
            <a:extLst>
              <a:ext uri="{FF2B5EF4-FFF2-40B4-BE49-F238E27FC236}">
                <a16:creationId xmlns:a16="http://schemas.microsoft.com/office/drawing/2014/main" id="{4BA98C4C-1F43-471B-A6F1-334C41DF87E5}"/>
              </a:ext>
            </a:extLst>
          </p:cNvPr>
          <p:cNvSpPr/>
          <p:nvPr/>
        </p:nvSpPr>
        <p:spPr>
          <a:xfrm>
            <a:off x="0" y="5816350"/>
            <a:ext cx="12191995" cy="560350"/>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rPr>
              <a:t>We can compress </a:t>
            </a:r>
            <a:r>
              <a:rPr lang="en-US" sz="3200" b="1" dirty="0">
                <a:solidFill>
                  <a:srgbClr val="0070C0"/>
                </a:solidFill>
              </a:rPr>
              <a:t>80+% </a:t>
            </a:r>
            <a:r>
              <a:rPr lang="en-US" sz="3200" b="1" dirty="0">
                <a:solidFill>
                  <a:schemeClr val="tx1"/>
                </a:solidFill>
              </a:rPr>
              <a:t>pixels without hurting accuracy!</a:t>
            </a:r>
          </a:p>
        </p:txBody>
      </p:sp>
      <p:sp>
        <p:nvSpPr>
          <p:cNvPr id="3" name="Oval 2">
            <a:extLst>
              <a:ext uri="{FF2B5EF4-FFF2-40B4-BE49-F238E27FC236}">
                <a16:creationId xmlns:a16="http://schemas.microsoft.com/office/drawing/2014/main" id="{D0BE9053-0110-41C9-9E01-E788130341F4}"/>
              </a:ext>
            </a:extLst>
          </p:cNvPr>
          <p:cNvSpPr/>
          <p:nvPr/>
        </p:nvSpPr>
        <p:spPr>
          <a:xfrm>
            <a:off x="4152217" y="1555675"/>
            <a:ext cx="409067" cy="1466305"/>
          </a:xfrm>
          <a:prstGeom prst="ellipse">
            <a:avLst/>
          </a:prstGeom>
          <a:noFill/>
          <a:ln w="571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61758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randombar(horizontal)">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randombar(horizontal)">
                                      <p:cBhvr>
                                        <p:cTn id="15"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4" grpId="0" animBg="1"/>
      <p:bldP spid="3"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0022" y="-2119"/>
            <a:ext cx="10515600" cy="1325563"/>
          </a:xfrm>
        </p:spPr>
        <p:txBody>
          <a:bodyPr>
            <a:normAutofit/>
          </a:bodyPr>
          <a:lstStyle/>
          <a:p>
            <a:pPr algn="ctr"/>
            <a:r>
              <a:rPr lang="en-US" b="1" dirty="0">
                <a:solidFill>
                  <a:srgbClr val="216583"/>
                </a:solidFill>
              </a:rPr>
              <a:t>Previous work </a:t>
            </a:r>
            <a:r>
              <a:rPr lang="en-US" b="1" dirty="0">
                <a:solidFill>
                  <a:srgbClr val="DD7C1B"/>
                </a:solidFill>
              </a:rPr>
              <a:t>type 1</a:t>
            </a:r>
            <a:r>
              <a:rPr lang="en-US" b="1" dirty="0">
                <a:solidFill>
                  <a:srgbClr val="216583"/>
                </a:solidFill>
              </a:rPr>
              <a:t>:</a:t>
            </a:r>
            <a:br>
              <a:rPr lang="en-US" b="1" dirty="0">
                <a:solidFill>
                  <a:srgbClr val="216583"/>
                </a:solidFill>
              </a:rPr>
            </a:br>
            <a:r>
              <a:rPr lang="en-US" b="1" dirty="0">
                <a:solidFill>
                  <a:srgbClr val="216583"/>
                </a:solidFill>
              </a:rPr>
              <a:t>Camera-side heuristics</a:t>
            </a:r>
            <a:endParaRPr lang="en-US" dirty="0"/>
          </a:p>
        </p:txBody>
      </p:sp>
      <p:sp>
        <p:nvSpPr>
          <p:cNvPr id="3" name="Slide Number Placeholder 2">
            <a:extLst>
              <a:ext uri="{FF2B5EF4-FFF2-40B4-BE49-F238E27FC236}">
                <a16:creationId xmlns:a16="http://schemas.microsoft.com/office/drawing/2014/main" id="{D8212E72-F46C-B54E-BA00-8C960A081C7F}"/>
              </a:ext>
            </a:extLst>
          </p:cNvPr>
          <p:cNvSpPr>
            <a:spLocks noGrp="1"/>
          </p:cNvSpPr>
          <p:nvPr>
            <p:ph type="sldNum" sz="quarter" idx="12"/>
          </p:nvPr>
        </p:nvSpPr>
        <p:spPr/>
        <p:txBody>
          <a:bodyPr/>
          <a:lstStyle/>
          <a:p>
            <a:r>
              <a:rPr lang="en-US" dirty="0"/>
              <a:t>8</a:t>
            </a:r>
          </a:p>
        </p:txBody>
      </p:sp>
      <p:cxnSp>
        <p:nvCxnSpPr>
          <p:cNvPr id="30" name="Straight Arrow Connector 29">
            <a:extLst>
              <a:ext uri="{FF2B5EF4-FFF2-40B4-BE49-F238E27FC236}">
                <a16:creationId xmlns:a16="http://schemas.microsoft.com/office/drawing/2014/main" id="{EB2E6156-E9C8-4DEB-95F5-E4CAAEC2711D}"/>
              </a:ext>
            </a:extLst>
          </p:cNvPr>
          <p:cNvCxnSpPr>
            <a:cxnSpLocks/>
          </p:cNvCxnSpPr>
          <p:nvPr/>
        </p:nvCxnSpPr>
        <p:spPr>
          <a:xfrm flipH="1">
            <a:off x="1841151" y="4273671"/>
            <a:ext cx="1" cy="687549"/>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C0921075-F98D-4D90-92AF-32CA72ADB173}"/>
              </a:ext>
            </a:extLst>
          </p:cNvPr>
          <p:cNvSpPr txBox="1"/>
          <p:nvPr/>
        </p:nvSpPr>
        <p:spPr>
          <a:xfrm>
            <a:off x="1871992" y="4414293"/>
            <a:ext cx="3009029" cy="461665"/>
          </a:xfrm>
          <a:prstGeom prst="rect">
            <a:avLst/>
          </a:prstGeom>
          <a:noFill/>
        </p:spPr>
        <p:txBody>
          <a:bodyPr wrap="none" rtlCol="0">
            <a:spAutoFit/>
          </a:bodyPr>
          <a:lstStyle/>
          <a:p>
            <a:r>
              <a:rPr lang="en-US" sz="2400" dirty="0"/>
              <a:t>Camera-side heuristics</a:t>
            </a:r>
          </a:p>
        </p:txBody>
      </p:sp>
      <p:pic>
        <p:nvPicPr>
          <p:cNvPr id="55" name="Picture 54">
            <a:extLst>
              <a:ext uri="{FF2B5EF4-FFF2-40B4-BE49-F238E27FC236}">
                <a16:creationId xmlns:a16="http://schemas.microsoft.com/office/drawing/2014/main" id="{BFB21EDD-8FD4-4901-8F4B-FFE935817354}"/>
              </a:ext>
            </a:extLst>
          </p:cNvPr>
          <p:cNvPicPr>
            <a:picLocks noChangeAspect="1"/>
          </p:cNvPicPr>
          <p:nvPr/>
        </p:nvPicPr>
        <p:blipFill>
          <a:blip r:embed="rId3"/>
          <a:stretch>
            <a:fillRect/>
          </a:stretch>
        </p:blipFill>
        <p:spPr>
          <a:xfrm>
            <a:off x="299893" y="2606091"/>
            <a:ext cx="3089440" cy="1667580"/>
          </a:xfrm>
          <a:prstGeom prst="rect">
            <a:avLst/>
          </a:prstGeom>
        </p:spPr>
      </p:pic>
      <p:grpSp>
        <p:nvGrpSpPr>
          <p:cNvPr id="56" name="Group 55">
            <a:extLst>
              <a:ext uri="{FF2B5EF4-FFF2-40B4-BE49-F238E27FC236}">
                <a16:creationId xmlns:a16="http://schemas.microsoft.com/office/drawing/2014/main" id="{4182BB8F-033D-44FC-9CDD-DCAB3693C4D0}"/>
              </a:ext>
            </a:extLst>
          </p:cNvPr>
          <p:cNvGrpSpPr/>
          <p:nvPr/>
        </p:nvGrpSpPr>
        <p:grpSpPr>
          <a:xfrm>
            <a:off x="8806129" y="2606091"/>
            <a:ext cx="3089439" cy="1673885"/>
            <a:chOff x="191559" y="3099687"/>
            <a:chExt cx="5424824" cy="2939217"/>
          </a:xfrm>
        </p:grpSpPr>
        <p:sp>
          <p:nvSpPr>
            <p:cNvPr id="57" name="Rectangle 56">
              <a:extLst>
                <a:ext uri="{FF2B5EF4-FFF2-40B4-BE49-F238E27FC236}">
                  <a16:creationId xmlns:a16="http://schemas.microsoft.com/office/drawing/2014/main" id="{6401953A-6A8C-4956-B4DD-02D9FDDAED99}"/>
                </a:ext>
              </a:extLst>
            </p:cNvPr>
            <p:cNvSpPr/>
            <p:nvPr/>
          </p:nvSpPr>
          <p:spPr>
            <a:xfrm>
              <a:off x="191559" y="3099689"/>
              <a:ext cx="5424824" cy="2939215"/>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8" name="Picture 57">
              <a:extLst>
                <a:ext uri="{FF2B5EF4-FFF2-40B4-BE49-F238E27FC236}">
                  <a16:creationId xmlns:a16="http://schemas.microsoft.com/office/drawing/2014/main" id="{1A7A87A6-8E8A-4DA0-888C-A90D2812E53D}"/>
                </a:ext>
              </a:extLst>
            </p:cNvPr>
            <p:cNvPicPr>
              <a:picLocks noChangeAspect="1"/>
            </p:cNvPicPr>
            <p:nvPr/>
          </p:nvPicPr>
          <p:blipFill>
            <a:blip r:embed="rId3"/>
            <a:srcRect l="91352" t="66062" r="804" b="16748"/>
            <a:stretch>
              <a:fillRect/>
            </a:stretch>
          </p:blipFill>
          <p:spPr>
            <a:xfrm>
              <a:off x="5187409" y="5041109"/>
              <a:ext cx="428974" cy="507409"/>
            </a:xfrm>
            <a:custGeom>
              <a:avLst/>
              <a:gdLst>
                <a:gd name="connsiteX0" fmla="*/ 0 w 428974"/>
                <a:gd name="connsiteY0" fmla="*/ 0 h 507409"/>
                <a:gd name="connsiteX1" fmla="*/ 428974 w 428974"/>
                <a:gd name="connsiteY1" fmla="*/ 0 h 507409"/>
                <a:gd name="connsiteX2" fmla="*/ 428974 w 428974"/>
                <a:gd name="connsiteY2" fmla="*/ 507409 h 507409"/>
                <a:gd name="connsiteX3" fmla="*/ 0 w 428974"/>
                <a:gd name="connsiteY3" fmla="*/ 507409 h 507409"/>
              </a:gdLst>
              <a:ahLst/>
              <a:cxnLst>
                <a:cxn ang="0">
                  <a:pos x="connsiteX0" y="connsiteY0"/>
                </a:cxn>
                <a:cxn ang="0">
                  <a:pos x="connsiteX1" y="connsiteY1"/>
                </a:cxn>
                <a:cxn ang="0">
                  <a:pos x="connsiteX2" y="connsiteY2"/>
                </a:cxn>
                <a:cxn ang="0">
                  <a:pos x="connsiteX3" y="connsiteY3"/>
                </a:cxn>
              </a:cxnLst>
              <a:rect l="l" t="t" r="r" b="b"/>
              <a:pathLst>
                <a:path w="428974" h="507409">
                  <a:moveTo>
                    <a:pt x="0" y="0"/>
                  </a:moveTo>
                  <a:lnTo>
                    <a:pt x="428974" y="0"/>
                  </a:lnTo>
                  <a:lnTo>
                    <a:pt x="428974" y="507409"/>
                  </a:lnTo>
                  <a:lnTo>
                    <a:pt x="0" y="507409"/>
                  </a:lnTo>
                  <a:close/>
                </a:path>
              </a:pathLst>
            </a:custGeom>
          </p:spPr>
        </p:pic>
        <p:pic>
          <p:nvPicPr>
            <p:cNvPr id="59" name="Picture 58">
              <a:extLst>
                <a:ext uri="{FF2B5EF4-FFF2-40B4-BE49-F238E27FC236}">
                  <a16:creationId xmlns:a16="http://schemas.microsoft.com/office/drawing/2014/main" id="{0E3E1D90-8409-4A22-BF84-8F0DA0D321D6}"/>
                </a:ext>
              </a:extLst>
            </p:cNvPr>
            <p:cNvPicPr>
              <a:picLocks noChangeAspect="1"/>
            </p:cNvPicPr>
            <p:nvPr/>
          </p:nvPicPr>
          <p:blipFill>
            <a:blip r:embed="rId3"/>
            <a:srcRect l="78189" t="64604" r="13119" b="12054"/>
            <a:stretch>
              <a:fillRect/>
            </a:stretch>
          </p:blipFill>
          <p:spPr>
            <a:xfrm>
              <a:off x="4467574" y="4998059"/>
              <a:ext cx="475368" cy="689044"/>
            </a:xfrm>
            <a:custGeom>
              <a:avLst/>
              <a:gdLst>
                <a:gd name="connsiteX0" fmla="*/ 0 w 475368"/>
                <a:gd name="connsiteY0" fmla="*/ 0 h 689044"/>
                <a:gd name="connsiteX1" fmla="*/ 475368 w 475368"/>
                <a:gd name="connsiteY1" fmla="*/ 0 h 689044"/>
                <a:gd name="connsiteX2" fmla="*/ 475368 w 475368"/>
                <a:gd name="connsiteY2" fmla="*/ 689044 h 689044"/>
                <a:gd name="connsiteX3" fmla="*/ 0 w 475368"/>
                <a:gd name="connsiteY3" fmla="*/ 689044 h 689044"/>
              </a:gdLst>
              <a:ahLst/>
              <a:cxnLst>
                <a:cxn ang="0">
                  <a:pos x="connsiteX0" y="connsiteY0"/>
                </a:cxn>
                <a:cxn ang="0">
                  <a:pos x="connsiteX1" y="connsiteY1"/>
                </a:cxn>
                <a:cxn ang="0">
                  <a:pos x="connsiteX2" y="connsiteY2"/>
                </a:cxn>
                <a:cxn ang="0">
                  <a:pos x="connsiteX3" y="connsiteY3"/>
                </a:cxn>
              </a:cxnLst>
              <a:rect l="l" t="t" r="r" b="b"/>
              <a:pathLst>
                <a:path w="475368" h="689044">
                  <a:moveTo>
                    <a:pt x="0" y="0"/>
                  </a:moveTo>
                  <a:lnTo>
                    <a:pt x="475368" y="0"/>
                  </a:lnTo>
                  <a:lnTo>
                    <a:pt x="475368" y="689044"/>
                  </a:lnTo>
                  <a:lnTo>
                    <a:pt x="0" y="689044"/>
                  </a:lnTo>
                  <a:close/>
                </a:path>
              </a:pathLst>
            </a:custGeom>
          </p:spPr>
        </p:pic>
        <p:pic>
          <p:nvPicPr>
            <p:cNvPr id="60" name="Picture 59">
              <a:extLst>
                <a:ext uri="{FF2B5EF4-FFF2-40B4-BE49-F238E27FC236}">
                  <a16:creationId xmlns:a16="http://schemas.microsoft.com/office/drawing/2014/main" id="{DA0CB3D8-F8E6-43B0-88BA-DDAC3485A2E6}"/>
                </a:ext>
              </a:extLst>
            </p:cNvPr>
            <p:cNvPicPr>
              <a:picLocks noChangeAspect="1"/>
            </p:cNvPicPr>
            <p:nvPr/>
          </p:nvPicPr>
          <p:blipFill>
            <a:blip r:embed="rId3"/>
            <a:srcRect l="89174" t="30827" r="4230" b="56841"/>
            <a:stretch>
              <a:fillRect/>
            </a:stretch>
          </p:blipFill>
          <p:spPr>
            <a:xfrm>
              <a:off x="5068312" y="4001004"/>
              <a:ext cx="360734" cy="364014"/>
            </a:xfrm>
            <a:custGeom>
              <a:avLst/>
              <a:gdLst>
                <a:gd name="connsiteX0" fmla="*/ 0 w 360734"/>
                <a:gd name="connsiteY0" fmla="*/ 0 h 364014"/>
                <a:gd name="connsiteX1" fmla="*/ 360734 w 360734"/>
                <a:gd name="connsiteY1" fmla="*/ 0 h 364014"/>
                <a:gd name="connsiteX2" fmla="*/ 360734 w 360734"/>
                <a:gd name="connsiteY2" fmla="*/ 364014 h 364014"/>
                <a:gd name="connsiteX3" fmla="*/ 0 w 360734"/>
                <a:gd name="connsiteY3" fmla="*/ 364014 h 364014"/>
              </a:gdLst>
              <a:ahLst/>
              <a:cxnLst>
                <a:cxn ang="0">
                  <a:pos x="connsiteX0" y="connsiteY0"/>
                </a:cxn>
                <a:cxn ang="0">
                  <a:pos x="connsiteX1" y="connsiteY1"/>
                </a:cxn>
                <a:cxn ang="0">
                  <a:pos x="connsiteX2" y="connsiteY2"/>
                </a:cxn>
                <a:cxn ang="0">
                  <a:pos x="connsiteX3" y="connsiteY3"/>
                </a:cxn>
              </a:cxnLst>
              <a:rect l="l" t="t" r="r" b="b"/>
              <a:pathLst>
                <a:path w="360734" h="364014">
                  <a:moveTo>
                    <a:pt x="0" y="0"/>
                  </a:moveTo>
                  <a:lnTo>
                    <a:pt x="360734" y="0"/>
                  </a:lnTo>
                  <a:lnTo>
                    <a:pt x="360734" y="364014"/>
                  </a:lnTo>
                  <a:lnTo>
                    <a:pt x="0" y="364014"/>
                  </a:lnTo>
                  <a:close/>
                </a:path>
              </a:pathLst>
            </a:custGeom>
          </p:spPr>
        </p:pic>
        <p:pic>
          <p:nvPicPr>
            <p:cNvPr id="61" name="Picture 60">
              <a:extLst>
                <a:ext uri="{FF2B5EF4-FFF2-40B4-BE49-F238E27FC236}">
                  <a16:creationId xmlns:a16="http://schemas.microsoft.com/office/drawing/2014/main" id="{A2463E19-965E-455A-8A65-B1204193FB8D}"/>
                </a:ext>
              </a:extLst>
            </p:cNvPr>
            <p:cNvPicPr>
              <a:picLocks noChangeAspect="1"/>
            </p:cNvPicPr>
            <p:nvPr/>
          </p:nvPicPr>
          <p:blipFill>
            <a:blip r:embed="rId3"/>
            <a:srcRect l="79373" t="29614" r="14605" b="58054"/>
            <a:stretch>
              <a:fillRect/>
            </a:stretch>
          </p:blipFill>
          <p:spPr>
            <a:xfrm>
              <a:off x="4532318" y="3965213"/>
              <a:ext cx="329344" cy="364013"/>
            </a:xfrm>
            <a:custGeom>
              <a:avLst/>
              <a:gdLst>
                <a:gd name="connsiteX0" fmla="*/ 0 w 329344"/>
                <a:gd name="connsiteY0" fmla="*/ 0 h 364013"/>
                <a:gd name="connsiteX1" fmla="*/ 329344 w 329344"/>
                <a:gd name="connsiteY1" fmla="*/ 0 h 364013"/>
                <a:gd name="connsiteX2" fmla="*/ 329344 w 329344"/>
                <a:gd name="connsiteY2" fmla="*/ 364013 h 364013"/>
                <a:gd name="connsiteX3" fmla="*/ 0 w 329344"/>
                <a:gd name="connsiteY3" fmla="*/ 364013 h 364013"/>
              </a:gdLst>
              <a:ahLst/>
              <a:cxnLst>
                <a:cxn ang="0">
                  <a:pos x="connsiteX0" y="connsiteY0"/>
                </a:cxn>
                <a:cxn ang="0">
                  <a:pos x="connsiteX1" y="connsiteY1"/>
                </a:cxn>
                <a:cxn ang="0">
                  <a:pos x="connsiteX2" y="connsiteY2"/>
                </a:cxn>
                <a:cxn ang="0">
                  <a:pos x="connsiteX3" y="connsiteY3"/>
                </a:cxn>
              </a:cxnLst>
              <a:rect l="l" t="t" r="r" b="b"/>
              <a:pathLst>
                <a:path w="329344" h="364013">
                  <a:moveTo>
                    <a:pt x="0" y="0"/>
                  </a:moveTo>
                  <a:lnTo>
                    <a:pt x="329344" y="0"/>
                  </a:lnTo>
                  <a:lnTo>
                    <a:pt x="329344" y="364013"/>
                  </a:lnTo>
                  <a:lnTo>
                    <a:pt x="0" y="364013"/>
                  </a:lnTo>
                  <a:close/>
                </a:path>
              </a:pathLst>
            </a:custGeom>
          </p:spPr>
        </p:pic>
        <p:pic>
          <p:nvPicPr>
            <p:cNvPr id="62" name="Picture 61">
              <a:extLst>
                <a:ext uri="{FF2B5EF4-FFF2-40B4-BE49-F238E27FC236}">
                  <a16:creationId xmlns:a16="http://schemas.microsoft.com/office/drawing/2014/main" id="{75F6D88E-7D94-4F66-9865-6759D5B1C73A}"/>
                </a:ext>
              </a:extLst>
            </p:cNvPr>
            <p:cNvPicPr>
              <a:picLocks noChangeAspect="1"/>
            </p:cNvPicPr>
            <p:nvPr/>
          </p:nvPicPr>
          <p:blipFill>
            <a:blip r:embed="rId3"/>
            <a:srcRect l="86881" t="3812" r="9310" b="88687"/>
            <a:stretch>
              <a:fillRect/>
            </a:stretch>
          </p:blipFill>
          <p:spPr>
            <a:xfrm>
              <a:off x="4942942" y="3203553"/>
              <a:ext cx="208280" cy="221433"/>
            </a:xfrm>
            <a:custGeom>
              <a:avLst/>
              <a:gdLst>
                <a:gd name="connsiteX0" fmla="*/ 0 w 208280"/>
                <a:gd name="connsiteY0" fmla="*/ 0 h 221433"/>
                <a:gd name="connsiteX1" fmla="*/ 208280 w 208280"/>
                <a:gd name="connsiteY1" fmla="*/ 0 h 221433"/>
                <a:gd name="connsiteX2" fmla="*/ 208280 w 208280"/>
                <a:gd name="connsiteY2" fmla="*/ 221433 h 221433"/>
                <a:gd name="connsiteX3" fmla="*/ 0 w 208280"/>
                <a:gd name="connsiteY3" fmla="*/ 221433 h 221433"/>
              </a:gdLst>
              <a:ahLst/>
              <a:cxnLst>
                <a:cxn ang="0">
                  <a:pos x="connsiteX0" y="connsiteY0"/>
                </a:cxn>
                <a:cxn ang="0">
                  <a:pos x="connsiteX1" y="connsiteY1"/>
                </a:cxn>
                <a:cxn ang="0">
                  <a:pos x="connsiteX2" y="connsiteY2"/>
                </a:cxn>
                <a:cxn ang="0">
                  <a:pos x="connsiteX3" y="connsiteY3"/>
                </a:cxn>
              </a:cxnLst>
              <a:rect l="l" t="t" r="r" b="b"/>
              <a:pathLst>
                <a:path w="208280" h="221433">
                  <a:moveTo>
                    <a:pt x="0" y="0"/>
                  </a:moveTo>
                  <a:lnTo>
                    <a:pt x="208280" y="0"/>
                  </a:lnTo>
                  <a:lnTo>
                    <a:pt x="208280" y="221433"/>
                  </a:lnTo>
                  <a:lnTo>
                    <a:pt x="0" y="221433"/>
                  </a:lnTo>
                  <a:close/>
                </a:path>
              </a:pathLst>
            </a:custGeom>
          </p:spPr>
        </p:pic>
        <p:pic>
          <p:nvPicPr>
            <p:cNvPr id="63" name="Picture 62">
              <a:extLst>
                <a:ext uri="{FF2B5EF4-FFF2-40B4-BE49-F238E27FC236}">
                  <a16:creationId xmlns:a16="http://schemas.microsoft.com/office/drawing/2014/main" id="{9E025FA8-93E5-4C38-8612-5640D52259CD}"/>
                </a:ext>
              </a:extLst>
            </p:cNvPr>
            <p:cNvPicPr>
              <a:picLocks noChangeAspect="1"/>
            </p:cNvPicPr>
            <p:nvPr/>
          </p:nvPicPr>
          <p:blipFill>
            <a:blip r:embed="rId3"/>
            <a:srcRect l="80631" t="3984" r="15560" b="88514"/>
            <a:stretch>
              <a:fillRect/>
            </a:stretch>
          </p:blipFill>
          <p:spPr>
            <a:xfrm>
              <a:off x="4601118" y="3208633"/>
              <a:ext cx="208280" cy="221433"/>
            </a:xfrm>
            <a:custGeom>
              <a:avLst/>
              <a:gdLst>
                <a:gd name="connsiteX0" fmla="*/ 0 w 208280"/>
                <a:gd name="connsiteY0" fmla="*/ 0 h 221433"/>
                <a:gd name="connsiteX1" fmla="*/ 208280 w 208280"/>
                <a:gd name="connsiteY1" fmla="*/ 0 h 221433"/>
                <a:gd name="connsiteX2" fmla="*/ 208280 w 208280"/>
                <a:gd name="connsiteY2" fmla="*/ 221433 h 221433"/>
                <a:gd name="connsiteX3" fmla="*/ 0 w 208280"/>
                <a:gd name="connsiteY3" fmla="*/ 221433 h 221433"/>
              </a:gdLst>
              <a:ahLst/>
              <a:cxnLst>
                <a:cxn ang="0">
                  <a:pos x="connsiteX0" y="connsiteY0"/>
                </a:cxn>
                <a:cxn ang="0">
                  <a:pos x="connsiteX1" y="connsiteY1"/>
                </a:cxn>
                <a:cxn ang="0">
                  <a:pos x="connsiteX2" y="connsiteY2"/>
                </a:cxn>
                <a:cxn ang="0">
                  <a:pos x="connsiteX3" y="connsiteY3"/>
                </a:cxn>
              </a:cxnLst>
              <a:rect l="l" t="t" r="r" b="b"/>
              <a:pathLst>
                <a:path w="208280" h="221433">
                  <a:moveTo>
                    <a:pt x="0" y="0"/>
                  </a:moveTo>
                  <a:lnTo>
                    <a:pt x="208280" y="0"/>
                  </a:lnTo>
                  <a:lnTo>
                    <a:pt x="208280" y="221433"/>
                  </a:lnTo>
                  <a:lnTo>
                    <a:pt x="0" y="221433"/>
                  </a:lnTo>
                  <a:close/>
                </a:path>
              </a:pathLst>
            </a:custGeom>
          </p:spPr>
        </p:pic>
        <p:pic>
          <p:nvPicPr>
            <p:cNvPr id="64" name="Picture 63">
              <a:extLst>
                <a:ext uri="{FF2B5EF4-FFF2-40B4-BE49-F238E27FC236}">
                  <a16:creationId xmlns:a16="http://schemas.microsoft.com/office/drawing/2014/main" id="{6D14F1D9-3091-4CB2-9052-2CCBAC999981}"/>
                </a:ext>
              </a:extLst>
            </p:cNvPr>
            <p:cNvPicPr>
              <a:picLocks noChangeAspect="1"/>
            </p:cNvPicPr>
            <p:nvPr/>
          </p:nvPicPr>
          <p:blipFill>
            <a:blip r:embed="rId3"/>
            <a:srcRect l="74381" t="388" r="21811" b="92110"/>
            <a:stretch>
              <a:fillRect/>
            </a:stretch>
          </p:blipFill>
          <p:spPr>
            <a:xfrm>
              <a:off x="4259294" y="3102488"/>
              <a:ext cx="208280" cy="221433"/>
            </a:xfrm>
            <a:custGeom>
              <a:avLst/>
              <a:gdLst>
                <a:gd name="connsiteX0" fmla="*/ 0 w 208280"/>
                <a:gd name="connsiteY0" fmla="*/ 0 h 221433"/>
                <a:gd name="connsiteX1" fmla="*/ 208280 w 208280"/>
                <a:gd name="connsiteY1" fmla="*/ 0 h 221433"/>
                <a:gd name="connsiteX2" fmla="*/ 208280 w 208280"/>
                <a:gd name="connsiteY2" fmla="*/ 221433 h 221433"/>
                <a:gd name="connsiteX3" fmla="*/ 0 w 208280"/>
                <a:gd name="connsiteY3" fmla="*/ 221433 h 221433"/>
              </a:gdLst>
              <a:ahLst/>
              <a:cxnLst>
                <a:cxn ang="0">
                  <a:pos x="connsiteX0" y="connsiteY0"/>
                </a:cxn>
                <a:cxn ang="0">
                  <a:pos x="connsiteX1" y="connsiteY1"/>
                </a:cxn>
                <a:cxn ang="0">
                  <a:pos x="connsiteX2" y="connsiteY2"/>
                </a:cxn>
                <a:cxn ang="0">
                  <a:pos x="connsiteX3" y="connsiteY3"/>
                </a:cxn>
              </a:cxnLst>
              <a:rect l="l" t="t" r="r" b="b"/>
              <a:pathLst>
                <a:path w="208280" h="221433">
                  <a:moveTo>
                    <a:pt x="0" y="0"/>
                  </a:moveTo>
                  <a:lnTo>
                    <a:pt x="208280" y="0"/>
                  </a:lnTo>
                  <a:lnTo>
                    <a:pt x="208280" y="221433"/>
                  </a:lnTo>
                  <a:lnTo>
                    <a:pt x="0" y="221433"/>
                  </a:lnTo>
                  <a:close/>
                </a:path>
              </a:pathLst>
            </a:custGeom>
          </p:spPr>
        </p:pic>
        <p:pic>
          <p:nvPicPr>
            <p:cNvPr id="65" name="Picture 64">
              <a:extLst>
                <a:ext uri="{FF2B5EF4-FFF2-40B4-BE49-F238E27FC236}">
                  <a16:creationId xmlns:a16="http://schemas.microsoft.com/office/drawing/2014/main" id="{A0178B5E-2909-4F7F-BADD-5DAB3660B8E4}"/>
                </a:ext>
              </a:extLst>
            </p:cNvPr>
            <p:cNvPicPr>
              <a:picLocks noChangeAspect="1"/>
            </p:cNvPicPr>
            <p:nvPr/>
          </p:nvPicPr>
          <p:blipFill>
            <a:blip r:embed="rId3"/>
            <a:srcRect l="66903" t="484" r="29289" b="92015"/>
            <a:stretch>
              <a:fillRect/>
            </a:stretch>
          </p:blipFill>
          <p:spPr>
            <a:xfrm>
              <a:off x="3850337" y="3105308"/>
              <a:ext cx="208280" cy="221433"/>
            </a:xfrm>
            <a:custGeom>
              <a:avLst/>
              <a:gdLst>
                <a:gd name="connsiteX0" fmla="*/ 0 w 208280"/>
                <a:gd name="connsiteY0" fmla="*/ 0 h 221433"/>
                <a:gd name="connsiteX1" fmla="*/ 208280 w 208280"/>
                <a:gd name="connsiteY1" fmla="*/ 0 h 221433"/>
                <a:gd name="connsiteX2" fmla="*/ 208280 w 208280"/>
                <a:gd name="connsiteY2" fmla="*/ 221433 h 221433"/>
                <a:gd name="connsiteX3" fmla="*/ 0 w 208280"/>
                <a:gd name="connsiteY3" fmla="*/ 221433 h 221433"/>
              </a:gdLst>
              <a:ahLst/>
              <a:cxnLst>
                <a:cxn ang="0">
                  <a:pos x="connsiteX0" y="connsiteY0"/>
                </a:cxn>
                <a:cxn ang="0">
                  <a:pos x="connsiteX1" y="connsiteY1"/>
                </a:cxn>
                <a:cxn ang="0">
                  <a:pos x="connsiteX2" y="connsiteY2"/>
                </a:cxn>
                <a:cxn ang="0">
                  <a:pos x="connsiteX3" y="connsiteY3"/>
                </a:cxn>
              </a:cxnLst>
              <a:rect l="l" t="t" r="r" b="b"/>
              <a:pathLst>
                <a:path w="208280" h="221433">
                  <a:moveTo>
                    <a:pt x="0" y="0"/>
                  </a:moveTo>
                  <a:lnTo>
                    <a:pt x="208280" y="0"/>
                  </a:lnTo>
                  <a:lnTo>
                    <a:pt x="208280" y="221433"/>
                  </a:lnTo>
                  <a:lnTo>
                    <a:pt x="0" y="221433"/>
                  </a:lnTo>
                  <a:close/>
                </a:path>
              </a:pathLst>
            </a:custGeom>
          </p:spPr>
        </p:pic>
        <p:pic>
          <p:nvPicPr>
            <p:cNvPr id="66" name="Picture 65">
              <a:extLst>
                <a:ext uri="{FF2B5EF4-FFF2-40B4-BE49-F238E27FC236}">
                  <a16:creationId xmlns:a16="http://schemas.microsoft.com/office/drawing/2014/main" id="{2CF0D3D9-5B10-441E-B593-EF4CBFE43802}"/>
                </a:ext>
              </a:extLst>
            </p:cNvPr>
            <p:cNvPicPr>
              <a:picLocks noChangeAspect="1"/>
            </p:cNvPicPr>
            <p:nvPr/>
          </p:nvPicPr>
          <p:blipFill>
            <a:blip r:embed="rId3"/>
            <a:srcRect l="55823" t="682" r="40010" b="93075"/>
            <a:stretch>
              <a:fillRect/>
            </a:stretch>
          </p:blipFill>
          <p:spPr>
            <a:xfrm>
              <a:off x="3244414" y="3111167"/>
              <a:ext cx="227868" cy="184279"/>
            </a:xfrm>
            <a:custGeom>
              <a:avLst/>
              <a:gdLst>
                <a:gd name="connsiteX0" fmla="*/ 0 w 227868"/>
                <a:gd name="connsiteY0" fmla="*/ 0 h 184279"/>
                <a:gd name="connsiteX1" fmla="*/ 227868 w 227868"/>
                <a:gd name="connsiteY1" fmla="*/ 0 h 184279"/>
                <a:gd name="connsiteX2" fmla="*/ 227868 w 227868"/>
                <a:gd name="connsiteY2" fmla="*/ 184279 h 184279"/>
                <a:gd name="connsiteX3" fmla="*/ 0 w 227868"/>
                <a:gd name="connsiteY3" fmla="*/ 184279 h 184279"/>
              </a:gdLst>
              <a:ahLst/>
              <a:cxnLst>
                <a:cxn ang="0">
                  <a:pos x="connsiteX0" y="connsiteY0"/>
                </a:cxn>
                <a:cxn ang="0">
                  <a:pos x="connsiteX1" y="connsiteY1"/>
                </a:cxn>
                <a:cxn ang="0">
                  <a:pos x="connsiteX2" y="connsiteY2"/>
                </a:cxn>
                <a:cxn ang="0">
                  <a:pos x="connsiteX3" y="connsiteY3"/>
                </a:cxn>
              </a:cxnLst>
              <a:rect l="l" t="t" r="r" b="b"/>
              <a:pathLst>
                <a:path w="227868" h="184279">
                  <a:moveTo>
                    <a:pt x="0" y="0"/>
                  </a:moveTo>
                  <a:lnTo>
                    <a:pt x="227868" y="0"/>
                  </a:lnTo>
                  <a:lnTo>
                    <a:pt x="227868" y="184279"/>
                  </a:lnTo>
                  <a:lnTo>
                    <a:pt x="0" y="184279"/>
                  </a:lnTo>
                  <a:close/>
                </a:path>
              </a:pathLst>
            </a:custGeom>
          </p:spPr>
        </p:pic>
        <p:pic>
          <p:nvPicPr>
            <p:cNvPr id="67" name="Picture 66">
              <a:extLst>
                <a:ext uri="{FF2B5EF4-FFF2-40B4-BE49-F238E27FC236}">
                  <a16:creationId xmlns:a16="http://schemas.microsoft.com/office/drawing/2014/main" id="{5DF3CC7C-A521-4B85-9754-A1A11003594B}"/>
                </a:ext>
              </a:extLst>
            </p:cNvPr>
            <p:cNvPicPr>
              <a:picLocks noChangeAspect="1"/>
            </p:cNvPicPr>
            <p:nvPr/>
          </p:nvPicPr>
          <p:blipFill>
            <a:blip r:embed="rId3"/>
            <a:srcRect l="53852" t="8658" r="40753" b="79738"/>
            <a:stretch>
              <a:fillRect/>
            </a:stretch>
          </p:blipFill>
          <p:spPr>
            <a:xfrm>
              <a:off x="3136597" y="3346608"/>
              <a:ext cx="295045" cy="342538"/>
            </a:xfrm>
            <a:custGeom>
              <a:avLst/>
              <a:gdLst>
                <a:gd name="connsiteX0" fmla="*/ 0 w 295045"/>
                <a:gd name="connsiteY0" fmla="*/ 0 h 342538"/>
                <a:gd name="connsiteX1" fmla="*/ 295045 w 295045"/>
                <a:gd name="connsiteY1" fmla="*/ 0 h 342538"/>
                <a:gd name="connsiteX2" fmla="*/ 295045 w 295045"/>
                <a:gd name="connsiteY2" fmla="*/ 342538 h 342538"/>
                <a:gd name="connsiteX3" fmla="*/ 0 w 295045"/>
                <a:gd name="connsiteY3" fmla="*/ 342538 h 342538"/>
              </a:gdLst>
              <a:ahLst/>
              <a:cxnLst>
                <a:cxn ang="0">
                  <a:pos x="connsiteX0" y="connsiteY0"/>
                </a:cxn>
                <a:cxn ang="0">
                  <a:pos x="connsiteX1" y="connsiteY1"/>
                </a:cxn>
                <a:cxn ang="0">
                  <a:pos x="connsiteX2" y="connsiteY2"/>
                </a:cxn>
                <a:cxn ang="0">
                  <a:pos x="connsiteX3" y="connsiteY3"/>
                </a:cxn>
              </a:cxnLst>
              <a:rect l="l" t="t" r="r" b="b"/>
              <a:pathLst>
                <a:path w="295045" h="342538">
                  <a:moveTo>
                    <a:pt x="0" y="0"/>
                  </a:moveTo>
                  <a:lnTo>
                    <a:pt x="295045" y="0"/>
                  </a:lnTo>
                  <a:lnTo>
                    <a:pt x="295045" y="342538"/>
                  </a:lnTo>
                  <a:lnTo>
                    <a:pt x="0" y="342538"/>
                  </a:lnTo>
                  <a:close/>
                </a:path>
              </a:pathLst>
            </a:custGeom>
          </p:spPr>
        </p:pic>
        <p:pic>
          <p:nvPicPr>
            <p:cNvPr id="68" name="Picture 67">
              <a:extLst>
                <a:ext uri="{FF2B5EF4-FFF2-40B4-BE49-F238E27FC236}">
                  <a16:creationId xmlns:a16="http://schemas.microsoft.com/office/drawing/2014/main" id="{29AD02D7-1FBF-4B84-9D1C-E8E414A2B6D7}"/>
                </a:ext>
              </a:extLst>
            </p:cNvPr>
            <p:cNvPicPr>
              <a:picLocks noChangeAspect="1"/>
            </p:cNvPicPr>
            <p:nvPr/>
          </p:nvPicPr>
          <p:blipFill>
            <a:blip r:embed="rId3"/>
            <a:srcRect l="50588" t="355" r="44922" b="94710"/>
            <a:stretch>
              <a:fillRect/>
            </a:stretch>
          </p:blipFill>
          <p:spPr>
            <a:xfrm>
              <a:off x="2958125" y="3101519"/>
              <a:ext cx="245571" cy="145667"/>
            </a:xfrm>
            <a:custGeom>
              <a:avLst/>
              <a:gdLst>
                <a:gd name="connsiteX0" fmla="*/ 0 w 245571"/>
                <a:gd name="connsiteY0" fmla="*/ 0 h 145667"/>
                <a:gd name="connsiteX1" fmla="*/ 245571 w 245571"/>
                <a:gd name="connsiteY1" fmla="*/ 0 h 145667"/>
                <a:gd name="connsiteX2" fmla="*/ 245571 w 245571"/>
                <a:gd name="connsiteY2" fmla="*/ 145667 h 145667"/>
                <a:gd name="connsiteX3" fmla="*/ 0 w 245571"/>
                <a:gd name="connsiteY3" fmla="*/ 145667 h 145667"/>
              </a:gdLst>
              <a:ahLst/>
              <a:cxnLst>
                <a:cxn ang="0">
                  <a:pos x="connsiteX0" y="connsiteY0"/>
                </a:cxn>
                <a:cxn ang="0">
                  <a:pos x="connsiteX1" y="connsiteY1"/>
                </a:cxn>
                <a:cxn ang="0">
                  <a:pos x="connsiteX2" y="connsiteY2"/>
                </a:cxn>
                <a:cxn ang="0">
                  <a:pos x="connsiteX3" y="connsiteY3"/>
                </a:cxn>
              </a:cxnLst>
              <a:rect l="l" t="t" r="r" b="b"/>
              <a:pathLst>
                <a:path w="245571" h="145667">
                  <a:moveTo>
                    <a:pt x="0" y="0"/>
                  </a:moveTo>
                  <a:lnTo>
                    <a:pt x="245571" y="0"/>
                  </a:lnTo>
                  <a:lnTo>
                    <a:pt x="245571" y="145667"/>
                  </a:lnTo>
                  <a:lnTo>
                    <a:pt x="0" y="145667"/>
                  </a:lnTo>
                  <a:close/>
                </a:path>
              </a:pathLst>
            </a:custGeom>
          </p:spPr>
        </p:pic>
        <p:pic>
          <p:nvPicPr>
            <p:cNvPr id="69" name="Picture 68">
              <a:extLst>
                <a:ext uri="{FF2B5EF4-FFF2-40B4-BE49-F238E27FC236}">
                  <a16:creationId xmlns:a16="http://schemas.microsoft.com/office/drawing/2014/main" id="{A9AE880D-A0B2-4083-9F0F-6B1F3A56071B}"/>
                </a:ext>
              </a:extLst>
            </p:cNvPr>
            <p:cNvPicPr>
              <a:picLocks noChangeAspect="1"/>
            </p:cNvPicPr>
            <p:nvPr/>
          </p:nvPicPr>
          <p:blipFill>
            <a:blip r:embed="rId3"/>
            <a:srcRect l="44106" t="3984" r="49206" b="85589"/>
            <a:stretch>
              <a:fillRect/>
            </a:stretch>
          </p:blipFill>
          <p:spPr>
            <a:xfrm>
              <a:off x="2603656" y="3208633"/>
              <a:ext cx="365706" cy="307793"/>
            </a:xfrm>
            <a:custGeom>
              <a:avLst/>
              <a:gdLst>
                <a:gd name="connsiteX0" fmla="*/ 0 w 365706"/>
                <a:gd name="connsiteY0" fmla="*/ 0 h 307793"/>
                <a:gd name="connsiteX1" fmla="*/ 365706 w 365706"/>
                <a:gd name="connsiteY1" fmla="*/ 0 h 307793"/>
                <a:gd name="connsiteX2" fmla="*/ 365706 w 365706"/>
                <a:gd name="connsiteY2" fmla="*/ 307793 h 307793"/>
                <a:gd name="connsiteX3" fmla="*/ 0 w 365706"/>
                <a:gd name="connsiteY3" fmla="*/ 307793 h 307793"/>
              </a:gdLst>
              <a:ahLst/>
              <a:cxnLst>
                <a:cxn ang="0">
                  <a:pos x="connsiteX0" y="connsiteY0"/>
                </a:cxn>
                <a:cxn ang="0">
                  <a:pos x="connsiteX1" y="connsiteY1"/>
                </a:cxn>
                <a:cxn ang="0">
                  <a:pos x="connsiteX2" y="connsiteY2"/>
                </a:cxn>
                <a:cxn ang="0">
                  <a:pos x="connsiteX3" y="connsiteY3"/>
                </a:cxn>
              </a:cxnLst>
              <a:rect l="l" t="t" r="r" b="b"/>
              <a:pathLst>
                <a:path w="365706" h="307793">
                  <a:moveTo>
                    <a:pt x="0" y="0"/>
                  </a:moveTo>
                  <a:lnTo>
                    <a:pt x="365706" y="0"/>
                  </a:lnTo>
                  <a:lnTo>
                    <a:pt x="365706" y="307793"/>
                  </a:lnTo>
                  <a:lnTo>
                    <a:pt x="0" y="307793"/>
                  </a:lnTo>
                  <a:close/>
                </a:path>
              </a:pathLst>
            </a:custGeom>
          </p:spPr>
        </p:pic>
        <p:pic>
          <p:nvPicPr>
            <p:cNvPr id="70" name="Picture 69">
              <a:extLst>
                <a:ext uri="{FF2B5EF4-FFF2-40B4-BE49-F238E27FC236}">
                  <a16:creationId xmlns:a16="http://schemas.microsoft.com/office/drawing/2014/main" id="{B332ECAC-7FF3-41CA-85BC-4620FDD9DC16}"/>
                </a:ext>
              </a:extLst>
            </p:cNvPr>
            <p:cNvPicPr>
              <a:picLocks noChangeAspect="1"/>
            </p:cNvPicPr>
            <p:nvPr/>
          </p:nvPicPr>
          <p:blipFill>
            <a:blip r:embed="rId3"/>
            <a:srcRect l="40177" t="293" r="54406" b="95504"/>
            <a:stretch>
              <a:fillRect/>
            </a:stretch>
          </p:blipFill>
          <p:spPr>
            <a:xfrm>
              <a:off x="2388756" y="3099687"/>
              <a:ext cx="296259" cy="124068"/>
            </a:xfrm>
            <a:custGeom>
              <a:avLst/>
              <a:gdLst>
                <a:gd name="connsiteX0" fmla="*/ 0 w 296259"/>
                <a:gd name="connsiteY0" fmla="*/ 0 h 124068"/>
                <a:gd name="connsiteX1" fmla="*/ 296259 w 296259"/>
                <a:gd name="connsiteY1" fmla="*/ 0 h 124068"/>
                <a:gd name="connsiteX2" fmla="*/ 296259 w 296259"/>
                <a:gd name="connsiteY2" fmla="*/ 124068 h 124068"/>
                <a:gd name="connsiteX3" fmla="*/ 0 w 296259"/>
                <a:gd name="connsiteY3" fmla="*/ 124068 h 124068"/>
              </a:gdLst>
              <a:ahLst/>
              <a:cxnLst>
                <a:cxn ang="0">
                  <a:pos x="connsiteX0" y="connsiteY0"/>
                </a:cxn>
                <a:cxn ang="0">
                  <a:pos x="connsiteX1" y="connsiteY1"/>
                </a:cxn>
                <a:cxn ang="0">
                  <a:pos x="connsiteX2" y="connsiteY2"/>
                </a:cxn>
                <a:cxn ang="0">
                  <a:pos x="connsiteX3" y="connsiteY3"/>
                </a:cxn>
              </a:cxnLst>
              <a:rect l="l" t="t" r="r" b="b"/>
              <a:pathLst>
                <a:path w="296259" h="124068">
                  <a:moveTo>
                    <a:pt x="0" y="0"/>
                  </a:moveTo>
                  <a:lnTo>
                    <a:pt x="296259" y="0"/>
                  </a:lnTo>
                  <a:lnTo>
                    <a:pt x="296259" y="124068"/>
                  </a:lnTo>
                  <a:lnTo>
                    <a:pt x="0" y="124068"/>
                  </a:lnTo>
                  <a:close/>
                </a:path>
              </a:pathLst>
            </a:custGeom>
          </p:spPr>
        </p:pic>
        <p:pic>
          <p:nvPicPr>
            <p:cNvPr id="71" name="Picture 70">
              <a:extLst>
                <a:ext uri="{FF2B5EF4-FFF2-40B4-BE49-F238E27FC236}">
                  <a16:creationId xmlns:a16="http://schemas.microsoft.com/office/drawing/2014/main" id="{E24C2974-D157-42A0-AC06-7C61C5A070D6}"/>
                </a:ext>
              </a:extLst>
            </p:cNvPr>
            <p:cNvPicPr>
              <a:picLocks noChangeAspect="1"/>
            </p:cNvPicPr>
            <p:nvPr/>
          </p:nvPicPr>
          <p:blipFill>
            <a:blip r:embed="rId3"/>
            <a:srcRect l="34656" t="8658" r="58335" b="80915"/>
            <a:stretch>
              <a:fillRect/>
            </a:stretch>
          </p:blipFill>
          <p:spPr>
            <a:xfrm>
              <a:off x="2086834" y="3346608"/>
              <a:ext cx="383278" cy="307793"/>
            </a:xfrm>
            <a:custGeom>
              <a:avLst/>
              <a:gdLst>
                <a:gd name="connsiteX0" fmla="*/ 0 w 383278"/>
                <a:gd name="connsiteY0" fmla="*/ 0 h 307793"/>
                <a:gd name="connsiteX1" fmla="*/ 383278 w 383278"/>
                <a:gd name="connsiteY1" fmla="*/ 0 h 307793"/>
                <a:gd name="connsiteX2" fmla="*/ 383278 w 383278"/>
                <a:gd name="connsiteY2" fmla="*/ 307793 h 307793"/>
                <a:gd name="connsiteX3" fmla="*/ 0 w 383278"/>
                <a:gd name="connsiteY3" fmla="*/ 307793 h 307793"/>
              </a:gdLst>
              <a:ahLst/>
              <a:cxnLst>
                <a:cxn ang="0">
                  <a:pos x="connsiteX0" y="connsiteY0"/>
                </a:cxn>
                <a:cxn ang="0">
                  <a:pos x="connsiteX1" y="connsiteY1"/>
                </a:cxn>
                <a:cxn ang="0">
                  <a:pos x="connsiteX2" y="connsiteY2"/>
                </a:cxn>
                <a:cxn ang="0">
                  <a:pos x="connsiteX3" y="connsiteY3"/>
                </a:cxn>
              </a:cxnLst>
              <a:rect l="l" t="t" r="r" b="b"/>
              <a:pathLst>
                <a:path w="383278" h="307793">
                  <a:moveTo>
                    <a:pt x="0" y="0"/>
                  </a:moveTo>
                  <a:lnTo>
                    <a:pt x="383278" y="0"/>
                  </a:lnTo>
                  <a:lnTo>
                    <a:pt x="383278" y="307793"/>
                  </a:lnTo>
                  <a:lnTo>
                    <a:pt x="0" y="307793"/>
                  </a:lnTo>
                  <a:close/>
                </a:path>
              </a:pathLst>
            </a:custGeom>
          </p:spPr>
        </p:pic>
        <p:pic>
          <p:nvPicPr>
            <p:cNvPr id="72" name="Picture 71">
              <a:extLst>
                <a:ext uri="{FF2B5EF4-FFF2-40B4-BE49-F238E27FC236}">
                  <a16:creationId xmlns:a16="http://schemas.microsoft.com/office/drawing/2014/main" id="{A253EB0D-9D11-4BF5-A7EF-CD1704DB6262}"/>
                </a:ext>
              </a:extLst>
            </p:cNvPr>
            <p:cNvPicPr>
              <a:picLocks noChangeAspect="1"/>
            </p:cNvPicPr>
            <p:nvPr/>
          </p:nvPicPr>
          <p:blipFill>
            <a:blip r:embed="rId3"/>
            <a:srcRect l="33660" t="538" r="60923" b="95259"/>
            <a:stretch>
              <a:fillRect/>
            </a:stretch>
          </p:blipFill>
          <p:spPr>
            <a:xfrm>
              <a:off x="2032346" y="3106903"/>
              <a:ext cx="296259" cy="124068"/>
            </a:xfrm>
            <a:custGeom>
              <a:avLst/>
              <a:gdLst>
                <a:gd name="connsiteX0" fmla="*/ 0 w 296259"/>
                <a:gd name="connsiteY0" fmla="*/ 0 h 124068"/>
                <a:gd name="connsiteX1" fmla="*/ 296259 w 296259"/>
                <a:gd name="connsiteY1" fmla="*/ 0 h 124068"/>
                <a:gd name="connsiteX2" fmla="*/ 296259 w 296259"/>
                <a:gd name="connsiteY2" fmla="*/ 124068 h 124068"/>
                <a:gd name="connsiteX3" fmla="*/ 0 w 296259"/>
                <a:gd name="connsiteY3" fmla="*/ 124068 h 124068"/>
              </a:gdLst>
              <a:ahLst/>
              <a:cxnLst>
                <a:cxn ang="0">
                  <a:pos x="connsiteX0" y="connsiteY0"/>
                </a:cxn>
                <a:cxn ang="0">
                  <a:pos x="connsiteX1" y="connsiteY1"/>
                </a:cxn>
                <a:cxn ang="0">
                  <a:pos x="connsiteX2" y="connsiteY2"/>
                </a:cxn>
                <a:cxn ang="0">
                  <a:pos x="connsiteX3" y="connsiteY3"/>
                </a:cxn>
              </a:cxnLst>
              <a:rect l="l" t="t" r="r" b="b"/>
              <a:pathLst>
                <a:path w="296259" h="124068">
                  <a:moveTo>
                    <a:pt x="0" y="0"/>
                  </a:moveTo>
                  <a:lnTo>
                    <a:pt x="296259" y="0"/>
                  </a:lnTo>
                  <a:lnTo>
                    <a:pt x="296259" y="124068"/>
                  </a:lnTo>
                  <a:lnTo>
                    <a:pt x="0" y="124068"/>
                  </a:lnTo>
                  <a:close/>
                </a:path>
              </a:pathLst>
            </a:custGeom>
          </p:spPr>
        </p:pic>
        <p:pic>
          <p:nvPicPr>
            <p:cNvPr id="73" name="Picture 72">
              <a:extLst>
                <a:ext uri="{FF2B5EF4-FFF2-40B4-BE49-F238E27FC236}">
                  <a16:creationId xmlns:a16="http://schemas.microsoft.com/office/drawing/2014/main" id="{0FA63A15-0D07-432C-AD4D-B228F7DB8CFD}"/>
                </a:ext>
              </a:extLst>
            </p:cNvPr>
            <p:cNvPicPr>
              <a:picLocks noChangeAspect="1"/>
            </p:cNvPicPr>
            <p:nvPr/>
          </p:nvPicPr>
          <p:blipFill>
            <a:blip r:embed="rId3"/>
            <a:srcRect l="11269" t="27919" r="79664" b="56901"/>
            <a:stretch>
              <a:fillRect/>
            </a:stretch>
          </p:blipFill>
          <p:spPr>
            <a:xfrm>
              <a:off x="807823" y="3915168"/>
              <a:ext cx="495869" cy="448102"/>
            </a:xfrm>
            <a:custGeom>
              <a:avLst/>
              <a:gdLst>
                <a:gd name="connsiteX0" fmla="*/ 0 w 495869"/>
                <a:gd name="connsiteY0" fmla="*/ 0 h 448102"/>
                <a:gd name="connsiteX1" fmla="*/ 495869 w 495869"/>
                <a:gd name="connsiteY1" fmla="*/ 0 h 448102"/>
                <a:gd name="connsiteX2" fmla="*/ 495869 w 495869"/>
                <a:gd name="connsiteY2" fmla="*/ 448102 h 448102"/>
                <a:gd name="connsiteX3" fmla="*/ 0 w 495869"/>
                <a:gd name="connsiteY3" fmla="*/ 448102 h 448102"/>
              </a:gdLst>
              <a:ahLst/>
              <a:cxnLst>
                <a:cxn ang="0">
                  <a:pos x="connsiteX0" y="connsiteY0"/>
                </a:cxn>
                <a:cxn ang="0">
                  <a:pos x="connsiteX1" y="connsiteY1"/>
                </a:cxn>
                <a:cxn ang="0">
                  <a:pos x="connsiteX2" y="connsiteY2"/>
                </a:cxn>
                <a:cxn ang="0">
                  <a:pos x="connsiteX3" y="connsiteY3"/>
                </a:cxn>
              </a:cxnLst>
              <a:rect l="l" t="t" r="r" b="b"/>
              <a:pathLst>
                <a:path w="495869" h="448102">
                  <a:moveTo>
                    <a:pt x="0" y="0"/>
                  </a:moveTo>
                  <a:lnTo>
                    <a:pt x="495869" y="0"/>
                  </a:lnTo>
                  <a:lnTo>
                    <a:pt x="495869" y="448102"/>
                  </a:lnTo>
                  <a:lnTo>
                    <a:pt x="0" y="448102"/>
                  </a:lnTo>
                  <a:close/>
                </a:path>
              </a:pathLst>
            </a:custGeom>
          </p:spPr>
        </p:pic>
        <p:pic>
          <p:nvPicPr>
            <p:cNvPr id="74" name="Picture 73">
              <a:extLst>
                <a:ext uri="{FF2B5EF4-FFF2-40B4-BE49-F238E27FC236}">
                  <a16:creationId xmlns:a16="http://schemas.microsoft.com/office/drawing/2014/main" id="{4B8B4DDB-416F-43DE-A633-E9745EB7DAD2}"/>
                </a:ext>
              </a:extLst>
            </p:cNvPr>
            <p:cNvPicPr>
              <a:picLocks noChangeAspect="1"/>
            </p:cNvPicPr>
            <p:nvPr/>
          </p:nvPicPr>
          <p:blipFill>
            <a:blip r:embed="rId3"/>
            <a:srcRect l="17216" t="15359" r="62320" b="45573"/>
            <a:stretch>
              <a:fillRect/>
            </a:stretch>
          </p:blipFill>
          <p:spPr>
            <a:xfrm>
              <a:off x="1133094" y="3544404"/>
              <a:ext cx="1119116" cy="1153236"/>
            </a:xfrm>
            <a:custGeom>
              <a:avLst/>
              <a:gdLst>
                <a:gd name="connsiteX0" fmla="*/ 0 w 1119116"/>
                <a:gd name="connsiteY0" fmla="*/ 0 h 1153236"/>
                <a:gd name="connsiteX1" fmla="*/ 1119116 w 1119116"/>
                <a:gd name="connsiteY1" fmla="*/ 0 h 1153236"/>
                <a:gd name="connsiteX2" fmla="*/ 1119116 w 1119116"/>
                <a:gd name="connsiteY2" fmla="*/ 1153236 h 1153236"/>
                <a:gd name="connsiteX3" fmla="*/ 0 w 1119116"/>
                <a:gd name="connsiteY3" fmla="*/ 1153236 h 1153236"/>
              </a:gdLst>
              <a:ahLst/>
              <a:cxnLst>
                <a:cxn ang="0">
                  <a:pos x="connsiteX0" y="connsiteY0"/>
                </a:cxn>
                <a:cxn ang="0">
                  <a:pos x="connsiteX1" y="connsiteY1"/>
                </a:cxn>
                <a:cxn ang="0">
                  <a:pos x="connsiteX2" y="connsiteY2"/>
                </a:cxn>
                <a:cxn ang="0">
                  <a:pos x="connsiteX3" y="connsiteY3"/>
                </a:cxn>
              </a:cxnLst>
              <a:rect l="l" t="t" r="r" b="b"/>
              <a:pathLst>
                <a:path w="1119116" h="1153236">
                  <a:moveTo>
                    <a:pt x="0" y="0"/>
                  </a:moveTo>
                  <a:lnTo>
                    <a:pt x="1119116" y="0"/>
                  </a:lnTo>
                  <a:lnTo>
                    <a:pt x="1119116" y="1153236"/>
                  </a:lnTo>
                  <a:lnTo>
                    <a:pt x="0" y="1153236"/>
                  </a:lnTo>
                  <a:close/>
                </a:path>
              </a:pathLst>
            </a:custGeom>
          </p:spPr>
        </p:pic>
        <p:pic>
          <p:nvPicPr>
            <p:cNvPr id="75" name="Picture 74">
              <a:extLst>
                <a:ext uri="{FF2B5EF4-FFF2-40B4-BE49-F238E27FC236}">
                  <a16:creationId xmlns:a16="http://schemas.microsoft.com/office/drawing/2014/main" id="{5A6B7E0B-A5E6-419C-B813-FF2BEE6EFF5E}"/>
                </a:ext>
              </a:extLst>
            </p:cNvPr>
            <p:cNvPicPr>
              <a:picLocks noChangeAspect="1"/>
            </p:cNvPicPr>
            <p:nvPr/>
          </p:nvPicPr>
          <p:blipFill>
            <a:blip r:embed="rId3"/>
            <a:srcRect t="53348" r="94637" b="33784"/>
            <a:stretch>
              <a:fillRect/>
            </a:stretch>
          </p:blipFill>
          <p:spPr>
            <a:xfrm>
              <a:off x="191559" y="4665795"/>
              <a:ext cx="293266" cy="379863"/>
            </a:xfrm>
            <a:custGeom>
              <a:avLst/>
              <a:gdLst>
                <a:gd name="connsiteX0" fmla="*/ 0 w 293266"/>
                <a:gd name="connsiteY0" fmla="*/ 0 h 379863"/>
                <a:gd name="connsiteX1" fmla="*/ 293266 w 293266"/>
                <a:gd name="connsiteY1" fmla="*/ 0 h 379863"/>
                <a:gd name="connsiteX2" fmla="*/ 293266 w 293266"/>
                <a:gd name="connsiteY2" fmla="*/ 379863 h 379863"/>
                <a:gd name="connsiteX3" fmla="*/ 0 w 293266"/>
                <a:gd name="connsiteY3" fmla="*/ 379863 h 379863"/>
              </a:gdLst>
              <a:ahLst/>
              <a:cxnLst>
                <a:cxn ang="0">
                  <a:pos x="connsiteX0" y="connsiteY0"/>
                </a:cxn>
                <a:cxn ang="0">
                  <a:pos x="connsiteX1" y="connsiteY1"/>
                </a:cxn>
                <a:cxn ang="0">
                  <a:pos x="connsiteX2" y="connsiteY2"/>
                </a:cxn>
                <a:cxn ang="0">
                  <a:pos x="connsiteX3" y="connsiteY3"/>
                </a:cxn>
              </a:cxnLst>
              <a:rect l="l" t="t" r="r" b="b"/>
              <a:pathLst>
                <a:path w="293266" h="379863">
                  <a:moveTo>
                    <a:pt x="0" y="0"/>
                  </a:moveTo>
                  <a:lnTo>
                    <a:pt x="293266" y="0"/>
                  </a:lnTo>
                  <a:lnTo>
                    <a:pt x="293266" y="379863"/>
                  </a:lnTo>
                  <a:lnTo>
                    <a:pt x="0" y="379863"/>
                  </a:lnTo>
                  <a:close/>
                </a:path>
              </a:pathLst>
            </a:custGeom>
          </p:spPr>
        </p:pic>
        <p:pic>
          <p:nvPicPr>
            <p:cNvPr id="76" name="Picture 75">
              <a:extLst>
                <a:ext uri="{FF2B5EF4-FFF2-40B4-BE49-F238E27FC236}">
                  <a16:creationId xmlns:a16="http://schemas.microsoft.com/office/drawing/2014/main" id="{DEB4A3FD-6A69-469C-86DD-4BC1679636CA}"/>
                </a:ext>
              </a:extLst>
            </p:cNvPr>
            <p:cNvPicPr>
              <a:picLocks noChangeAspect="1"/>
            </p:cNvPicPr>
            <p:nvPr/>
          </p:nvPicPr>
          <p:blipFill>
            <a:blip r:embed="rId3"/>
            <a:srcRect l="785" t="83252" r="84655" b="136"/>
            <a:stretch>
              <a:fillRect/>
            </a:stretch>
          </p:blipFill>
          <p:spPr>
            <a:xfrm>
              <a:off x="234493" y="5548518"/>
              <a:ext cx="796243" cy="490384"/>
            </a:xfrm>
            <a:custGeom>
              <a:avLst/>
              <a:gdLst>
                <a:gd name="connsiteX0" fmla="*/ 0 w 796243"/>
                <a:gd name="connsiteY0" fmla="*/ 0 h 490384"/>
                <a:gd name="connsiteX1" fmla="*/ 796243 w 796243"/>
                <a:gd name="connsiteY1" fmla="*/ 0 h 490384"/>
                <a:gd name="connsiteX2" fmla="*/ 796243 w 796243"/>
                <a:gd name="connsiteY2" fmla="*/ 490384 h 490384"/>
                <a:gd name="connsiteX3" fmla="*/ 0 w 796243"/>
                <a:gd name="connsiteY3" fmla="*/ 490384 h 490384"/>
              </a:gdLst>
              <a:ahLst/>
              <a:cxnLst>
                <a:cxn ang="0">
                  <a:pos x="connsiteX0" y="connsiteY0"/>
                </a:cxn>
                <a:cxn ang="0">
                  <a:pos x="connsiteX1" y="connsiteY1"/>
                </a:cxn>
                <a:cxn ang="0">
                  <a:pos x="connsiteX2" y="connsiteY2"/>
                </a:cxn>
                <a:cxn ang="0">
                  <a:pos x="connsiteX3" y="connsiteY3"/>
                </a:cxn>
              </a:cxnLst>
              <a:rect l="l" t="t" r="r" b="b"/>
              <a:pathLst>
                <a:path w="796243" h="490384">
                  <a:moveTo>
                    <a:pt x="0" y="0"/>
                  </a:moveTo>
                  <a:lnTo>
                    <a:pt x="796243" y="0"/>
                  </a:lnTo>
                  <a:lnTo>
                    <a:pt x="796243" y="490384"/>
                  </a:lnTo>
                  <a:lnTo>
                    <a:pt x="0" y="490384"/>
                  </a:lnTo>
                  <a:close/>
                </a:path>
              </a:pathLst>
            </a:custGeom>
          </p:spPr>
        </p:pic>
      </p:grpSp>
      <p:sp>
        <p:nvSpPr>
          <p:cNvPr id="115" name="TextBox 114">
            <a:extLst>
              <a:ext uri="{FF2B5EF4-FFF2-40B4-BE49-F238E27FC236}">
                <a16:creationId xmlns:a16="http://schemas.microsoft.com/office/drawing/2014/main" id="{ECA65864-E3C3-434B-B208-F497BDBF38BE}"/>
              </a:ext>
            </a:extLst>
          </p:cNvPr>
          <p:cNvSpPr txBox="1"/>
          <p:nvPr/>
        </p:nvSpPr>
        <p:spPr>
          <a:xfrm>
            <a:off x="4436454" y="4386612"/>
            <a:ext cx="4003340" cy="461665"/>
          </a:xfrm>
          <a:prstGeom prst="rect">
            <a:avLst/>
          </a:prstGeom>
          <a:noFill/>
        </p:spPr>
        <p:txBody>
          <a:bodyPr wrap="none" rtlCol="0">
            <a:spAutoFit/>
          </a:bodyPr>
          <a:lstStyle/>
          <a:p>
            <a:r>
              <a:rPr lang="en-US" sz="2400" dirty="0"/>
              <a:t>Sent by camera-side heuristics</a:t>
            </a:r>
          </a:p>
        </p:txBody>
      </p:sp>
      <p:sp>
        <p:nvSpPr>
          <p:cNvPr id="116" name="TextBox 115">
            <a:extLst>
              <a:ext uri="{FF2B5EF4-FFF2-40B4-BE49-F238E27FC236}">
                <a16:creationId xmlns:a16="http://schemas.microsoft.com/office/drawing/2014/main" id="{7169D27B-1EC2-4AF3-B10F-F4FFA1FBED4B}"/>
              </a:ext>
            </a:extLst>
          </p:cNvPr>
          <p:cNvSpPr txBox="1"/>
          <p:nvPr/>
        </p:nvSpPr>
        <p:spPr>
          <a:xfrm>
            <a:off x="10085623" y="4395482"/>
            <a:ext cx="795411" cy="461665"/>
          </a:xfrm>
          <a:prstGeom prst="rect">
            <a:avLst/>
          </a:prstGeom>
          <a:noFill/>
        </p:spPr>
        <p:txBody>
          <a:bodyPr wrap="none" rtlCol="0">
            <a:spAutoFit/>
          </a:bodyPr>
          <a:lstStyle/>
          <a:p>
            <a:r>
              <a:rPr lang="en-US" sz="2400" dirty="0"/>
              <a:t>Ideal</a:t>
            </a:r>
          </a:p>
        </p:txBody>
      </p:sp>
      <p:sp>
        <p:nvSpPr>
          <p:cNvPr id="117" name="TextBox 116">
            <a:extLst>
              <a:ext uri="{FF2B5EF4-FFF2-40B4-BE49-F238E27FC236}">
                <a16:creationId xmlns:a16="http://schemas.microsoft.com/office/drawing/2014/main" id="{F073819D-D66D-421D-8F12-4B6A6DAD672C}"/>
              </a:ext>
            </a:extLst>
          </p:cNvPr>
          <p:cNvSpPr txBox="1"/>
          <p:nvPr/>
        </p:nvSpPr>
        <p:spPr>
          <a:xfrm>
            <a:off x="4781021" y="5449986"/>
            <a:ext cx="7317546" cy="830997"/>
          </a:xfrm>
          <a:prstGeom prst="rect">
            <a:avLst/>
          </a:prstGeom>
          <a:noFill/>
        </p:spPr>
        <p:txBody>
          <a:bodyPr wrap="square" rtlCol="0">
            <a:spAutoFit/>
          </a:bodyPr>
          <a:lstStyle/>
          <a:p>
            <a:pPr algn="ctr"/>
            <a:r>
              <a:rPr lang="en-US" sz="2400" b="1" dirty="0"/>
              <a:t>The camera-side heuristics may </a:t>
            </a:r>
            <a:r>
              <a:rPr lang="en-US" sz="2400" b="1" dirty="0">
                <a:solidFill>
                  <a:schemeClr val="accent2"/>
                </a:solidFill>
              </a:rPr>
              <a:t>miss many objects</a:t>
            </a:r>
            <a:r>
              <a:rPr lang="en-US" sz="2400" b="1" dirty="0"/>
              <a:t> which will </a:t>
            </a:r>
            <a:r>
              <a:rPr lang="en-US" sz="2400" b="1" dirty="0">
                <a:solidFill>
                  <a:schemeClr val="accent2"/>
                </a:solidFill>
              </a:rPr>
              <a:t>never</a:t>
            </a:r>
            <a:r>
              <a:rPr lang="en-US" sz="2400" b="1" dirty="0"/>
              <a:t> be recovered by the server DNN.</a:t>
            </a:r>
          </a:p>
        </p:txBody>
      </p:sp>
      <p:cxnSp>
        <p:nvCxnSpPr>
          <p:cNvPr id="118" name="Straight Arrow Connector 117">
            <a:extLst>
              <a:ext uri="{FF2B5EF4-FFF2-40B4-BE49-F238E27FC236}">
                <a16:creationId xmlns:a16="http://schemas.microsoft.com/office/drawing/2014/main" id="{1EB8D63C-E897-4A45-9B64-F98DCE7F6435}"/>
              </a:ext>
            </a:extLst>
          </p:cNvPr>
          <p:cNvCxnSpPr>
            <a:cxnSpLocks/>
          </p:cNvCxnSpPr>
          <p:nvPr/>
        </p:nvCxnSpPr>
        <p:spPr>
          <a:xfrm flipH="1">
            <a:off x="8514125" y="4705443"/>
            <a:ext cx="1" cy="687549"/>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B5C955D0-CCE2-4F31-A9C4-1164C16D013C}"/>
              </a:ext>
            </a:extLst>
          </p:cNvPr>
          <p:cNvGrpSpPr/>
          <p:nvPr/>
        </p:nvGrpSpPr>
        <p:grpSpPr>
          <a:xfrm>
            <a:off x="321432" y="4962163"/>
            <a:ext cx="3093455" cy="1673884"/>
            <a:chOff x="321432" y="4962163"/>
            <a:chExt cx="3093455" cy="1673884"/>
          </a:xfrm>
        </p:grpSpPr>
        <p:sp>
          <p:nvSpPr>
            <p:cNvPr id="4" name="Rectangle 3">
              <a:extLst>
                <a:ext uri="{FF2B5EF4-FFF2-40B4-BE49-F238E27FC236}">
                  <a16:creationId xmlns:a16="http://schemas.microsoft.com/office/drawing/2014/main" id="{02CBF2C6-A51A-4042-AFB3-87D53558AC9E}"/>
                </a:ext>
              </a:extLst>
            </p:cNvPr>
            <p:cNvSpPr/>
            <p:nvPr/>
          </p:nvSpPr>
          <p:spPr>
            <a:xfrm>
              <a:off x="321432" y="4962163"/>
              <a:ext cx="3093455" cy="1673884"/>
            </a:xfrm>
            <a:prstGeom prst="rect">
              <a:avLst/>
            </a:prstGeom>
            <a:solidFill>
              <a:schemeClr val="bg2">
                <a:lumMod val="7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113" name="Picture 112">
              <a:extLst>
                <a:ext uri="{FF2B5EF4-FFF2-40B4-BE49-F238E27FC236}">
                  <a16:creationId xmlns:a16="http://schemas.microsoft.com/office/drawing/2014/main" id="{2332ED90-09C5-4C8D-9972-123651B21F95}"/>
                </a:ext>
              </a:extLst>
            </p:cNvPr>
            <p:cNvPicPr>
              <a:picLocks noChangeAspect="1"/>
            </p:cNvPicPr>
            <p:nvPr/>
          </p:nvPicPr>
          <p:blipFill>
            <a:blip r:embed="rId3"/>
            <a:srcRect l="91677" t="66601" b="16678"/>
            <a:stretch>
              <a:fillRect/>
            </a:stretch>
          </p:blipFill>
          <p:spPr>
            <a:xfrm>
              <a:off x="3137151" y="6076982"/>
              <a:ext cx="258104" cy="279896"/>
            </a:xfrm>
            <a:custGeom>
              <a:avLst/>
              <a:gdLst>
                <a:gd name="connsiteX0" fmla="*/ 0 w 455165"/>
                <a:gd name="connsiteY0" fmla="*/ 0 h 493595"/>
                <a:gd name="connsiteX1" fmla="*/ 455165 w 455165"/>
                <a:gd name="connsiteY1" fmla="*/ 0 h 493595"/>
                <a:gd name="connsiteX2" fmla="*/ 455165 w 455165"/>
                <a:gd name="connsiteY2" fmla="*/ 493595 h 493595"/>
                <a:gd name="connsiteX3" fmla="*/ 0 w 455165"/>
                <a:gd name="connsiteY3" fmla="*/ 493595 h 493595"/>
              </a:gdLst>
              <a:ahLst/>
              <a:cxnLst>
                <a:cxn ang="0">
                  <a:pos x="connsiteX0" y="connsiteY0"/>
                </a:cxn>
                <a:cxn ang="0">
                  <a:pos x="connsiteX1" y="connsiteY1"/>
                </a:cxn>
                <a:cxn ang="0">
                  <a:pos x="connsiteX2" y="connsiteY2"/>
                </a:cxn>
                <a:cxn ang="0">
                  <a:pos x="connsiteX3" y="connsiteY3"/>
                </a:cxn>
              </a:cxnLst>
              <a:rect l="l" t="t" r="r" b="b"/>
              <a:pathLst>
                <a:path w="455165" h="493595">
                  <a:moveTo>
                    <a:pt x="0" y="0"/>
                  </a:moveTo>
                  <a:lnTo>
                    <a:pt x="455165" y="0"/>
                  </a:lnTo>
                  <a:lnTo>
                    <a:pt x="455165" y="493595"/>
                  </a:lnTo>
                  <a:lnTo>
                    <a:pt x="0" y="493595"/>
                  </a:lnTo>
                  <a:close/>
                </a:path>
              </a:pathLst>
            </a:custGeom>
            <a:ln>
              <a:solidFill>
                <a:srgbClr val="65C0BA"/>
              </a:solidFill>
            </a:ln>
          </p:spPr>
        </p:pic>
        <p:pic>
          <p:nvPicPr>
            <p:cNvPr id="111" name="Picture 110">
              <a:extLst>
                <a:ext uri="{FF2B5EF4-FFF2-40B4-BE49-F238E27FC236}">
                  <a16:creationId xmlns:a16="http://schemas.microsoft.com/office/drawing/2014/main" id="{59622893-5823-40C7-8ED3-F8C90D7781EB}"/>
                </a:ext>
              </a:extLst>
            </p:cNvPr>
            <p:cNvPicPr>
              <a:picLocks noChangeAspect="1"/>
            </p:cNvPicPr>
            <p:nvPr/>
          </p:nvPicPr>
          <p:blipFill>
            <a:blip r:embed="rId3"/>
            <a:srcRect l="78234" t="63741" r="11499" b="11649"/>
            <a:stretch>
              <a:fillRect/>
            </a:stretch>
          </p:blipFill>
          <p:spPr>
            <a:xfrm>
              <a:off x="2747550" y="6029119"/>
              <a:ext cx="318417" cy="411930"/>
            </a:xfrm>
            <a:custGeom>
              <a:avLst/>
              <a:gdLst>
                <a:gd name="connsiteX0" fmla="*/ 0 w 561527"/>
                <a:gd name="connsiteY0" fmla="*/ 0 h 726437"/>
                <a:gd name="connsiteX1" fmla="*/ 561527 w 561527"/>
                <a:gd name="connsiteY1" fmla="*/ 0 h 726437"/>
                <a:gd name="connsiteX2" fmla="*/ 561527 w 561527"/>
                <a:gd name="connsiteY2" fmla="*/ 726437 h 726437"/>
                <a:gd name="connsiteX3" fmla="*/ 0 w 561527"/>
                <a:gd name="connsiteY3" fmla="*/ 726437 h 726437"/>
              </a:gdLst>
              <a:ahLst/>
              <a:cxnLst>
                <a:cxn ang="0">
                  <a:pos x="connsiteX0" y="connsiteY0"/>
                </a:cxn>
                <a:cxn ang="0">
                  <a:pos x="connsiteX1" y="connsiteY1"/>
                </a:cxn>
                <a:cxn ang="0">
                  <a:pos x="connsiteX2" y="connsiteY2"/>
                </a:cxn>
                <a:cxn ang="0">
                  <a:pos x="connsiteX3" y="connsiteY3"/>
                </a:cxn>
              </a:cxnLst>
              <a:rect l="l" t="t" r="r" b="b"/>
              <a:pathLst>
                <a:path w="561527" h="726437">
                  <a:moveTo>
                    <a:pt x="0" y="0"/>
                  </a:moveTo>
                  <a:lnTo>
                    <a:pt x="561527" y="0"/>
                  </a:lnTo>
                  <a:lnTo>
                    <a:pt x="561527" y="726437"/>
                  </a:lnTo>
                  <a:lnTo>
                    <a:pt x="0" y="726437"/>
                  </a:lnTo>
                  <a:close/>
                </a:path>
              </a:pathLst>
            </a:custGeom>
            <a:ln>
              <a:solidFill>
                <a:srgbClr val="65C0BA"/>
              </a:solidFill>
            </a:ln>
          </p:spPr>
        </p:pic>
        <p:pic>
          <p:nvPicPr>
            <p:cNvPr id="109" name="Picture 108">
              <a:extLst>
                <a:ext uri="{FF2B5EF4-FFF2-40B4-BE49-F238E27FC236}">
                  <a16:creationId xmlns:a16="http://schemas.microsoft.com/office/drawing/2014/main" id="{5B929B9C-8D81-43E6-AF2F-03CF0158C9A9}"/>
                </a:ext>
              </a:extLst>
            </p:cNvPr>
            <p:cNvPicPr>
              <a:picLocks noChangeAspect="1"/>
            </p:cNvPicPr>
            <p:nvPr/>
          </p:nvPicPr>
          <p:blipFill>
            <a:blip r:embed="rId3"/>
            <a:srcRect l="88687" t="29143" r="3825" b="58949"/>
            <a:stretch>
              <a:fillRect/>
            </a:stretch>
          </p:blipFill>
          <p:spPr>
            <a:xfrm>
              <a:off x="3071727" y="5449986"/>
              <a:ext cx="232200" cy="199330"/>
            </a:xfrm>
            <a:custGeom>
              <a:avLst/>
              <a:gdLst>
                <a:gd name="connsiteX0" fmla="*/ 0 w 409484"/>
                <a:gd name="connsiteY0" fmla="*/ 0 h 351518"/>
                <a:gd name="connsiteX1" fmla="*/ 409484 w 409484"/>
                <a:gd name="connsiteY1" fmla="*/ 0 h 351518"/>
                <a:gd name="connsiteX2" fmla="*/ 409484 w 409484"/>
                <a:gd name="connsiteY2" fmla="*/ 351518 h 351518"/>
                <a:gd name="connsiteX3" fmla="*/ 0 w 409484"/>
                <a:gd name="connsiteY3" fmla="*/ 351518 h 351518"/>
              </a:gdLst>
              <a:ahLst/>
              <a:cxnLst>
                <a:cxn ang="0">
                  <a:pos x="connsiteX0" y="connsiteY0"/>
                </a:cxn>
                <a:cxn ang="0">
                  <a:pos x="connsiteX1" y="connsiteY1"/>
                </a:cxn>
                <a:cxn ang="0">
                  <a:pos x="connsiteX2" y="connsiteY2"/>
                </a:cxn>
                <a:cxn ang="0">
                  <a:pos x="connsiteX3" y="connsiteY3"/>
                </a:cxn>
              </a:cxnLst>
              <a:rect l="l" t="t" r="r" b="b"/>
              <a:pathLst>
                <a:path w="409484" h="351518">
                  <a:moveTo>
                    <a:pt x="0" y="0"/>
                  </a:moveTo>
                  <a:lnTo>
                    <a:pt x="409484" y="0"/>
                  </a:lnTo>
                  <a:lnTo>
                    <a:pt x="409484" y="351518"/>
                  </a:lnTo>
                  <a:lnTo>
                    <a:pt x="0" y="351518"/>
                  </a:lnTo>
                  <a:close/>
                </a:path>
              </a:pathLst>
            </a:custGeom>
            <a:ln>
              <a:solidFill>
                <a:srgbClr val="65C0BA"/>
              </a:solidFill>
            </a:ln>
          </p:spPr>
        </p:pic>
        <p:pic>
          <p:nvPicPr>
            <p:cNvPr id="97" name="Picture 96">
              <a:extLst>
                <a:ext uri="{FF2B5EF4-FFF2-40B4-BE49-F238E27FC236}">
                  <a16:creationId xmlns:a16="http://schemas.microsoft.com/office/drawing/2014/main" id="{F05F5A8E-A382-478D-8F2B-A94281F1D96D}"/>
                </a:ext>
              </a:extLst>
            </p:cNvPr>
            <p:cNvPicPr>
              <a:picLocks noChangeAspect="1"/>
            </p:cNvPicPr>
            <p:nvPr/>
          </p:nvPicPr>
          <p:blipFill>
            <a:blip r:embed="rId3"/>
            <a:srcRect l="15242" t="10589" r="61403" b="47611"/>
            <a:stretch>
              <a:fillRect/>
            </a:stretch>
          </p:blipFill>
          <p:spPr>
            <a:xfrm>
              <a:off x="794115" y="5139417"/>
              <a:ext cx="724245" cy="699675"/>
            </a:xfrm>
            <a:custGeom>
              <a:avLst/>
              <a:gdLst>
                <a:gd name="connsiteX0" fmla="*/ 0 w 1277204"/>
                <a:gd name="connsiteY0" fmla="*/ 0 h 1233874"/>
                <a:gd name="connsiteX1" fmla="*/ 1277204 w 1277204"/>
                <a:gd name="connsiteY1" fmla="*/ 0 h 1233874"/>
                <a:gd name="connsiteX2" fmla="*/ 1277204 w 1277204"/>
                <a:gd name="connsiteY2" fmla="*/ 1233874 h 1233874"/>
                <a:gd name="connsiteX3" fmla="*/ 0 w 1277204"/>
                <a:gd name="connsiteY3" fmla="*/ 1233874 h 1233874"/>
              </a:gdLst>
              <a:ahLst/>
              <a:cxnLst>
                <a:cxn ang="0">
                  <a:pos x="connsiteX0" y="connsiteY0"/>
                </a:cxn>
                <a:cxn ang="0">
                  <a:pos x="connsiteX1" y="connsiteY1"/>
                </a:cxn>
                <a:cxn ang="0">
                  <a:pos x="connsiteX2" y="connsiteY2"/>
                </a:cxn>
                <a:cxn ang="0">
                  <a:pos x="connsiteX3" y="connsiteY3"/>
                </a:cxn>
              </a:cxnLst>
              <a:rect l="l" t="t" r="r" b="b"/>
              <a:pathLst>
                <a:path w="1277204" h="1233874">
                  <a:moveTo>
                    <a:pt x="0" y="0"/>
                  </a:moveTo>
                  <a:lnTo>
                    <a:pt x="1277204" y="0"/>
                  </a:lnTo>
                  <a:lnTo>
                    <a:pt x="1277204" y="1233874"/>
                  </a:lnTo>
                  <a:lnTo>
                    <a:pt x="0" y="1233874"/>
                  </a:lnTo>
                  <a:close/>
                </a:path>
              </a:pathLst>
            </a:custGeom>
            <a:ln>
              <a:solidFill>
                <a:srgbClr val="65C0BA"/>
              </a:solidFill>
            </a:ln>
          </p:spPr>
        </p:pic>
        <p:pic>
          <p:nvPicPr>
            <p:cNvPr id="46" name="Picture 45">
              <a:extLst>
                <a:ext uri="{FF2B5EF4-FFF2-40B4-BE49-F238E27FC236}">
                  <a16:creationId xmlns:a16="http://schemas.microsoft.com/office/drawing/2014/main" id="{C5A345D5-0F18-421A-A91C-474E26770BB5}"/>
                </a:ext>
              </a:extLst>
            </p:cNvPr>
            <p:cNvPicPr>
              <a:picLocks noChangeAspect="1"/>
            </p:cNvPicPr>
            <p:nvPr/>
          </p:nvPicPr>
          <p:blipFill>
            <a:blip r:embed="rId3"/>
            <a:srcRect l="32574" r="39407" b="78098"/>
            <a:stretch>
              <a:fillRect/>
            </a:stretch>
          </p:blipFill>
          <p:spPr>
            <a:xfrm>
              <a:off x="1327800" y="4965316"/>
              <a:ext cx="865618" cy="365237"/>
            </a:xfrm>
            <a:custGeom>
              <a:avLst/>
              <a:gdLst>
                <a:gd name="connsiteX0" fmla="*/ 0 w 865618"/>
                <a:gd name="connsiteY0" fmla="*/ 0 h 365237"/>
                <a:gd name="connsiteX1" fmla="*/ 865618 w 865618"/>
                <a:gd name="connsiteY1" fmla="*/ 0 h 365237"/>
                <a:gd name="connsiteX2" fmla="*/ 865618 w 865618"/>
                <a:gd name="connsiteY2" fmla="*/ 365237 h 365237"/>
                <a:gd name="connsiteX3" fmla="*/ 0 w 865618"/>
                <a:gd name="connsiteY3" fmla="*/ 365237 h 365237"/>
              </a:gdLst>
              <a:ahLst/>
              <a:cxnLst>
                <a:cxn ang="0">
                  <a:pos x="connsiteX0" y="connsiteY0"/>
                </a:cxn>
                <a:cxn ang="0">
                  <a:pos x="connsiteX1" y="connsiteY1"/>
                </a:cxn>
                <a:cxn ang="0">
                  <a:pos x="connsiteX2" y="connsiteY2"/>
                </a:cxn>
                <a:cxn ang="0">
                  <a:pos x="connsiteX3" y="connsiteY3"/>
                </a:cxn>
              </a:cxnLst>
              <a:rect l="l" t="t" r="r" b="b"/>
              <a:pathLst>
                <a:path w="865618" h="365237">
                  <a:moveTo>
                    <a:pt x="0" y="0"/>
                  </a:moveTo>
                  <a:lnTo>
                    <a:pt x="865618" y="0"/>
                  </a:lnTo>
                  <a:lnTo>
                    <a:pt x="865618" y="365237"/>
                  </a:lnTo>
                  <a:lnTo>
                    <a:pt x="0" y="365237"/>
                  </a:lnTo>
                  <a:close/>
                </a:path>
              </a:pathLst>
            </a:custGeom>
          </p:spPr>
        </p:pic>
        <p:pic>
          <p:nvPicPr>
            <p:cNvPr id="49" name="Picture 48">
              <a:extLst>
                <a:ext uri="{FF2B5EF4-FFF2-40B4-BE49-F238E27FC236}">
                  <a16:creationId xmlns:a16="http://schemas.microsoft.com/office/drawing/2014/main" id="{8408DC3E-BCE8-4B63-8CD0-6ADEF4A86F53}"/>
                </a:ext>
              </a:extLst>
            </p:cNvPr>
            <p:cNvPicPr>
              <a:picLocks noChangeAspect="1"/>
            </p:cNvPicPr>
            <p:nvPr/>
          </p:nvPicPr>
          <p:blipFill>
            <a:blip r:embed="rId3"/>
            <a:srcRect l="78916" t="25458" r="13568" b="53391"/>
            <a:stretch>
              <a:fillRect/>
            </a:stretch>
          </p:blipFill>
          <p:spPr>
            <a:xfrm>
              <a:off x="2764347" y="5392993"/>
              <a:ext cx="232200" cy="352715"/>
            </a:xfrm>
            <a:custGeom>
              <a:avLst/>
              <a:gdLst>
                <a:gd name="connsiteX0" fmla="*/ 0 w 232200"/>
                <a:gd name="connsiteY0" fmla="*/ 0 h 352715"/>
                <a:gd name="connsiteX1" fmla="*/ 232200 w 232200"/>
                <a:gd name="connsiteY1" fmla="*/ 0 h 352715"/>
                <a:gd name="connsiteX2" fmla="*/ 232200 w 232200"/>
                <a:gd name="connsiteY2" fmla="*/ 352715 h 352715"/>
                <a:gd name="connsiteX3" fmla="*/ 0 w 232200"/>
                <a:gd name="connsiteY3" fmla="*/ 352715 h 352715"/>
              </a:gdLst>
              <a:ahLst/>
              <a:cxnLst>
                <a:cxn ang="0">
                  <a:pos x="connsiteX0" y="connsiteY0"/>
                </a:cxn>
                <a:cxn ang="0">
                  <a:pos x="connsiteX1" y="connsiteY1"/>
                </a:cxn>
                <a:cxn ang="0">
                  <a:pos x="connsiteX2" y="connsiteY2"/>
                </a:cxn>
                <a:cxn ang="0">
                  <a:pos x="connsiteX3" y="connsiteY3"/>
                </a:cxn>
              </a:cxnLst>
              <a:rect l="l" t="t" r="r" b="b"/>
              <a:pathLst>
                <a:path w="232200" h="352715">
                  <a:moveTo>
                    <a:pt x="0" y="0"/>
                  </a:moveTo>
                  <a:lnTo>
                    <a:pt x="232200" y="0"/>
                  </a:lnTo>
                  <a:lnTo>
                    <a:pt x="232200" y="352715"/>
                  </a:lnTo>
                  <a:lnTo>
                    <a:pt x="0" y="352715"/>
                  </a:lnTo>
                  <a:close/>
                </a:path>
              </a:pathLst>
            </a:custGeom>
          </p:spPr>
        </p:pic>
      </p:grpSp>
      <p:grpSp>
        <p:nvGrpSpPr>
          <p:cNvPr id="5" name="Group 4">
            <a:extLst>
              <a:ext uri="{FF2B5EF4-FFF2-40B4-BE49-F238E27FC236}">
                <a16:creationId xmlns:a16="http://schemas.microsoft.com/office/drawing/2014/main" id="{66FC1166-4B16-4BEC-A011-F312A8F49405}"/>
              </a:ext>
            </a:extLst>
          </p:cNvPr>
          <p:cNvGrpSpPr/>
          <p:nvPr/>
        </p:nvGrpSpPr>
        <p:grpSpPr>
          <a:xfrm>
            <a:off x="1253718" y="1125813"/>
            <a:ext cx="5690275" cy="1371577"/>
            <a:chOff x="1253718" y="1125813"/>
            <a:chExt cx="5690275" cy="1371577"/>
          </a:xfrm>
        </p:grpSpPr>
        <p:pic>
          <p:nvPicPr>
            <p:cNvPr id="52" name="Picture 51" descr="A close up of a logo&#10;&#10;Description automatically generated">
              <a:extLst>
                <a:ext uri="{FF2B5EF4-FFF2-40B4-BE49-F238E27FC236}">
                  <a16:creationId xmlns:a16="http://schemas.microsoft.com/office/drawing/2014/main" id="{63003B9B-51FC-46FC-B57F-D63A08CCDE29}"/>
                </a:ext>
              </a:extLst>
            </p:cNvPr>
            <p:cNvPicPr>
              <a:picLocks noChangeAspect="1"/>
            </p:cNvPicPr>
            <p:nvPr/>
          </p:nvPicPr>
          <p:blipFill>
            <a:blip r:embed="rId4"/>
            <a:stretch>
              <a:fillRect/>
            </a:stretch>
          </p:blipFill>
          <p:spPr>
            <a:xfrm>
              <a:off x="6147269" y="1125813"/>
              <a:ext cx="796724" cy="796724"/>
            </a:xfrm>
            <a:prstGeom prst="rect">
              <a:avLst/>
            </a:prstGeom>
          </p:spPr>
        </p:pic>
        <p:grpSp>
          <p:nvGrpSpPr>
            <p:cNvPr id="40" name="Group 39">
              <a:extLst>
                <a:ext uri="{FF2B5EF4-FFF2-40B4-BE49-F238E27FC236}">
                  <a16:creationId xmlns:a16="http://schemas.microsoft.com/office/drawing/2014/main" id="{5FA75605-BCB5-4C81-9704-372490522A61}"/>
                </a:ext>
              </a:extLst>
            </p:cNvPr>
            <p:cNvGrpSpPr/>
            <p:nvPr/>
          </p:nvGrpSpPr>
          <p:grpSpPr>
            <a:xfrm>
              <a:off x="1253718" y="1323048"/>
              <a:ext cx="5690275" cy="1174342"/>
              <a:chOff x="1253718" y="1323048"/>
              <a:chExt cx="5690275" cy="1174342"/>
            </a:xfrm>
          </p:grpSpPr>
          <p:pic>
            <p:nvPicPr>
              <p:cNvPr id="50" name="Graphic 49" descr="Server">
                <a:extLst>
                  <a:ext uri="{FF2B5EF4-FFF2-40B4-BE49-F238E27FC236}">
                    <a16:creationId xmlns:a16="http://schemas.microsoft.com/office/drawing/2014/main" id="{62AC6594-0129-4CDD-AE9D-B479BD32D5B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573610" y="1452672"/>
                <a:ext cx="796724" cy="796724"/>
              </a:xfrm>
              <a:prstGeom prst="rect">
                <a:avLst/>
              </a:prstGeom>
            </p:spPr>
          </p:pic>
          <p:sp>
            <p:nvSpPr>
              <p:cNvPr id="51" name="Rectangle 50">
                <a:extLst>
                  <a:ext uri="{FF2B5EF4-FFF2-40B4-BE49-F238E27FC236}">
                    <a16:creationId xmlns:a16="http://schemas.microsoft.com/office/drawing/2014/main" id="{2A9477AC-A0CA-4025-94E3-DA67C496D9A7}"/>
                  </a:ext>
                </a:extLst>
              </p:cNvPr>
              <p:cNvSpPr/>
              <p:nvPr/>
            </p:nvSpPr>
            <p:spPr>
              <a:xfrm>
                <a:off x="4988431" y="2091465"/>
                <a:ext cx="1955562" cy="402253"/>
              </a:xfrm>
              <a:prstGeom prst="rect">
                <a:avLst/>
              </a:prstGeom>
            </p:spPr>
            <p:txBody>
              <a:bodyPr wrap="none">
                <a:spAutoFit/>
              </a:bodyPr>
              <a:lstStyle/>
              <a:p>
                <a:r>
                  <a:rPr lang="en-US" sz="2400" dirty="0"/>
                  <a:t>Server-side DNN</a:t>
                </a:r>
              </a:p>
            </p:txBody>
          </p:sp>
          <p:sp>
            <p:nvSpPr>
              <p:cNvPr id="53" name="Rectangle 52">
                <a:extLst>
                  <a:ext uri="{FF2B5EF4-FFF2-40B4-BE49-F238E27FC236}">
                    <a16:creationId xmlns:a16="http://schemas.microsoft.com/office/drawing/2014/main" id="{53F0ED2C-16EF-4CBE-81DB-ADDDE5DE8681}"/>
                  </a:ext>
                </a:extLst>
              </p:cNvPr>
              <p:cNvSpPr/>
              <p:nvPr/>
            </p:nvSpPr>
            <p:spPr>
              <a:xfrm>
                <a:off x="1253718" y="2095137"/>
                <a:ext cx="996245" cy="402253"/>
              </a:xfrm>
              <a:prstGeom prst="rect">
                <a:avLst/>
              </a:prstGeom>
            </p:spPr>
            <p:txBody>
              <a:bodyPr wrap="none">
                <a:spAutoFit/>
              </a:bodyPr>
              <a:lstStyle/>
              <a:p>
                <a:r>
                  <a:rPr lang="en-US" sz="2400" dirty="0"/>
                  <a:t>Camera</a:t>
                </a:r>
              </a:p>
            </p:txBody>
          </p:sp>
          <p:sp>
            <p:nvSpPr>
              <p:cNvPr id="77" name="Rectangle 76">
                <a:extLst>
                  <a:ext uri="{FF2B5EF4-FFF2-40B4-BE49-F238E27FC236}">
                    <a16:creationId xmlns:a16="http://schemas.microsoft.com/office/drawing/2014/main" id="{75C8D84C-FC71-406D-8A99-C0A00A2C0088}"/>
                  </a:ext>
                </a:extLst>
              </p:cNvPr>
              <p:cNvSpPr/>
              <p:nvPr/>
            </p:nvSpPr>
            <p:spPr>
              <a:xfrm>
                <a:off x="3289137" y="1323048"/>
                <a:ext cx="1101111" cy="402253"/>
              </a:xfrm>
              <a:prstGeom prst="rect">
                <a:avLst/>
              </a:prstGeom>
            </p:spPr>
            <p:txBody>
              <a:bodyPr wrap="none">
                <a:spAutoFit/>
              </a:bodyPr>
              <a:lstStyle/>
              <a:p>
                <a:r>
                  <a:rPr lang="en-US" sz="2400" dirty="0"/>
                  <a:t>Network</a:t>
                </a:r>
              </a:p>
            </p:txBody>
          </p:sp>
          <p:pic>
            <p:nvPicPr>
              <p:cNvPr id="79" name="Graphic 78" descr="Video camera">
                <a:extLst>
                  <a:ext uri="{FF2B5EF4-FFF2-40B4-BE49-F238E27FC236}">
                    <a16:creationId xmlns:a16="http://schemas.microsoft.com/office/drawing/2014/main" id="{9D4D0051-15F7-47CA-8FE1-A711FE87EC9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412755" y="1465906"/>
                <a:ext cx="796724" cy="796724"/>
              </a:xfrm>
              <a:prstGeom prst="rect">
                <a:avLst/>
              </a:prstGeom>
            </p:spPr>
          </p:pic>
          <p:cxnSp>
            <p:nvCxnSpPr>
              <p:cNvPr id="9" name="Straight Arrow Connector 8">
                <a:extLst>
                  <a:ext uri="{FF2B5EF4-FFF2-40B4-BE49-F238E27FC236}">
                    <a16:creationId xmlns:a16="http://schemas.microsoft.com/office/drawing/2014/main" id="{613FA57C-9E81-45EC-8224-DDDE6B3256A3}"/>
                  </a:ext>
                </a:extLst>
              </p:cNvPr>
              <p:cNvCxnSpPr>
                <a:cxnSpLocks/>
                <a:stCxn id="79" idx="3"/>
                <a:endCxn id="50" idx="1"/>
              </p:cNvCxnSpPr>
              <p:nvPr/>
            </p:nvCxnSpPr>
            <p:spPr>
              <a:xfrm flipV="1">
                <a:off x="2209479" y="1851034"/>
                <a:ext cx="3364131" cy="13234"/>
              </a:xfrm>
              <a:prstGeom prst="straightConnector1">
                <a:avLst/>
              </a:prstGeom>
              <a:ln w="508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pic>
            <p:nvPicPr>
              <p:cNvPr id="78" name="Graphic 77" descr="Cloud">
                <a:extLst>
                  <a:ext uri="{FF2B5EF4-FFF2-40B4-BE49-F238E27FC236}">
                    <a16:creationId xmlns:a16="http://schemas.microsoft.com/office/drawing/2014/main" id="{6D5CA827-FE00-4EFB-9235-BF05C8B366A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487536" y="1487062"/>
                <a:ext cx="796724" cy="796724"/>
              </a:xfrm>
              <a:prstGeom prst="rect">
                <a:avLst/>
              </a:prstGeom>
            </p:spPr>
          </p:pic>
        </p:grpSp>
      </p:grpSp>
      <p:grpSp>
        <p:nvGrpSpPr>
          <p:cNvPr id="7" name="Group 6">
            <a:extLst>
              <a:ext uri="{FF2B5EF4-FFF2-40B4-BE49-F238E27FC236}">
                <a16:creationId xmlns:a16="http://schemas.microsoft.com/office/drawing/2014/main" id="{3ED82CBB-E34B-4A44-928A-45C506F6AD96}"/>
              </a:ext>
            </a:extLst>
          </p:cNvPr>
          <p:cNvGrpSpPr/>
          <p:nvPr/>
        </p:nvGrpSpPr>
        <p:grpSpPr>
          <a:xfrm>
            <a:off x="4779381" y="2566679"/>
            <a:ext cx="2845663" cy="1696037"/>
            <a:chOff x="4729020" y="2670528"/>
            <a:chExt cx="2845663" cy="1696037"/>
          </a:xfrm>
        </p:grpSpPr>
        <p:sp>
          <p:nvSpPr>
            <p:cNvPr id="6" name="Rectangle 5">
              <a:extLst>
                <a:ext uri="{FF2B5EF4-FFF2-40B4-BE49-F238E27FC236}">
                  <a16:creationId xmlns:a16="http://schemas.microsoft.com/office/drawing/2014/main" id="{AC852288-D4ED-4188-AF81-21B797AF8054}"/>
                </a:ext>
              </a:extLst>
            </p:cNvPr>
            <p:cNvSpPr/>
            <p:nvPr/>
          </p:nvSpPr>
          <p:spPr>
            <a:xfrm>
              <a:off x="4756931" y="3559225"/>
              <a:ext cx="148928" cy="189224"/>
            </a:xfrm>
            <a:prstGeom prst="rect">
              <a:avLst/>
            </a:prstGeom>
            <a:noFill/>
            <a:ln w="57150">
              <a:solidFill>
                <a:srgbClr val="64F0F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8954E614-170D-4D89-9DF5-B3F159DE0A21}"/>
                </a:ext>
              </a:extLst>
            </p:cNvPr>
            <p:cNvSpPr/>
            <p:nvPr/>
          </p:nvSpPr>
          <p:spPr>
            <a:xfrm>
              <a:off x="4729020" y="4087291"/>
              <a:ext cx="481372" cy="279274"/>
            </a:xfrm>
            <a:prstGeom prst="rect">
              <a:avLst/>
            </a:prstGeom>
            <a:noFill/>
            <a:ln w="57150">
              <a:solidFill>
                <a:srgbClr val="64F0F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a:extLst>
                <a:ext uri="{FF2B5EF4-FFF2-40B4-BE49-F238E27FC236}">
                  <a16:creationId xmlns:a16="http://schemas.microsoft.com/office/drawing/2014/main" id="{B7657A8D-CF62-4F91-99AD-76AEE619733E}"/>
                </a:ext>
              </a:extLst>
            </p:cNvPr>
            <p:cNvSpPr/>
            <p:nvPr/>
          </p:nvSpPr>
          <p:spPr>
            <a:xfrm>
              <a:off x="6782097" y="2670528"/>
              <a:ext cx="152674" cy="108283"/>
            </a:xfrm>
            <a:prstGeom prst="rect">
              <a:avLst/>
            </a:prstGeom>
            <a:noFill/>
            <a:ln w="57150">
              <a:solidFill>
                <a:srgbClr val="64F0F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a:extLst>
                <a:ext uri="{FF2B5EF4-FFF2-40B4-BE49-F238E27FC236}">
                  <a16:creationId xmlns:a16="http://schemas.microsoft.com/office/drawing/2014/main" id="{8DE69ABE-935E-48F9-8413-69F161ED0D70}"/>
                </a:ext>
              </a:extLst>
            </p:cNvPr>
            <p:cNvSpPr/>
            <p:nvPr/>
          </p:nvSpPr>
          <p:spPr>
            <a:xfrm>
              <a:off x="7051870" y="2670528"/>
              <a:ext cx="152674" cy="108283"/>
            </a:xfrm>
            <a:prstGeom prst="rect">
              <a:avLst/>
            </a:prstGeom>
            <a:noFill/>
            <a:ln w="57150">
              <a:solidFill>
                <a:srgbClr val="64F0F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a:extLst>
                <a:ext uri="{FF2B5EF4-FFF2-40B4-BE49-F238E27FC236}">
                  <a16:creationId xmlns:a16="http://schemas.microsoft.com/office/drawing/2014/main" id="{FD2FC7B3-BF2A-47A9-ABDF-24830D65DC3C}"/>
                </a:ext>
              </a:extLst>
            </p:cNvPr>
            <p:cNvSpPr/>
            <p:nvPr/>
          </p:nvSpPr>
          <p:spPr>
            <a:xfrm>
              <a:off x="7239432" y="2726478"/>
              <a:ext cx="152674" cy="108283"/>
            </a:xfrm>
            <a:prstGeom prst="rect">
              <a:avLst/>
            </a:prstGeom>
            <a:noFill/>
            <a:ln w="57150">
              <a:solidFill>
                <a:srgbClr val="64F0F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a:extLst>
                <a:ext uri="{FF2B5EF4-FFF2-40B4-BE49-F238E27FC236}">
                  <a16:creationId xmlns:a16="http://schemas.microsoft.com/office/drawing/2014/main" id="{0988B794-C649-4743-958D-FBE21417A344}"/>
                </a:ext>
              </a:extLst>
            </p:cNvPr>
            <p:cNvSpPr/>
            <p:nvPr/>
          </p:nvSpPr>
          <p:spPr>
            <a:xfrm>
              <a:off x="7422009" y="2735389"/>
              <a:ext cx="152674" cy="108283"/>
            </a:xfrm>
            <a:prstGeom prst="rect">
              <a:avLst/>
            </a:prstGeom>
            <a:noFill/>
            <a:ln w="57150">
              <a:solidFill>
                <a:srgbClr val="64F0F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9" name="Group 38">
            <a:extLst>
              <a:ext uri="{FF2B5EF4-FFF2-40B4-BE49-F238E27FC236}">
                <a16:creationId xmlns:a16="http://schemas.microsoft.com/office/drawing/2014/main" id="{B5F625FB-094B-4F94-8856-CCF5A23332F2}"/>
              </a:ext>
            </a:extLst>
          </p:cNvPr>
          <p:cNvGrpSpPr/>
          <p:nvPr/>
        </p:nvGrpSpPr>
        <p:grpSpPr>
          <a:xfrm>
            <a:off x="2392603" y="1852131"/>
            <a:ext cx="7167111" cy="2270948"/>
            <a:chOff x="2392603" y="1852131"/>
            <a:chExt cx="7167111" cy="2270948"/>
          </a:xfrm>
        </p:grpSpPr>
        <p:sp>
          <p:nvSpPr>
            <p:cNvPr id="11" name="TextBox 10">
              <a:extLst>
                <a:ext uri="{FF2B5EF4-FFF2-40B4-BE49-F238E27FC236}">
                  <a16:creationId xmlns:a16="http://schemas.microsoft.com/office/drawing/2014/main" id="{2894E99C-E6D1-BF4D-85B4-E4D0B5ABE3AF}"/>
                </a:ext>
              </a:extLst>
            </p:cNvPr>
            <p:cNvSpPr txBox="1"/>
            <p:nvPr/>
          </p:nvSpPr>
          <p:spPr>
            <a:xfrm>
              <a:off x="7512359" y="1852131"/>
              <a:ext cx="2047355" cy="461665"/>
            </a:xfrm>
            <a:prstGeom prst="rect">
              <a:avLst/>
            </a:prstGeom>
            <a:noFill/>
          </p:spPr>
          <p:txBody>
            <a:bodyPr wrap="none" rtlCol="0">
              <a:spAutoFit/>
            </a:bodyPr>
            <a:lstStyle/>
            <a:p>
              <a:r>
                <a:rPr lang="en-US" sz="2400" dirty="0"/>
                <a:t>Missed objects</a:t>
              </a:r>
            </a:p>
          </p:txBody>
        </p:sp>
        <p:cxnSp>
          <p:nvCxnSpPr>
            <p:cNvPr id="17" name="Straight Arrow Connector 16">
              <a:extLst>
                <a:ext uri="{FF2B5EF4-FFF2-40B4-BE49-F238E27FC236}">
                  <a16:creationId xmlns:a16="http://schemas.microsoft.com/office/drawing/2014/main" id="{FF90AFFC-05BA-4188-99B1-F99C7B6B1F52}"/>
                </a:ext>
              </a:extLst>
            </p:cNvPr>
            <p:cNvCxnSpPr>
              <a:cxnSpLocks/>
              <a:stCxn id="11" idx="2"/>
              <a:endCxn id="82" idx="0"/>
            </p:cNvCxnSpPr>
            <p:nvPr/>
          </p:nvCxnSpPr>
          <p:spPr>
            <a:xfrm flipH="1">
              <a:off x="6908795" y="2313796"/>
              <a:ext cx="1627242" cy="252883"/>
            </a:xfrm>
            <a:prstGeom prst="straightConnector1">
              <a:avLst/>
            </a:prstGeom>
            <a:ln w="38100">
              <a:solidFill>
                <a:srgbClr val="DD7C1B"/>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35C296C4-E31F-4E3A-9613-BD6CF19E8346}"/>
                </a:ext>
              </a:extLst>
            </p:cNvPr>
            <p:cNvCxnSpPr>
              <a:cxnSpLocks/>
              <a:stCxn id="11" idx="2"/>
              <a:endCxn id="83" idx="0"/>
            </p:cNvCxnSpPr>
            <p:nvPr/>
          </p:nvCxnSpPr>
          <p:spPr>
            <a:xfrm flipH="1">
              <a:off x="7178568" y="2313796"/>
              <a:ext cx="1357469" cy="252883"/>
            </a:xfrm>
            <a:prstGeom prst="straightConnector1">
              <a:avLst/>
            </a:prstGeom>
            <a:ln w="38100">
              <a:solidFill>
                <a:srgbClr val="DD7C1B"/>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C05F3355-8155-4C96-8E94-08B09BBF2404}"/>
                </a:ext>
              </a:extLst>
            </p:cNvPr>
            <p:cNvCxnSpPr>
              <a:cxnSpLocks/>
              <a:stCxn id="11" idx="2"/>
              <a:endCxn id="84" idx="0"/>
            </p:cNvCxnSpPr>
            <p:nvPr/>
          </p:nvCxnSpPr>
          <p:spPr>
            <a:xfrm flipH="1">
              <a:off x="7366130" y="2313796"/>
              <a:ext cx="1169907" cy="308833"/>
            </a:xfrm>
            <a:prstGeom prst="straightConnector1">
              <a:avLst/>
            </a:prstGeom>
            <a:ln w="38100">
              <a:solidFill>
                <a:srgbClr val="DD7C1B"/>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8ED83912-7A26-48CF-9AEB-C124C9BBA143}"/>
                </a:ext>
              </a:extLst>
            </p:cNvPr>
            <p:cNvCxnSpPr>
              <a:cxnSpLocks/>
              <a:stCxn id="11" idx="2"/>
              <a:endCxn id="85" idx="0"/>
            </p:cNvCxnSpPr>
            <p:nvPr/>
          </p:nvCxnSpPr>
          <p:spPr>
            <a:xfrm flipH="1">
              <a:off x="7548707" y="2313796"/>
              <a:ext cx="987330" cy="317744"/>
            </a:xfrm>
            <a:prstGeom prst="straightConnector1">
              <a:avLst/>
            </a:prstGeom>
            <a:ln w="38100">
              <a:solidFill>
                <a:srgbClr val="DD7C1B"/>
              </a:solidFill>
              <a:tailEnd type="triangle"/>
            </a:ln>
          </p:spPr>
          <p:style>
            <a:lnRef idx="1">
              <a:schemeClr val="accent1"/>
            </a:lnRef>
            <a:fillRef idx="0">
              <a:schemeClr val="accent1"/>
            </a:fillRef>
            <a:effectRef idx="0">
              <a:schemeClr val="accent1"/>
            </a:effectRef>
            <a:fontRef idx="minor">
              <a:schemeClr val="tx1"/>
            </a:fontRef>
          </p:style>
        </p:cxnSp>
        <p:sp>
          <p:nvSpPr>
            <p:cNvPr id="106" name="TextBox 105">
              <a:extLst>
                <a:ext uri="{FF2B5EF4-FFF2-40B4-BE49-F238E27FC236}">
                  <a16:creationId xmlns:a16="http://schemas.microsoft.com/office/drawing/2014/main" id="{A903938F-10E0-42EF-9ADD-F97A46EB3DCF}"/>
                </a:ext>
              </a:extLst>
            </p:cNvPr>
            <p:cNvSpPr txBox="1"/>
            <p:nvPr/>
          </p:nvSpPr>
          <p:spPr>
            <a:xfrm>
              <a:off x="2392603" y="3315149"/>
              <a:ext cx="2047355" cy="461665"/>
            </a:xfrm>
            <a:prstGeom prst="rect">
              <a:avLst/>
            </a:prstGeom>
            <a:noFill/>
          </p:spPr>
          <p:txBody>
            <a:bodyPr wrap="none" rtlCol="0">
              <a:spAutoFit/>
            </a:bodyPr>
            <a:lstStyle/>
            <a:p>
              <a:r>
                <a:rPr lang="en-US" sz="2400" dirty="0"/>
                <a:t>Missed objects</a:t>
              </a:r>
            </a:p>
          </p:txBody>
        </p:sp>
        <p:cxnSp>
          <p:nvCxnSpPr>
            <p:cNvPr id="107" name="Straight Arrow Connector 106">
              <a:extLst>
                <a:ext uri="{FF2B5EF4-FFF2-40B4-BE49-F238E27FC236}">
                  <a16:creationId xmlns:a16="http://schemas.microsoft.com/office/drawing/2014/main" id="{C6BC4E13-CBCC-41CE-A989-9444896FC26E}"/>
                </a:ext>
              </a:extLst>
            </p:cNvPr>
            <p:cNvCxnSpPr>
              <a:cxnSpLocks/>
              <a:stCxn id="106" idx="3"/>
              <a:endCxn id="6" idx="1"/>
            </p:cNvCxnSpPr>
            <p:nvPr/>
          </p:nvCxnSpPr>
          <p:spPr>
            <a:xfrm>
              <a:off x="4439958" y="3545982"/>
              <a:ext cx="367334" cy="4006"/>
            </a:xfrm>
            <a:prstGeom prst="straightConnector1">
              <a:avLst/>
            </a:prstGeom>
            <a:ln w="38100">
              <a:solidFill>
                <a:srgbClr val="DD7C1B"/>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Straight Arrow Connector 107">
              <a:extLst>
                <a:ext uri="{FF2B5EF4-FFF2-40B4-BE49-F238E27FC236}">
                  <a16:creationId xmlns:a16="http://schemas.microsoft.com/office/drawing/2014/main" id="{EDBC2B9D-515E-4C96-8311-F4344D3387C2}"/>
                </a:ext>
              </a:extLst>
            </p:cNvPr>
            <p:cNvCxnSpPr>
              <a:cxnSpLocks/>
              <a:stCxn id="106" idx="3"/>
              <a:endCxn id="80" idx="1"/>
            </p:cNvCxnSpPr>
            <p:nvPr/>
          </p:nvCxnSpPr>
          <p:spPr>
            <a:xfrm>
              <a:off x="4439958" y="3545982"/>
              <a:ext cx="339423" cy="577097"/>
            </a:xfrm>
            <a:prstGeom prst="straightConnector1">
              <a:avLst/>
            </a:prstGeom>
            <a:ln w="38100">
              <a:solidFill>
                <a:srgbClr val="DD7C1B"/>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609938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randombar(horizontal)">
                                      <p:cBhvr>
                                        <p:cTn id="7" dur="500"/>
                                        <p:tgtEl>
                                          <p:spTgt spid="30"/>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randombar(horizontal)">
                                      <p:cBhvr>
                                        <p:cTn id="10" dur="500"/>
                                        <p:tgtEl>
                                          <p:spTgt spid="31"/>
                                        </p:tgtEl>
                                      </p:cBhvr>
                                    </p:animEffect>
                                  </p:childTnLst>
                                </p:cTn>
                              </p:par>
                              <p:par>
                                <p:cTn id="11" presetID="14" presetClass="entr" presetSubtype="1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randombar(horizontal)">
                                      <p:cBhvr>
                                        <p:cTn id="13" dur="5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42" presetClass="path" presetSubtype="0" accel="50000" decel="50000" fill="hold" nodeType="clickEffect">
                                  <p:stCondLst>
                                    <p:cond delay="0"/>
                                  </p:stCondLst>
                                  <p:childTnLst>
                                    <p:animMotion origin="layout" path="M 5E-6 -1.85185E-6 L 0.35912 -0.34606 " pathEditMode="relative" rAng="0" ptsTypes="AA">
                                      <p:cBhvr>
                                        <p:cTn id="17" dur="1500" fill="hold"/>
                                        <p:tgtEl>
                                          <p:spTgt spid="8"/>
                                        </p:tgtEl>
                                        <p:attrNameLst>
                                          <p:attrName>ppt_x</p:attrName>
                                          <p:attrName>ppt_y</p:attrName>
                                        </p:attrNameLst>
                                      </p:cBhvr>
                                      <p:rCtr x="17956" y="-17315"/>
                                    </p:animMotion>
                                  </p:childTnLst>
                                </p:cTn>
                              </p:par>
                              <p:par>
                                <p:cTn id="18" presetID="10" presetClass="exit" presetSubtype="0" fill="hold" grpId="1" nodeType="withEffect">
                                  <p:stCondLst>
                                    <p:cond delay="0"/>
                                  </p:stCondLst>
                                  <p:childTnLst>
                                    <p:animEffect transition="out" filter="fade">
                                      <p:cBhvr>
                                        <p:cTn id="19" dur="500"/>
                                        <p:tgtEl>
                                          <p:spTgt spid="31"/>
                                        </p:tgtEl>
                                      </p:cBhvr>
                                    </p:animEffect>
                                    <p:set>
                                      <p:cBhvr>
                                        <p:cTn id="20" dur="1" fill="hold">
                                          <p:stCondLst>
                                            <p:cond delay="499"/>
                                          </p:stCondLst>
                                        </p:cTn>
                                        <p:tgtEl>
                                          <p:spTgt spid="31"/>
                                        </p:tgtEl>
                                        <p:attrNameLst>
                                          <p:attrName>style.visibility</p:attrName>
                                        </p:attrNameLst>
                                      </p:cBhvr>
                                      <p:to>
                                        <p:strVal val="hidden"/>
                                      </p:to>
                                    </p:set>
                                  </p:childTnLst>
                                </p:cTn>
                              </p:par>
                              <p:par>
                                <p:cTn id="21" presetID="10" presetClass="exit" presetSubtype="0" fill="hold" nodeType="withEffect">
                                  <p:stCondLst>
                                    <p:cond delay="0"/>
                                  </p:stCondLst>
                                  <p:childTnLst>
                                    <p:animEffect transition="out" filter="fade">
                                      <p:cBhvr>
                                        <p:cTn id="22" dur="500"/>
                                        <p:tgtEl>
                                          <p:spTgt spid="30"/>
                                        </p:tgtEl>
                                      </p:cBhvr>
                                    </p:animEffect>
                                    <p:set>
                                      <p:cBhvr>
                                        <p:cTn id="23" dur="1" fill="hold">
                                          <p:stCondLst>
                                            <p:cond delay="499"/>
                                          </p:stCondLst>
                                        </p:cTn>
                                        <p:tgtEl>
                                          <p:spTgt spid="30"/>
                                        </p:tgtEl>
                                        <p:attrNameLst>
                                          <p:attrName>style.visibility</p:attrName>
                                        </p:attrNameLst>
                                      </p:cBhvr>
                                      <p:to>
                                        <p:strVal val="hidden"/>
                                      </p:to>
                                    </p:set>
                                  </p:childTnLst>
                                </p:cTn>
                              </p:par>
                              <p:par>
                                <p:cTn id="24" presetID="10" presetClass="exit" presetSubtype="0" fill="hold" nodeType="withEffect">
                                  <p:stCondLst>
                                    <p:cond delay="0"/>
                                  </p:stCondLst>
                                  <p:childTnLst>
                                    <p:animEffect transition="out" filter="fade">
                                      <p:cBhvr>
                                        <p:cTn id="25" dur="500"/>
                                        <p:tgtEl>
                                          <p:spTgt spid="55"/>
                                        </p:tgtEl>
                                      </p:cBhvr>
                                    </p:animEffect>
                                    <p:set>
                                      <p:cBhvr>
                                        <p:cTn id="26" dur="1" fill="hold">
                                          <p:stCondLst>
                                            <p:cond delay="499"/>
                                          </p:stCondLst>
                                        </p:cTn>
                                        <p:tgtEl>
                                          <p:spTgt spid="55"/>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4" presetClass="entr" presetSubtype="10" fill="hold" grpId="0" nodeType="clickEffect">
                                  <p:stCondLst>
                                    <p:cond delay="0"/>
                                  </p:stCondLst>
                                  <p:childTnLst>
                                    <p:set>
                                      <p:cBhvr>
                                        <p:cTn id="30" dur="1" fill="hold">
                                          <p:stCondLst>
                                            <p:cond delay="0"/>
                                          </p:stCondLst>
                                        </p:cTn>
                                        <p:tgtEl>
                                          <p:spTgt spid="115"/>
                                        </p:tgtEl>
                                        <p:attrNameLst>
                                          <p:attrName>style.visibility</p:attrName>
                                        </p:attrNameLst>
                                      </p:cBhvr>
                                      <p:to>
                                        <p:strVal val="visible"/>
                                      </p:to>
                                    </p:set>
                                    <p:animEffect transition="in" filter="randombar(horizontal)">
                                      <p:cBhvr>
                                        <p:cTn id="31" dur="500"/>
                                        <p:tgtEl>
                                          <p:spTgt spid="115"/>
                                        </p:tgtEl>
                                      </p:cBhvr>
                                    </p:animEffect>
                                  </p:childTnLst>
                                </p:cTn>
                              </p:par>
                              <p:par>
                                <p:cTn id="32" presetID="14" presetClass="entr" presetSubtype="10" fill="hold" grpId="0" nodeType="withEffect">
                                  <p:stCondLst>
                                    <p:cond delay="0"/>
                                  </p:stCondLst>
                                  <p:childTnLst>
                                    <p:set>
                                      <p:cBhvr>
                                        <p:cTn id="33" dur="1" fill="hold">
                                          <p:stCondLst>
                                            <p:cond delay="0"/>
                                          </p:stCondLst>
                                        </p:cTn>
                                        <p:tgtEl>
                                          <p:spTgt spid="116"/>
                                        </p:tgtEl>
                                        <p:attrNameLst>
                                          <p:attrName>style.visibility</p:attrName>
                                        </p:attrNameLst>
                                      </p:cBhvr>
                                      <p:to>
                                        <p:strVal val="visible"/>
                                      </p:to>
                                    </p:set>
                                    <p:animEffect transition="in" filter="randombar(horizontal)">
                                      <p:cBhvr>
                                        <p:cTn id="34" dur="500"/>
                                        <p:tgtEl>
                                          <p:spTgt spid="116"/>
                                        </p:tgtEl>
                                      </p:cBhvr>
                                    </p:animEffect>
                                  </p:childTnLst>
                                </p:cTn>
                              </p:par>
                              <p:par>
                                <p:cTn id="35" presetID="14" presetClass="entr" presetSubtype="10" fill="hold" nodeType="withEffect">
                                  <p:stCondLst>
                                    <p:cond delay="0"/>
                                  </p:stCondLst>
                                  <p:childTnLst>
                                    <p:set>
                                      <p:cBhvr>
                                        <p:cTn id="36" dur="1" fill="hold">
                                          <p:stCondLst>
                                            <p:cond delay="0"/>
                                          </p:stCondLst>
                                        </p:cTn>
                                        <p:tgtEl>
                                          <p:spTgt spid="56"/>
                                        </p:tgtEl>
                                        <p:attrNameLst>
                                          <p:attrName>style.visibility</p:attrName>
                                        </p:attrNameLst>
                                      </p:cBhvr>
                                      <p:to>
                                        <p:strVal val="visible"/>
                                      </p:to>
                                    </p:set>
                                    <p:animEffect transition="in" filter="randombar(horizontal)">
                                      <p:cBhvr>
                                        <p:cTn id="37" dur="500"/>
                                        <p:tgtEl>
                                          <p:spTgt spid="56"/>
                                        </p:tgtEl>
                                      </p:cBhvr>
                                    </p:animEffect>
                                  </p:childTnLst>
                                </p:cTn>
                              </p:par>
                            </p:childTnLst>
                          </p:cTn>
                        </p:par>
                      </p:childTnLst>
                    </p:cTn>
                  </p:par>
                  <p:par>
                    <p:cTn id="38" fill="hold">
                      <p:stCondLst>
                        <p:cond delay="indefinite"/>
                      </p:stCondLst>
                      <p:childTnLst>
                        <p:par>
                          <p:cTn id="39" fill="hold">
                            <p:stCondLst>
                              <p:cond delay="0"/>
                            </p:stCondLst>
                            <p:childTnLst>
                              <p:par>
                                <p:cTn id="40" presetID="14" presetClass="entr" presetSubtype="10" fill="hold" nodeType="clickEffect">
                                  <p:stCondLst>
                                    <p:cond delay="0"/>
                                  </p:stCondLst>
                                  <p:childTnLst>
                                    <p:set>
                                      <p:cBhvr>
                                        <p:cTn id="41" dur="1" fill="hold">
                                          <p:stCondLst>
                                            <p:cond delay="0"/>
                                          </p:stCondLst>
                                        </p:cTn>
                                        <p:tgtEl>
                                          <p:spTgt spid="39"/>
                                        </p:tgtEl>
                                        <p:attrNameLst>
                                          <p:attrName>style.visibility</p:attrName>
                                        </p:attrNameLst>
                                      </p:cBhvr>
                                      <p:to>
                                        <p:strVal val="visible"/>
                                      </p:to>
                                    </p:set>
                                    <p:animEffect transition="in" filter="randombar(horizontal)">
                                      <p:cBhvr>
                                        <p:cTn id="42" dur="500"/>
                                        <p:tgtEl>
                                          <p:spTgt spid="39"/>
                                        </p:tgtEl>
                                      </p:cBhvr>
                                    </p:animEffect>
                                  </p:childTnLst>
                                </p:cTn>
                              </p:par>
                              <p:par>
                                <p:cTn id="43" presetID="14" presetClass="entr" presetSubtype="10" fill="hold" nodeType="withEffect">
                                  <p:stCondLst>
                                    <p:cond delay="0"/>
                                  </p:stCondLst>
                                  <p:childTnLst>
                                    <p:set>
                                      <p:cBhvr>
                                        <p:cTn id="44" dur="1" fill="hold">
                                          <p:stCondLst>
                                            <p:cond delay="0"/>
                                          </p:stCondLst>
                                        </p:cTn>
                                        <p:tgtEl>
                                          <p:spTgt spid="7"/>
                                        </p:tgtEl>
                                        <p:attrNameLst>
                                          <p:attrName>style.visibility</p:attrName>
                                        </p:attrNameLst>
                                      </p:cBhvr>
                                      <p:to>
                                        <p:strVal val="visible"/>
                                      </p:to>
                                    </p:set>
                                    <p:animEffect transition="in" filter="randombar(horizontal)">
                                      <p:cBhvr>
                                        <p:cTn id="45" dur="500"/>
                                        <p:tgtEl>
                                          <p:spTgt spid="7"/>
                                        </p:tgtEl>
                                      </p:cBhvr>
                                    </p:animEffect>
                                  </p:childTnLst>
                                </p:cTn>
                              </p:par>
                            </p:childTnLst>
                          </p:cTn>
                        </p:par>
                      </p:childTnLst>
                    </p:cTn>
                  </p:par>
                  <p:par>
                    <p:cTn id="46" fill="hold">
                      <p:stCondLst>
                        <p:cond delay="indefinite"/>
                      </p:stCondLst>
                      <p:childTnLst>
                        <p:par>
                          <p:cTn id="47" fill="hold">
                            <p:stCondLst>
                              <p:cond delay="0"/>
                            </p:stCondLst>
                            <p:childTnLst>
                              <p:par>
                                <p:cTn id="48" presetID="14" presetClass="entr" presetSubtype="10" fill="hold" nodeType="clickEffect">
                                  <p:stCondLst>
                                    <p:cond delay="0"/>
                                  </p:stCondLst>
                                  <p:childTnLst>
                                    <p:set>
                                      <p:cBhvr>
                                        <p:cTn id="49" dur="1" fill="hold">
                                          <p:stCondLst>
                                            <p:cond delay="0"/>
                                          </p:stCondLst>
                                        </p:cTn>
                                        <p:tgtEl>
                                          <p:spTgt spid="118"/>
                                        </p:tgtEl>
                                        <p:attrNameLst>
                                          <p:attrName>style.visibility</p:attrName>
                                        </p:attrNameLst>
                                      </p:cBhvr>
                                      <p:to>
                                        <p:strVal val="visible"/>
                                      </p:to>
                                    </p:set>
                                    <p:animEffect transition="in" filter="randombar(horizontal)">
                                      <p:cBhvr>
                                        <p:cTn id="50" dur="500"/>
                                        <p:tgtEl>
                                          <p:spTgt spid="118"/>
                                        </p:tgtEl>
                                      </p:cBhvr>
                                    </p:animEffect>
                                  </p:childTnLst>
                                </p:cTn>
                              </p:par>
                              <p:par>
                                <p:cTn id="51" presetID="14" presetClass="entr" presetSubtype="10" fill="hold" grpId="0" nodeType="withEffect">
                                  <p:stCondLst>
                                    <p:cond delay="0"/>
                                  </p:stCondLst>
                                  <p:childTnLst>
                                    <p:set>
                                      <p:cBhvr>
                                        <p:cTn id="52" dur="1" fill="hold">
                                          <p:stCondLst>
                                            <p:cond delay="0"/>
                                          </p:stCondLst>
                                        </p:cTn>
                                        <p:tgtEl>
                                          <p:spTgt spid="117"/>
                                        </p:tgtEl>
                                        <p:attrNameLst>
                                          <p:attrName>style.visibility</p:attrName>
                                        </p:attrNameLst>
                                      </p:cBhvr>
                                      <p:to>
                                        <p:strVal val="visible"/>
                                      </p:to>
                                    </p:set>
                                    <p:animEffect transition="in" filter="randombar(horizontal)">
                                      <p:cBhvr>
                                        <p:cTn id="53" dur="500"/>
                                        <p:tgtEl>
                                          <p:spTgt spid="1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1" grpId="1"/>
      <p:bldP spid="115" grpId="0"/>
      <p:bldP spid="116" grpId="0"/>
      <p:bldP spid="117"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5800</TotalTime>
  <Words>2005</Words>
  <Application>Microsoft Office PowerPoint</Application>
  <PresentationFormat>Widescreen</PresentationFormat>
  <Paragraphs>389</Paragraphs>
  <Slides>45</Slides>
  <Notes>42</Notes>
  <HiddenSlides>21</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45</vt:i4>
      </vt:variant>
    </vt:vector>
  </HeadingPairs>
  <TitlesOfParts>
    <vt:vector size="51" baseType="lpstr">
      <vt:lpstr>Arial</vt:lpstr>
      <vt:lpstr>Calibri</vt:lpstr>
      <vt:lpstr>Calibri Light</vt:lpstr>
      <vt:lpstr>Cambria Math</vt:lpstr>
      <vt:lpstr>Wingdings</vt:lpstr>
      <vt:lpstr>Office Theme</vt:lpstr>
      <vt:lpstr>Server-Driven Video Streaming  for Deep Learning Inference</vt:lpstr>
      <vt:lpstr>Overview</vt:lpstr>
      <vt:lpstr>Video analytics become more and more pervasive</vt:lpstr>
      <vt:lpstr>Video needs to be streamed out for accurate analytics</vt:lpstr>
      <vt:lpstr>Design goals of video streaming protocol</vt:lpstr>
      <vt:lpstr>Bandwidth saving opportunity: aggressive compression</vt:lpstr>
      <vt:lpstr>Potential bandwidth savings</vt:lpstr>
      <vt:lpstr>Potential bandwidth savings</vt:lpstr>
      <vt:lpstr>Previous work type 1: Camera-side heuristics</vt:lpstr>
      <vt:lpstr>Previous work type A: Camera-side-heuristics driven</vt:lpstr>
      <vt:lpstr>Previous work type 1: Camera-side-heuristics driven</vt:lpstr>
      <vt:lpstr>Previous work type 2: Video encoding informed by server DNN</vt:lpstr>
      <vt:lpstr>Why real-time content matters?</vt:lpstr>
      <vt:lpstr>Previous work type 2: Uniform-quality streamingWhy real-tiem </vt:lpstr>
      <vt:lpstr>Example 1: Vigil will miss objects</vt:lpstr>
      <vt:lpstr>Example 2: EAAR will send nearly everything to the server</vt:lpstr>
      <vt:lpstr>Algorithm requirements of picking high-quality areas</vt:lpstr>
      <vt:lpstr>Algorithm requirements of picking high-quality areas</vt:lpstr>
      <vt:lpstr>Algorithm requirements of picking high-quality areas</vt:lpstr>
      <vt:lpstr>Challenge. Efficient areas depends on the inference results on current frame, and thus very unpredictable</vt:lpstr>
      <vt:lpstr>Challenge. Efficient areas depends on the inference results on current frame, and thus very unpredictable</vt:lpstr>
      <vt:lpstr>Challenge. Efficient areas depends on the inference results on current frame, and thus very unpredictable</vt:lpstr>
      <vt:lpstr>Challenge. Efficient areas depends on the inference results on current frame, and thus very unpredictable</vt:lpstr>
      <vt:lpstr>Summary on previous works</vt:lpstr>
      <vt:lpstr>Previous video streaming protocols</vt:lpstr>
      <vt:lpstr>Design choices</vt:lpstr>
      <vt:lpstr>Solution: DNN-Driven Streaming (DDS)</vt:lpstr>
      <vt:lpstr>Solution: DNN-Driven Streaming (DDS)</vt:lpstr>
      <vt:lpstr>Solution: DNN-Driven Streaming (DDS)</vt:lpstr>
      <vt:lpstr>Solution: iterative workflow</vt:lpstr>
      <vt:lpstr>DNN-Driven Streaming (DDS): iterative workflow</vt:lpstr>
      <vt:lpstr>Solution: DNN-Driven Streaming (DDS)</vt:lpstr>
      <vt:lpstr>General logic on feedback region generation</vt:lpstr>
      <vt:lpstr>Example: object detection</vt:lpstr>
      <vt:lpstr>Example: semantic segmentation</vt:lpstr>
      <vt:lpstr>Comparing DDS with other region-based streaming</vt:lpstr>
      <vt:lpstr>Reduce the response delay of DDS</vt:lpstr>
      <vt:lpstr>Evaluation setup</vt:lpstr>
      <vt:lpstr>Accuracy vs. bandwidth consumption</vt:lpstr>
      <vt:lpstr>Bandwidth savings vary with videos and queries</vt:lpstr>
      <vt:lpstr>Bandwidth adaptation</vt:lpstr>
      <vt:lpstr>Streaming delay</vt:lpstr>
      <vt:lpstr>End-to-end delay</vt:lpstr>
      <vt:lpstr>PowerPoint Presentation</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Server-Driven Video Streaming for Deep Learning Inference</dc:title>
  <dc:creator>pitsodark@gmail.com</dc:creator>
  <cp:lastModifiedBy>pitsodark@gmail.com</cp:lastModifiedBy>
  <cp:revision>389</cp:revision>
  <dcterms:created xsi:type="dcterms:W3CDTF">2020-07-13T06:59:01Z</dcterms:created>
  <dcterms:modified xsi:type="dcterms:W3CDTF">2020-07-25T21:47:53Z</dcterms:modified>
</cp:coreProperties>
</file>